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59" r:id="rId5"/>
    <p:sldId id="262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B9"/>
    <a:srgbClr val="144650"/>
    <a:srgbClr val="AFD23C"/>
    <a:srgbClr val="E05946"/>
    <a:srgbClr val="FAFAF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61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5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37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0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43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0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4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2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84948-1C7B-47D3-8DD0-2EB5F62C94C8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9AD-5C89-4F1A-BACE-D602357D9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8385"/>
          <a:stretch/>
        </p:blipFill>
        <p:spPr>
          <a:xfrm>
            <a:off x="240384" y="1518118"/>
            <a:ext cx="8663233" cy="378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r="3197"/>
          <a:stretch/>
        </p:blipFill>
        <p:spPr>
          <a:xfrm>
            <a:off x="0" y="-10632"/>
            <a:ext cx="9134573" cy="6868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1275" y="406300"/>
            <a:ext cx="3808429" cy="1432874"/>
            <a:chOff x="431275" y="406300"/>
            <a:chExt cx="3808429" cy="143287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431275" y="406300"/>
              <a:ext cx="3808429" cy="1432874"/>
            </a:xfrm>
            <a:prstGeom prst="wedgeRoundRectCallout">
              <a:avLst>
                <a:gd name="adj1" fmla="val -20586"/>
                <a:gd name="adj2" fmla="val 77338"/>
                <a:gd name="adj3" fmla="val 16667"/>
              </a:avLst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4905" y="427629"/>
              <a:ext cx="3681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Over 21,000 bikes on campus each day</a:t>
              </a:r>
              <a:endPara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46869" y="1926018"/>
            <a:ext cx="5396259" cy="670584"/>
            <a:chOff x="3446869" y="1926018"/>
            <a:chExt cx="5396259" cy="670584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458850" y="1926018"/>
              <a:ext cx="5384278" cy="670584"/>
            </a:xfrm>
            <a:prstGeom prst="wedgeRoundRectCallout">
              <a:avLst>
                <a:gd name="adj1" fmla="val 21550"/>
                <a:gd name="adj2" fmla="val 96541"/>
                <a:gd name="adj3" fmla="val 16667"/>
              </a:avLst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46869" y="1999700"/>
              <a:ext cx="53874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29,000 bike parking spaces</a:t>
              </a:r>
              <a:endPara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6428" y="3075102"/>
            <a:ext cx="4272706" cy="1327217"/>
            <a:chOff x="346428" y="3075102"/>
            <a:chExt cx="4272706" cy="1327217"/>
          </a:xfrm>
        </p:grpSpPr>
        <p:sp>
          <p:nvSpPr>
            <p:cNvPr id="11" name="Rounded Rectangular Callout 10"/>
            <p:cNvSpPr/>
            <p:nvPr/>
          </p:nvSpPr>
          <p:spPr>
            <a:xfrm>
              <a:off x="431275" y="3188163"/>
              <a:ext cx="4187859" cy="1214156"/>
            </a:xfrm>
            <a:prstGeom prst="wedgeRoundRectCallout">
              <a:avLst>
                <a:gd name="adj1" fmla="val 21550"/>
                <a:gd name="adj2" fmla="val 96541"/>
                <a:gd name="adj3" fmla="val 16667"/>
              </a:avLst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6428" y="3075102"/>
              <a:ext cx="42208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Over 22 miles of bike lanes and paths</a:t>
              </a:r>
              <a:endParaRPr lang="en-US" sz="280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00146" y="4535312"/>
            <a:ext cx="3310381" cy="1197077"/>
            <a:chOff x="5500146" y="4535312"/>
            <a:chExt cx="3310381" cy="1197077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5500146" y="4579962"/>
              <a:ext cx="3310381" cy="1152427"/>
            </a:xfrm>
            <a:prstGeom prst="wedgeRoundRectCallout">
              <a:avLst>
                <a:gd name="adj1" fmla="val -20586"/>
                <a:gd name="adj2" fmla="val 77338"/>
                <a:gd name="adj3" fmla="val 16667"/>
              </a:avLst>
            </a:prstGeom>
            <a:solidFill>
              <a:srgbClr val="FFFFFF">
                <a:alpha val="8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37264" y="4535312"/>
              <a:ext cx="32361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25 roundabouts</a:t>
              </a:r>
              <a:endParaRPr lang="en-US" sz="3200" b="1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0" y="5995719"/>
            <a:ext cx="3308808" cy="65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4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7390" y="197963"/>
            <a:ext cx="4383464" cy="1555422"/>
          </a:xfrm>
          <a:prstGeom prst="roundRect">
            <a:avLst/>
          </a:prstGeom>
          <a:solidFill>
            <a:srgbClr val="E0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693" y="498620"/>
            <a:ext cx="422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Does everyone have a bike?</a:t>
            </a:r>
            <a:endParaRPr lang="en-US" sz="2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707010" y="1753384"/>
            <a:ext cx="575036" cy="510049"/>
          </a:xfrm>
          <a:prstGeom prst="triangle">
            <a:avLst/>
          </a:prstGeom>
          <a:solidFill>
            <a:srgbClr val="E05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009169" y="766068"/>
            <a:ext cx="3808429" cy="1714679"/>
            <a:chOff x="5009169" y="766068"/>
            <a:chExt cx="3808429" cy="1714679"/>
          </a:xfrm>
        </p:grpSpPr>
        <p:sp>
          <p:nvSpPr>
            <p:cNvPr id="11" name="Isosceles Triangle 10"/>
            <p:cNvSpPr/>
            <p:nvPr/>
          </p:nvSpPr>
          <p:spPr>
            <a:xfrm rot="10800000">
              <a:off x="7731550" y="1970698"/>
              <a:ext cx="575036" cy="51004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09169" y="766068"/>
              <a:ext cx="3808429" cy="1204631"/>
              <a:chOff x="5009169" y="766068"/>
              <a:chExt cx="3808429" cy="1204631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09169" y="766068"/>
                <a:ext cx="3808429" cy="1204631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77512" y="1106773"/>
                <a:ext cx="3671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Pretty much, yes</a:t>
                </a:r>
                <a:endParaRPr lang="en-US" sz="280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304011" y="3021011"/>
            <a:ext cx="8445241" cy="3416320"/>
            <a:chOff x="304011" y="3021011"/>
            <a:chExt cx="8445241" cy="3416320"/>
          </a:xfrm>
        </p:grpSpPr>
        <p:sp>
          <p:nvSpPr>
            <p:cNvPr id="3" name="Rectangle 2"/>
            <p:cNvSpPr/>
            <p:nvPr/>
          </p:nvSpPr>
          <p:spPr>
            <a:xfrm>
              <a:off x="3666381" y="3021011"/>
              <a:ext cx="5082871" cy="3373298"/>
            </a:xfrm>
            <a:prstGeom prst="rect">
              <a:avLst/>
            </a:prstGeom>
            <a:solidFill>
              <a:srgbClr val="00A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12390" y="3021011"/>
              <a:ext cx="4590854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Buy a quality bike</a:t>
              </a:r>
            </a:p>
            <a:p>
              <a:endPara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Register your bike</a:t>
              </a:r>
            </a:p>
            <a:p>
              <a:endPara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ASUCD Bike Barn Bike Buy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Consider a service plan</a:t>
              </a:r>
              <a:endPara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01" t="1305" r="20824"/>
            <a:stretch/>
          </p:blipFill>
          <p:spPr>
            <a:xfrm>
              <a:off x="304011" y="3039801"/>
              <a:ext cx="3362371" cy="3354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8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7390" y="197963"/>
            <a:ext cx="4383464" cy="1555422"/>
          </a:xfrm>
          <a:prstGeom prst="roundRect">
            <a:avLst/>
          </a:prstGeom>
          <a:solidFill>
            <a:srgbClr val="AFD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8693" y="485758"/>
            <a:ext cx="4220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Will my bike get stolen?</a:t>
            </a:r>
            <a:endParaRPr lang="en-US" sz="2800" b="1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707010" y="1753384"/>
            <a:ext cx="575036" cy="510049"/>
          </a:xfrm>
          <a:prstGeom prst="triangle">
            <a:avLst/>
          </a:prstGeom>
          <a:solidFill>
            <a:srgbClr val="AFD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009169" y="619671"/>
            <a:ext cx="3808429" cy="1607741"/>
            <a:chOff x="5009169" y="619671"/>
            <a:chExt cx="3808429" cy="1607741"/>
          </a:xfrm>
        </p:grpSpPr>
        <p:sp>
          <p:nvSpPr>
            <p:cNvPr id="11" name="Isosceles Triangle 10"/>
            <p:cNvSpPr/>
            <p:nvPr/>
          </p:nvSpPr>
          <p:spPr>
            <a:xfrm rot="10800000">
              <a:off x="7712696" y="1717363"/>
              <a:ext cx="575036" cy="51004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009169" y="619671"/>
              <a:ext cx="3808429" cy="1133714"/>
              <a:chOff x="5009169" y="619671"/>
              <a:chExt cx="3808429" cy="1133714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09169" y="619671"/>
                <a:ext cx="3808429" cy="113371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77512" y="701201"/>
                <a:ext cx="367174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With your help, no</a:t>
                </a:r>
                <a:endParaRPr lang="en-US" sz="280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97564" y="3021011"/>
            <a:ext cx="8451688" cy="3373298"/>
            <a:chOff x="297564" y="3021011"/>
            <a:chExt cx="8451688" cy="3373298"/>
          </a:xfrm>
        </p:grpSpPr>
        <p:sp>
          <p:nvSpPr>
            <p:cNvPr id="16" name="Rectangle 15"/>
            <p:cNvSpPr/>
            <p:nvPr/>
          </p:nvSpPr>
          <p:spPr>
            <a:xfrm>
              <a:off x="3666382" y="3021011"/>
              <a:ext cx="5082870" cy="3373298"/>
            </a:xfrm>
            <a:prstGeom prst="rect">
              <a:avLst/>
            </a:prstGeom>
            <a:solidFill>
              <a:srgbClr val="00A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76451" y="3391128"/>
              <a:ext cx="466273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Register your bike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Buy and use a quality lock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4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Only lock in bike parking areas</a:t>
              </a:r>
              <a:endPara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564" y="3021011"/>
              <a:ext cx="3368818" cy="33732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45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46080" y="590190"/>
            <a:ext cx="3308808" cy="1157467"/>
          </a:xfrm>
          <a:prstGeom prst="roundRect">
            <a:avLst/>
          </a:prstGeom>
          <a:solidFill>
            <a:srgbClr val="14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5176" y="714064"/>
            <a:ext cx="313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Is it safe to ride?</a:t>
            </a:r>
            <a:endParaRPr lang="en-US" sz="2800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9" name="Isosceles Triangle 8"/>
          <p:cNvSpPr/>
          <p:nvPr/>
        </p:nvSpPr>
        <p:spPr>
          <a:xfrm rot="10800000">
            <a:off x="669301" y="1554406"/>
            <a:ext cx="424208" cy="386501"/>
          </a:xfrm>
          <a:prstGeom prst="triangle">
            <a:avLst/>
          </a:prstGeom>
          <a:solidFill>
            <a:srgbClr val="144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940824" y="322197"/>
            <a:ext cx="3808429" cy="1905215"/>
            <a:chOff x="4940824" y="322197"/>
            <a:chExt cx="3808429" cy="1905215"/>
          </a:xfrm>
        </p:grpSpPr>
        <p:sp>
          <p:nvSpPr>
            <p:cNvPr id="11" name="Isosceles Triangle 10"/>
            <p:cNvSpPr/>
            <p:nvPr/>
          </p:nvSpPr>
          <p:spPr>
            <a:xfrm rot="10800000">
              <a:off x="7712696" y="1717363"/>
              <a:ext cx="575036" cy="510049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940824" y="322197"/>
              <a:ext cx="3808429" cy="1564846"/>
              <a:chOff x="4940824" y="322197"/>
              <a:chExt cx="3808429" cy="1564846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4940824" y="322197"/>
                <a:ext cx="3808429" cy="15648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09167" y="463648"/>
                <a:ext cx="367174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Absolutely, and we will help you learn how</a:t>
                </a:r>
                <a:endParaRPr lang="en-US" sz="2800" b="1" dirty="0">
                  <a:latin typeface="Adobe Gothic Std B" panose="020B0800000000000000" pitchFamily="34" charset="-128"/>
                  <a:ea typeface="Adobe Gothic Std B" panose="020B0800000000000000" pitchFamily="34" charset="-128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34501" y="3021011"/>
            <a:ext cx="8514751" cy="3341037"/>
            <a:chOff x="234501" y="3021011"/>
            <a:chExt cx="8514751" cy="3341037"/>
          </a:xfrm>
        </p:grpSpPr>
        <p:sp>
          <p:nvSpPr>
            <p:cNvPr id="14" name="Rectangle 13"/>
            <p:cNvSpPr/>
            <p:nvPr/>
          </p:nvSpPr>
          <p:spPr>
            <a:xfrm>
              <a:off x="3666382" y="3021011"/>
              <a:ext cx="5082870" cy="3341037"/>
            </a:xfrm>
            <a:prstGeom prst="rect">
              <a:avLst/>
            </a:prstGeom>
            <a:solidFill>
              <a:srgbClr val="00A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62794" y="3553498"/>
              <a:ext cx="478645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Stay alert, be aware and </a:t>
              </a:r>
              <a:r>
                <a:rPr lang="en-US" sz="2400" dirty="0" smtClean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ride predictably</a:t>
              </a:r>
              <a:endPara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endPara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Free bike safety class</a:t>
              </a:r>
            </a:p>
            <a:p>
              <a:endParaRPr lang="en-US" sz="2400" dirty="0"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Buy and wear a helmet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501" y="3021011"/>
              <a:ext cx="3431881" cy="3341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69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A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75612" y="1205722"/>
            <a:ext cx="684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BIKESAFETY.ucdavis.edu</a:t>
            </a:r>
            <a:endParaRPr lang="en-US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4648" y="559391"/>
            <a:ext cx="5727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Free, online class:</a:t>
            </a:r>
            <a:endParaRPr lang="en-US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486" y="2540840"/>
            <a:ext cx="7143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UC Davis Bike Program:</a:t>
            </a:r>
          </a:p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530-752-BIKE (2453)</a:t>
            </a:r>
          </a:p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TAPS.ucdavis.edu/BICYCLE</a:t>
            </a:r>
            <a:endParaRPr lang="en-US" sz="36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64" y="4871617"/>
            <a:ext cx="7124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City of Davis Bike Program:</a:t>
            </a:r>
          </a:p>
          <a:p>
            <a:pPr algn="ctr"/>
            <a:r>
              <a:rPr lang="en-US" sz="36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GettingAroundDavis.org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7519" y="2196446"/>
            <a:ext cx="77205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7519" y="4639559"/>
            <a:ext cx="77205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9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128</Words>
  <Application>Microsoft Office PowerPoint</Application>
  <PresentationFormat>On-screen Show (4:3)</PresentationFormat>
  <Paragraphs>34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Adobe Gothic Std 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Davis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M Mancebo</dc:creator>
  <cp:lastModifiedBy>Hayleigh Sue Harrison</cp:lastModifiedBy>
  <cp:revision>22</cp:revision>
  <dcterms:created xsi:type="dcterms:W3CDTF">2017-06-20T16:11:45Z</dcterms:created>
  <dcterms:modified xsi:type="dcterms:W3CDTF">2017-07-12T22:54:54Z</dcterms:modified>
</cp:coreProperties>
</file>