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0" r:id="rId2"/>
    <p:sldId id="262" r:id="rId3"/>
    <p:sldId id="263" r:id="rId4"/>
    <p:sldId id="264" r:id="rId5"/>
    <p:sldId id="285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4" r:id="rId22"/>
    <p:sldId id="280" r:id="rId23"/>
    <p:sldId id="286" r:id="rId24"/>
    <p:sldId id="282" r:id="rId25"/>
    <p:sldId id="283" r:id="rId26"/>
  </p:sldIdLst>
  <p:sldSz cx="9144000" cy="5143500" type="screen16x9"/>
  <p:notesSz cx="6950075" cy="9236075"/>
  <p:defaultTextStyle>
    <a:defPPr>
      <a:defRPr lang="en-US"/>
    </a:defPPr>
    <a:lvl1pPr marL="0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5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2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0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7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5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92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9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3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66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05EAD31-41F7-E146-B0E0-42FFA196DE54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D06055B-0A6C-0245-A3F6-B7BD46770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4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F832C0A-2215-854D-9FF6-E68C1F224417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4F46FAD-5CEC-F54C-839D-444A0CDB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52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457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5" algn="l" defTabSz="457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2" algn="l" defTabSz="457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0" algn="l" defTabSz="457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7" algn="l" defTabSz="457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5" algn="l" defTabSz="457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2" algn="l" defTabSz="457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9" algn="l" defTabSz="457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46E0-7A42-8B46-B320-553879A7A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7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0611-3792-40EA-8014-10811AB011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4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6FAD-5CEC-F54C-839D-444A0CDBB5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982" y="-256701"/>
            <a:ext cx="7772400" cy="1102519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64" y="845818"/>
            <a:ext cx="6400800" cy="131445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17375E"/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04708" y="4709160"/>
            <a:ext cx="145599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0AB9FE-5281-FF41-9C50-D3C8FD61AFA2}" type="datetime1">
              <a:rPr lang="en-US" smtClean="0"/>
              <a:pPr/>
              <a:t>6/14/2018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2882" y="4709160"/>
            <a:ext cx="4332941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730" y="4709160"/>
            <a:ext cx="38471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CCEF44-1029-4C4E-ADAF-93FDE3ADB2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0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82" y="2830969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5864" y="3827193"/>
            <a:ext cx="7772400" cy="53152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17375E"/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04708" y="4709160"/>
            <a:ext cx="145599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0AB9FE-5281-FF41-9C50-D3C8FD61AFA2}" type="datetime1">
              <a:rPr lang="en-US" smtClean="0"/>
              <a:pPr/>
              <a:t>6/14/2018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2882" y="4709160"/>
            <a:ext cx="4332941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730" y="4709160"/>
            <a:ext cx="38471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CCEF44-1029-4C4E-ADAF-93FDE3ADB2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0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82" y="1415840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5982" y="2412064"/>
            <a:ext cx="7772400" cy="53152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17375E"/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04708" y="4709160"/>
            <a:ext cx="145599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0AB9FE-5281-FF41-9C50-D3C8FD61AFA2}" type="datetime1">
              <a:rPr lang="en-US" smtClean="0"/>
              <a:pPr/>
              <a:t>6/14/2018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2882" y="4709160"/>
            <a:ext cx="4332941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730" y="4709160"/>
            <a:ext cx="38471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CCEF44-1029-4C4E-ADAF-93FDE3ADB2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4708" y="4709160"/>
            <a:ext cx="145599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0AB9FE-5281-FF41-9C50-D3C8FD61AFA2}" type="datetime1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2882" y="4709160"/>
            <a:ext cx="4332941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730" y="4709160"/>
            <a:ext cx="38471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CCEF44-1029-4C4E-ADAF-93FDE3ADB2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984" y="46305"/>
            <a:ext cx="8781802" cy="857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76180" y="923220"/>
            <a:ext cx="8770605" cy="291245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2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6624" y="181027"/>
            <a:ext cx="8229600" cy="857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87821" y="1057942"/>
            <a:ext cx="8218403" cy="291245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4708" y="4709160"/>
            <a:ext cx="145599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0AB9FE-5281-FF41-9C50-D3C8FD61AFA2}" type="datetime1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2882" y="4709160"/>
            <a:ext cx="4332941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730" y="4709160"/>
            <a:ext cx="384718" cy="273844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CCEF44-1029-4C4E-ADAF-93FDE3ADB2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8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4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6076"/>
            <a:ext cx="7886700" cy="3497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064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7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96076"/>
            <a:ext cx="7886700" cy="3497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22582"/>
            <a:ext cx="3868340" cy="256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1282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22582"/>
            <a:ext cx="3887391" cy="256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1064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3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9" y="4547160"/>
            <a:ext cx="9150863" cy="6050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vert="horz" lIns="91426" tIns="45713" rIns="91426" bIns="45713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215985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32" y="4706303"/>
            <a:ext cx="1455998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fld id="{49DEF4FF-8648-D24E-9A11-C52487DF1E7F}" type="datetime1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8177" y="4706303"/>
            <a:ext cx="4407647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7553" y="4706303"/>
            <a:ext cx="384718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DCCEF44-1029-4C4E-ADAF-93FDE3ADB2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9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74" r:id="rId5"/>
    <p:sldLayoutId id="2147483675" r:id="rId6"/>
    <p:sldLayoutId id="2147483676" r:id="rId7"/>
    <p:sldLayoutId id="2147483677" r:id="rId8"/>
  </p:sldLayoutIdLst>
  <p:hf hdr="0" ftr="0"/>
  <p:txStyles>
    <p:titleStyle>
      <a:lvl1pPr algn="l" defTabSz="457127" rtl="0" eaLnBrk="1" latinLnBrk="0" hangingPunct="1"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Helvetica Neue"/>
          <a:ea typeface="+mj-ea"/>
          <a:cs typeface="Helvetica Neue"/>
        </a:defRPr>
      </a:lvl1pPr>
    </p:titleStyle>
    <p:bodyStyle>
      <a:lvl1pPr marL="0" indent="0" algn="l" defTabSz="45712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>
              <a:lumMod val="75000"/>
            </a:schemeClr>
          </a:solidFill>
          <a:latin typeface="Helvetica Neue"/>
          <a:ea typeface="+mn-ea"/>
          <a:cs typeface="Helvetica Neue"/>
        </a:defRPr>
      </a:lvl1pPr>
      <a:lvl2pPr marL="742832" indent="-285704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Helvetica Neue"/>
          <a:ea typeface="+mn-ea"/>
          <a:cs typeface="Helvetica Neue"/>
        </a:defRPr>
      </a:lvl2pPr>
      <a:lvl3pPr marL="1142819" indent="-228564" algn="l" defTabSz="4571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75000"/>
            </a:schemeClr>
          </a:solidFill>
          <a:latin typeface="Helvetica Neue"/>
          <a:ea typeface="+mn-ea"/>
          <a:cs typeface="Helvetica Neue"/>
        </a:defRPr>
      </a:lvl3pPr>
      <a:lvl4pPr marL="1599946" indent="-228564" algn="l" defTabSz="45712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>
              <a:lumMod val="75000"/>
            </a:schemeClr>
          </a:solidFill>
          <a:latin typeface="Helvetica Neue"/>
          <a:ea typeface="+mn-ea"/>
          <a:cs typeface="Helvetica Neue"/>
        </a:defRPr>
      </a:lvl4pPr>
      <a:lvl5pPr marL="2147407" indent="-318897" algn="l" defTabSz="457127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2">
              <a:lumMod val="75000"/>
            </a:schemeClr>
          </a:solidFill>
          <a:latin typeface="Helvetica Neue"/>
          <a:ea typeface="+mn-ea"/>
          <a:cs typeface="Helvetica Neue"/>
        </a:defRPr>
      </a:lvl5pPr>
      <a:lvl6pPr marL="2514201" indent="-228564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8" indent="-228564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5" indent="-228564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3" indent="-228564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2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4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2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9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125" y="1266494"/>
            <a:ext cx="5521469" cy="630173"/>
          </a:xfrm>
        </p:spPr>
        <p:txBody>
          <a:bodyPr/>
          <a:lstStyle/>
          <a:p>
            <a:pPr algn="ctr"/>
            <a:r>
              <a:rPr lang="en-US" sz="4050" b="1" dirty="0">
                <a:solidFill>
                  <a:srgbClr val="002060"/>
                </a:solidFill>
              </a:rPr>
              <a:t>Student Accounting</a:t>
            </a:r>
            <a:endParaRPr lang="en-US" sz="405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124" y="1965723"/>
            <a:ext cx="5521469" cy="821379"/>
          </a:xfrm>
        </p:spPr>
        <p:txBody>
          <a:bodyPr/>
          <a:lstStyle/>
          <a:p>
            <a:pPr algn="ctr"/>
            <a:r>
              <a:rPr lang="en-US" sz="3300" b="1" dirty="0">
                <a:solidFill>
                  <a:srgbClr val="002855"/>
                </a:solidFill>
              </a:rPr>
              <a:t>Summer Orientation 2018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06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64183"/>
            <a:ext cx="6172200" cy="662077"/>
          </a:xfrm>
        </p:spPr>
        <p:txBody>
          <a:bodyPr/>
          <a:lstStyle/>
          <a:p>
            <a:pPr algn="ctr"/>
            <a:r>
              <a:rPr lang="en-US" sz="3000" b="1" cap="small" dirty="0">
                <a:solidFill>
                  <a:srgbClr val="002060"/>
                </a:solidFill>
              </a:rPr>
              <a:t>Deferred Payment Plan (DPP)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55" y="926260"/>
            <a:ext cx="6172200" cy="329184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en-US" sz="2400" b="1" dirty="0">
                <a:solidFill>
                  <a:srgbClr val="002855"/>
                </a:solidFill>
              </a:rPr>
              <a:t>DPP Plans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2855"/>
                </a:solidFill>
              </a:rPr>
              <a:t>Annual </a:t>
            </a:r>
            <a:r>
              <a:rPr lang="en-US" b="1" dirty="0" smtClean="0">
                <a:solidFill>
                  <a:srgbClr val="002855"/>
                </a:solidFill>
              </a:rPr>
              <a:t>– </a:t>
            </a:r>
            <a:r>
              <a:rPr lang="en-US" b="0" dirty="0" smtClean="0">
                <a:solidFill>
                  <a:srgbClr val="002855"/>
                </a:solidFill>
              </a:rPr>
              <a:t>Only available until </a:t>
            </a:r>
            <a:r>
              <a:rPr lang="en-US" b="0" dirty="0">
                <a:solidFill>
                  <a:srgbClr val="002855"/>
                </a:solidFill>
              </a:rPr>
              <a:t>fee payment deadline </a:t>
            </a:r>
            <a:r>
              <a:rPr lang="en-US" b="0" dirty="0" smtClean="0">
                <a:solidFill>
                  <a:srgbClr val="002855"/>
                </a:solidFill>
              </a:rPr>
              <a:t>of the Fall Quarter - Application Fee (includes Fall, Winter and Spring Quarters)</a:t>
            </a:r>
          </a:p>
          <a:p>
            <a:pPr lvl="1">
              <a:buClr>
                <a:srgbClr val="002060"/>
              </a:buClr>
            </a:pPr>
            <a:endParaRPr lang="en-US" b="0" dirty="0" smtClean="0">
              <a:solidFill>
                <a:srgbClr val="002855"/>
              </a:solidFill>
            </a:endParaRP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2855"/>
                </a:solidFill>
              </a:rPr>
              <a:t>Quarterly</a:t>
            </a:r>
            <a:r>
              <a:rPr lang="en-US" b="1" dirty="0" smtClean="0">
                <a:solidFill>
                  <a:srgbClr val="002855"/>
                </a:solidFill>
              </a:rPr>
              <a:t> – </a:t>
            </a:r>
            <a:r>
              <a:rPr lang="en-US" b="0" dirty="0" smtClean="0">
                <a:solidFill>
                  <a:srgbClr val="002855"/>
                </a:solidFill>
              </a:rPr>
              <a:t>Available until fee payment deadline each quarter - Application Fee (must apply each quarter)</a:t>
            </a:r>
          </a:p>
          <a:p>
            <a:pPr lvl="1">
              <a:buClr>
                <a:srgbClr val="002060"/>
              </a:buClr>
            </a:pPr>
            <a:endParaRPr lang="en-US" b="0" dirty="0" smtClean="0">
              <a:solidFill>
                <a:srgbClr val="002855"/>
              </a:solidFill>
            </a:endParaRP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2855"/>
                </a:solidFill>
              </a:rPr>
              <a:t>Summer</a:t>
            </a:r>
            <a:r>
              <a:rPr lang="en-US" b="1" dirty="0" smtClean="0">
                <a:solidFill>
                  <a:srgbClr val="002855"/>
                </a:solidFill>
              </a:rPr>
              <a:t> - </a:t>
            </a:r>
            <a:r>
              <a:rPr lang="en-US" b="0" dirty="0">
                <a:solidFill>
                  <a:srgbClr val="002855"/>
                </a:solidFill>
              </a:rPr>
              <a:t>Available until fee payment deadline </a:t>
            </a:r>
            <a:r>
              <a:rPr lang="en-US" b="0" dirty="0" smtClean="0">
                <a:solidFill>
                  <a:srgbClr val="002855"/>
                </a:solidFill>
              </a:rPr>
              <a:t>for each session -  Application Fee Applies</a:t>
            </a:r>
            <a:endParaRPr lang="en-US" b="0" dirty="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72200" cy="857250"/>
          </a:xfrm>
        </p:spPr>
        <p:txBody>
          <a:bodyPr/>
          <a:lstStyle/>
          <a:p>
            <a:pPr algn="ctr"/>
            <a:r>
              <a:rPr lang="en-US" sz="3000" b="1" cap="small" dirty="0">
                <a:solidFill>
                  <a:srgbClr val="002060"/>
                </a:solidFill>
              </a:rPr>
              <a:t>Deferred Payment Plan (DPP)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1085850"/>
            <a:ext cx="5486400" cy="3314462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rgbClr val="002855"/>
                </a:solidFill>
              </a:rPr>
              <a:t>DPP Enrollment Deadline for Fall Quarter</a:t>
            </a:r>
          </a:p>
          <a:p>
            <a:pPr marL="342900" lvl="2" indent="0">
              <a:buClr>
                <a:schemeClr val="accent5">
                  <a:lumMod val="50000"/>
                </a:schemeClr>
              </a:buClr>
              <a:buNone/>
            </a:pPr>
            <a:r>
              <a:rPr lang="en-US" sz="1650" dirty="0">
                <a:solidFill>
                  <a:srgbClr val="002855"/>
                </a:solidFill>
              </a:rPr>
              <a:t>	September 15, 2018</a:t>
            </a:r>
          </a:p>
          <a:p>
            <a:pPr marL="342900" lvl="2" indent="0">
              <a:buClr>
                <a:schemeClr val="accent5">
                  <a:lumMod val="50000"/>
                </a:schemeClr>
              </a:buClr>
              <a:buNone/>
            </a:pPr>
            <a:endParaRPr lang="en-US" sz="1650" dirty="0">
              <a:solidFill>
                <a:srgbClr val="002855"/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rgbClr val="002855"/>
                </a:solidFill>
              </a:rPr>
              <a:t>Fall quarter DPP installments due dates:</a:t>
            </a:r>
          </a:p>
          <a:p>
            <a:pPr marL="342900" lvl="1" indent="0">
              <a:buClr>
                <a:schemeClr val="accent5">
                  <a:lumMod val="50000"/>
                </a:schemeClr>
              </a:buClr>
              <a:buNone/>
            </a:pPr>
            <a:r>
              <a:rPr lang="en-US" sz="1650" dirty="0">
                <a:solidFill>
                  <a:srgbClr val="002855"/>
                </a:solidFill>
              </a:rPr>
              <a:t>	September 15</a:t>
            </a:r>
            <a:r>
              <a:rPr lang="en-US" sz="1650" baseline="30000" dirty="0">
                <a:solidFill>
                  <a:srgbClr val="002855"/>
                </a:solidFill>
              </a:rPr>
              <a:t>th</a:t>
            </a:r>
            <a:endParaRPr lang="en-US" sz="1650" dirty="0">
              <a:solidFill>
                <a:srgbClr val="002855"/>
              </a:solidFill>
            </a:endParaRPr>
          </a:p>
          <a:p>
            <a:pPr marL="342900" lvl="1" indent="0">
              <a:buClr>
                <a:schemeClr val="accent5">
                  <a:lumMod val="50000"/>
                </a:schemeClr>
              </a:buClr>
              <a:buNone/>
            </a:pPr>
            <a:r>
              <a:rPr lang="en-US" sz="1650" dirty="0">
                <a:solidFill>
                  <a:srgbClr val="002855"/>
                </a:solidFill>
              </a:rPr>
              <a:t>	October 15</a:t>
            </a:r>
            <a:r>
              <a:rPr lang="en-US" sz="1650" baseline="30000" dirty="0">
                <a:solidFill>
                  <a:srgbClr val="002855"/>
                </a:solidFill>
              </a:rPr>
              <a:t>th</a:t>
            </a:r>
            <a:endParaRPr lang="en-US" sz="1650" dirty="0">
              <a:solidFill>
                <a:srgbClr val="002855"/>
              </a:solidFill>
            </a:endParaRPr>
          </a:p>
          <a:p>
            <a:pPr marL="342900" lvl="1" indent="0">
              <a:buClr>
                <a:schemeClr val="accent5">
                  <a:lumMod val="50000"/>
                </a:schemeClr>
              </a:buClr>
              <a:buNone/>
            </a:pPr>
            <a:r>
              <a:rPr lang="en-US" sz="1650" dirty="0">
                <a:solidFill>
                  <a:srgbClr val="002855"/>
                </a:solidFill>
              </a:rPr>
              <a:t>	November 15</a:t>
            </a:r>
            <a:r>
              <a:rPr lang="en-US" sz="1650" baseline="30000" dirty="0">
                <a:solidFill>
                  <a:srgbClr val="002855"/>
                </a:solidFill>
              </a:rPr>
              <a:t>th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endParaRPr lang="en-US" sz="1650" b="1" baseline="30000" dirty="0">
              <a:solidFill>
                <a:srgbClr val="002855"/>
              </a:solidFill>
            </a:endParaRPr>
          </a:p>
          <a:p>
            <a:pPr marL="342900" lvl="1" indent="0">
              <a:buClr>
                <a:schemeClr val="accent5">
                  <a:lumMod val="50000"/>
                </a:schemeClr>
              </a:buClr>
              <a:buNone/>
            </a:pPr>
            <a:r>
              <a:rPr lang="en-US" sz="1650" b="1" dirty="0">
                <a:solidFill>
                  <a:srgbClr val="002855"/>
                </a:solidFill>
              </a:rPr>
              <a:t>A fee will be charge for each late payment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661" y="825979"/>
            <a:ext cx="5640705" cy="754380"/>
          </a:xfrm>
        </p:spPr>
        <p:txBody>
          <a:bodyPr>
            <a:noAutofit/>
          </a:bodyPr>
          <a:lstStyle/>
          <a:p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1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1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100" b="1" dirty="0" smtClean="0">
                <a:solidFill>
                  <a:srgbClr val="002060"/>
                </a:solidFill>
              </a:rPr>
              <a:t>Charges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en-US" sz="2100" b="1" dirty="0">
                <a:solidFill>
                  <a:srgbClr val="002060"/>
                </a:solidFill>
              </a:rPr>
              <a:t>eligible for the Deferred Payment Plan include: </a:t>
            </a:r>
            <a:br>
              <a:rPr lang="en-US" sz="2100" b="1" dirty="0">
                <a:solidFill>
                  <a:srgbClr val="002060"/>
                </a:solidFill>
              </a:rPr>
            </a:b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980" y="1392735"/>
            <a:ext cx="6326505" cy="2683764"/>
          </a:xfrm>
        </p:spPr>
        <p:txBody>
          <a:bodyPr>
            <a:normAutofit lnSpcReduction="10000"/>
          </a:bodyPr>
          <a:lstStyle/>
          <a:p>
            <a:pPr lvl="4">
              <a:buClr>
                <a:srgbClr val="002060"/>
              </a:buClr>
              <a:buSzPct val="117000"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</a:rPr>
              <a:t>Tuition Fees </a:t>
            </a:r>
          </a:p>
          <a:p>
            <a:pPr lvl="4">
              <a:buClr>
                <a:srgbClr val="002060"/>
              </a:buClr>
              <a:buSzPct val="117000"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</a:rPr>
              <a:t>Student Housing Fees </a:t>
            </a:r>
          </a:p>
          <a:p>
            <a:pPr lvl="4">
              <a:buClr>
                <a:srgbClr val="002060"/>
              </a:buClr>
              <a:buSzPct val="117000"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</a:rPr>
              <a:t>Health Insurance (SHIP)</a:t>
            </a:r>
          </a:p>
          <a:p>
            <a:pPr lvl="4">
              <a:buClr>
                <a:srgbClr val="002060"/>
              </a:buClr>
              <a:buSzPct val="117000"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</a:rPr>
              <a:t>Document Fee </a:t>
            </a:r>
          </a:p>
          <a:p>
            <a:pPr marL="1028700" lvl="4" indent="0">
              <a:buNone/>
            </a:pPr>
            <a:endParaRPr lang="en-US" sz="750" dirty="0">
              <a:solidFill>
                <a:srgbClr val="002060"/>
              </a:solidFill>
            </a:endParaRPr>
          </a:p>
          <a:p>
            <a:pPr marL="0" lvl="1" indent="0">
              <a:buNone/>
            </a:pPr>
            <a:endParaRPr lang="en-US" sz="1050" dirty="0">
              <a:solidFill>
                <a:srgbClr val="002060"/>
              </a:solidFill>
            </a:endParaRPr>
          </a:p>
          <a:p>
            <a:pPr marL="0" lvl="1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Only students who owe at least $150 in tuition and qualifying fees after all discounts, financial aid, and other credits have been applied to their account can choose to defer payment.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71450"/>
            <a:ext cx="6137910" cy="78867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002060"/>
                </a:solidFill>
              </a:rPr>
              <a:t>Charges </a:t>
            </a:r>
            <a:r>
              <a:rPr lang="en-US" b="1" dirty="0">
                <a:solidFill>
                  <a:srgbClr val="002060"/>
                </a:solidFill>
              </a:rPr>
              <a:t>not eligible for the Deferred Payment Plan: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60120"/>
            <a:ext cx="5372100" cy="3200400"/>
          </a:xfrm>
        </p:spPr>
        <p:txBody>
          <a:bodyPr>
            <a:normAutofit lnSpcReduction="10000"/>
          </a:bodyPr>
          <a:lstStyle/>
          <a:p>
            <a:pPr lvl="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Orientation Fee</a:t>
            </a:r>
          </a:p>
          <a:p>
            <a:pPr lvl="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Course Material Fees </a:t>
            </a:r>
          </a:p>
          <a:p>
            <a:pPr lvl="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Previous Term Debt </a:t>
            </a:r>
          </a:p>
          <a:p>
            <a:pPr lvl="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Health Center Charges </a:t>
            </a:r>
          </a:p>
          <a:p>
            <a:pPr lvl="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Statement of Intent to Register Fee </a:t>
            </a:r>
          </a:p>
          <a:p>
            <a:pPr lvl="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Filing Fee </a:t>
            </a:r>
          </a:p>
          <a:p>
            <a:pPr lvl="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Library Fees </a:t>
            </a:r>
          </a:p>
          <a:p>
            <a:pPr lvl="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Bookstore Fees </a:t>
            </a:r>
          </a:p>
          <a:p>
            <a:pPr lvl="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Any other miscellaneous fees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Clr>
                <a:srgbClr val="002060"/>
              </a:buClr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7350" y="3771900"/>
            <a:ext cx="6137910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algn="ctr"/>
            <a:r>
              <a:rPr lang="en-US" sz="2025" dirty="0"/>
              <a:t/>
            </a:r>
            <a:br>
              <a:rPr lang="en-US" sz="2025" dirty="0"/>
            </a:br>
            <a:r>
              <a:rPr lang="en-US" sz="2025" b="1" dirty="0">
                <a:solidFill>
                  <a:srgbClr val="002060"/>
                </a:solidFill>
              </a:rPr>
              <a:t>Separate payments are needed for these charges</a:t>
            </a:r>
            <a:endParaRPr lang="en-US" sz="2025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949" y="225289"/>
            <a:ext cx="7479642" cy="42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00050"/>
            <a:ext cx="6172200" cy="8572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Student Financial Aid Refunds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4895" y="1479430"/>
            <a:ext cx="5429250" cy="3291840"/>
          </a:xfrm>
        </p:spPr>
        <p:txBody>
          <a:bodyPr>
            <a:normAutofit/>
          </a:bodyPr>
          <a:lstStyle/>
          <a:p>
            <a:pPr lvl="2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855"/>
                </a:solidFill>
              </a:rPr>
              <a:t>Direct Deposit</a:t>
            </a:r>
          </a:p>
          <a:p>
            <a:pPr marL="514350" lvl="2" indent="0">
              <a:buClr>
                <a:srgbClr val="002060"/>
              </a:buClr>
              <a:buNone/>
            </a:pPr>
            <a:endParaRPr lang="en-US" sz="1500" dirty="0">
              <a:solidFill>
                <a:srgbClr val="002855"/>
              </a:solidFill>
            </a:endParaRPr>
          </a:p>
          <a:p>
            <a:pPr lvl="3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</a:rPr>
              <a:t>http://directdeposit.ucdavis.edu</a:t>
            </a:r>
          </a:p>
          <a:p>
            <a:pPr marL="514350" lvl="2" indent="0">
              <a:buClr>
                <a:srgbClr val="002060"/>
              </a:buClr>
              <a:buNone/>
            </a:pPr>
            <a:endParaRPr lang="en-US" sz="1500" dirty="0">
              <a:solidFill>
                <a:srgbClr val="002855"/>
              </a:solidFill>
            </a:endParaRPr>
          </a:p>
          <a:p>
            <a:pPr lvl="2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855"/>
                </a:solidFill>
              </a:rPr>
              <a:t>Paper Checks</a:t>
            </a:r>
          </a:p>
          <a:p>
            <a:pPr marL="685800" lvl="2" indent="0">
              <a:buClr>
                <a:srgbClr val="FFC000"/>
              </a:buClr>
              <a:buNone/>
            </a:pPr>
            <a:endParaRPr lang="en-US" sz="1500" dirty="0"/>
          </a:p>
          <a:p>
            <a:pPr marL="771525" lvl="3" indent="0">
              <a:buClr>
                <a:srgbClr val="FFC000"/>
              </a:buClr>
              <a:buNone/>
            </a:pPr>
            <a:r>
              <a:rPr lang="en-US" sz="1500" dirty="0"/>
              <a:t>	</a:t>
            </a:r>
            <a:endParaRPr lang="en-US" dirty="0" smtClean="0"/>
          </a:p>
          <a:p>
            <a:pPr marL="294894" lvl="1" indent="0">
              <a:buNone/>
            </a:pPr>
            <a:endParaRPr lang="en-US" dirty="0"/>
          </a:p>
          <a:p>
            <a:pPr marL="29489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645" y="285749"/>
            <a:ext cx="7386179" cy="84068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Direct Deposit Link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b="0" dirty="0" smtClean="0">
                <a:solidFill>
                  <a:srgbClr val="002060"/>
                </a:solidFill>
              </a:rPr>
              <a:t>https://accounting.ucdavis.edu/DirectDeposit/</a:t>
            </a:r>
            <a:endParaRPr lang="en-US" b="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70" y="1071808"/>
            <a:ext cx="4655800" cy="34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51645" y="218160"/>
            <a:ext cx="5915025" cy="5820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1098 – T’s</a:t>
            </a:r>
            <a:br>
              <a:rPr lang="en-US" sz="3000" b="1" dirty="0">
                <a:solidFill>
                  <a:srgbClr val="002060"/>
                </a:solidFill>
              </a:rPr>
            </a:br>
            <a:r>
              <a:rPr lang="en-US" sz="2025" b="1" dirty="0">
                <a:solidFill>
                  <a:srgbClr val="002060"/>
                </a:solidFill>
              </a:rPr>
              <a:t>Available Online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98388" y="1010767"/>
            <a:ext cx="2901255" cy="453628"/>
          </a:xfrm>
        </p:spPr>
        <p:txBody>
          <a:bodyPr>
            <a:normAutofit fontScale="25000" lnSpcReduction="20000"/>
          </a:bodyPr>
          <a:lstStyle/>
          <a:p>
            <a:endParaRPr lang="en-US" sz="2700" dirty="0"/>
          </a:p>
          <a:p>
            <a:endParaRPr lang="en-US" sz="2700" dirty="0"/>
          </a:p>
          <a:p>
            <a:endParaRPr lang="en-US" sz="10800" dirty="0"/>
          </a:p>
          <a:p>
            <a:endParaRPr lang="en-US" sz="10800" dirty="0"/>
          </a:p>
          <a:p>
            <a:r>
              <a:rPr lang="en-US" sz="10800" dirty="0"/>
              <a:t>my.ucdavis.edu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0262" y="1451372"/>
            <a:ext cx="2518399" cy="3048289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0800000">
            <a:off x="1235811" y="3742680"/>
            <a:ext cx="571500" cy="2143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343400" y="1878807"/>
            <a:ext cx="3187006" cy="139268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Changes coming for December 2018.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Students will be emailed information pertaining to their 1098-T</a:t>
            </a:r>
          </a:p>
        </p:txBody>
      </p:sp>
    </p:spTree>
    <p:extLst>
      <p:ext uri="{BB962C8B-B14F-4D97-AF65-F5344CB8AC3E}">
        <p14:creationId xmlns:p14="http://schemas.microsoft.com/office/powerpoint/2010/main" val="39063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477265"/>
            <a:ext cx="6200775" cy="34971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AVO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Theft Link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228600"/>
            <a:ext cx="6172200" cy="1828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</a:t>
            </a:r>
            <a:r>
              <a:rPr lang="en-US" dirty="0" smtClean="0">
                <a:solidFill>
                  <a:schemeClr val="bg1"/>
                </a:solidFill>
              </a:rPr>
              <a:t>://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14500" y="858470"/>
            <a:ext cx="6172200" cy="4343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chemeClr val="bg1"/>
                </a:solidFill>
              </a:rPr>
              <a:t>s:/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https://www.consumer.ftc.gov/features/feature-0014-identity-theft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350" dirty="0">
                <a:solidFill>
                  <a:schemeClr val="bg1"/>
                </a:solidFill>
              </a:rPr>
              <a:t>/www.consumer.ftc.gov/features/feature-0014-identity-theft</a:t>
            </a:r>
          </a:p>
          <a:p>
            <a:pPr marL="0" indent="0">
              <a:buNone/>
            </a:pPr>
            <a:endParaRPr lang="en-US" sz="135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13" y="1324305"/>
            <a:ext cx="5460057" cy="31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4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400050"/>
            <a:ext cx="5829300" cy="3429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Cashier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&amp; Payment Solutions Office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41" y="742950"/>
            <a:ext cx="4590917" cy="37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7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3380" y="109973"/>
            <a:ext cx="5242063" cy="44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42950"/>
            <a:ext cx="6172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dirty="0">
                <a:solidFill>
                  <a:srgbClr val="002060"/>
                </a:solidFill>
              </a:rPr>
              <a:t>Student Bill Payment Options</a:t>
            </a:r>
            <a:br>
              <a:rPr lang="en-US" sz="3300" b="1" dirty="0">
                <a:solidFill>
                  <a:srgbClr val="002060"/>
                </a:solidFill>
              </a:rPr>
            </a:br>
            <a:r>
              <a:rPr lang="en-US" sz="2025" b="1" dirty="0">
                <a:solidFill>
                  <a:srgbClr val="002060"/>
                </a:solidFill>
              </a:rPr>
              <a:t>All fees are due on the 15</a:t>
            </a:r>
            <a:r>
              <a:rPr lang="en-US" sz="2025" b="1" baseline="30000" dirty="0">
                <a:solidFill>
                  <a:srgbClr val="002060"/>
                </a:solidFill>
              </a:rPr>
              <a:t>th</a:t>
            </a:r>
            <a:r>
              <a:rPr lang="en-US" sz="2025" b="1" dirty="0">
                <a:solidFill>
                  <a:srgbClr val="002060"/>
                </a:solidFill>
              </a:rPr>
              <a:t> of each month</a:t>
            </a:r>
            <a:r>
              <a:rPr lang="en-US" sz="2325" b="1" dirty="0">
                <a:solidFill>
                  <a:srgbClr val="002060"/>
                </a:solidFill>
              </a:rPr>
              <a:t/>
            </a:r>
            <a:br>
              <a:rPr lang="en-US" sz="2325" b="1" dirty="0">
                <a:solidFill>
                  <a:srgbClr val="002060"/>
                </a:solidFill>
              </a:rPr>
            </a:br>
            <a:endParaRPr lang="en-US" sz="2325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511" y="1306903"/>
            <a:ext cx="6172200" cy="3394472"/>
          </a:xfrm>
        </p:spPr>
        <p:txBody>
          <a:bodyPr>
            <a:normAutofit/>
          </a:bodyPr>
          <a:lstStyle/>
          <a:p>
            <a:pPr lvl="1">
              <a:buClr>
                <a:schemeClr val="bg1"/>
              </a:buClr>
            </a:pPr>
            <a:r>
              <a:rPr lang="en-US" b="1" dirty="0" smtClean="0">
                <a:solidFill>
                  <a:srgbClr val="002060"/>
                </a:solidFill>
              </a:rPr>
              <a:t>In-Person</a:t>
            </a:r>
            <a:endParaRPr lang="en-US" b="1" dirty="0">
              <a:solidFill>
                <a:srgbClr val="002060"/>
              </a:solidFill>
            </a:endParaRPr>
          </a:p>
          <a:p>
            <a:pPr lvl="2">
              <a:buClr>
                <a:schemeClr val="bg1"/>
              </a:buClr>
            </a:pPr>
            <a:r>
              <a:rPr lang="en-US" sz="1200" dirty="0">
                <a:solidFill>
                  <a:srgbClr val="002060"/>
                </a:solidFill>
              </a:rPr>
              <a:t>Payments can be delivered to the Cashier &amp; Payment Solutions Office at 1200 Dutton Hall</a:t>
            </a:r>
          </a:p>
          <a:p>
            <a:pPr marL="600075" lvl="2">
              <a:buClr>
                <a:schemeClr val="bg1"/>
              </a:buClr>
            </a:pPr>
            <a:endParaRPr lang="en-US" sz="600" dirty="0">
              <a:solidFill>
                <a:srgbClr val="002060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b="1" dirty="0">
                <a:solidFill>
                  <a:srgbClr val="002060"/>
                </a:solidFill>
              </a:rPr>
              <a:t>By Mail (USPS)</a:t>
            </a:r>
          </a:p>
          <a:p>
            <a:pPr lvl="2">
              <a:buClr>
                <a:schemeClr val="bg1"/>
              </a:buClr>
            </a:pPr>
            <a:r>
              <a:rPr lang="en-US" sz="1200" dirty="0">
                <a:solidFill>
                  <a:srgbClr val="002060"/>
                </a:solidFill>
              </a:rPr>
              <a:t>Cashier &amp; Payment Solutions Office</a:t>
            </a:r>
            <a:br>
              <a:rPr lang="en-US" sz="1200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University of California, Davis</a:t>
            </a:r>
            <a:br>
              <a:rPr lang="en-US" sz="1200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PO Box 989062 </a:t>
            </a:r>
            <a:br>
              <a:rPr lang="en-US" sz="1200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West Sacramento, California 95798-9062</a:t>
            </a:r>
          </a:p>
          <a:p>
            <a:pPr lvl="2">
              <a:buClr>
                <a:schemeClr val="bg1"/>
              </a:buClr>
            </a:pPr>
            <a:endParaRPr lang="en-US" sz="600" dirty="0">
              <a:solidFill>
                <a:srgbClr val="002060"/>
              </a:solidFill>
            </a:endParaRP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Online / Electronic Payments</a:t>
            </a:r>
          </a:p>
          <a:p>
            <a:pPr lvl="2">
              <a:buClr>
                <a:schemeClr val="bg1"/>
              </a:buClr>
            </a:pPr>
            <a:r>
              <a:rPr lang="en-US" sz="1200" dirty="0">
                <a:solidFill>
                  <a:srgbClr val="002060"/>
                </a:solidFill>
              </a:rPr>
              <a:t>E-check – Free of charge</a:t>
            </a:r>
          </a:p>
          <a:p>
            <a:pPr lvl="2">
              <a:buClr>
                <a:schemeClr val="bg1"/>
              </a:buClr>
            </a:pPr>
            <a:r>
              <a:rPr lang="en-US" sz="1200" dirty="0">
                <a:solidFill>
                  <a:srgbClr val="002060"/>
                </a:solidFill>
              </a:rPr>
              <a:t>Credit Cards – 2.85% Service Charge </a:t>
            </a:r>
            <a:r>
              <a:rPr lang="en-US" sz="1200" dirty="0" smtClean="0">
                <a:solidFill>
                  <a:srgbClr val="002060"/>
                </a:solidFill>
              </a:rPr>
              <a:t>– </a:t>
            </a:r>
            <a:r>
              <a:rPr lang="en-US" sz="1200" b="1" dirty="0" smtClean="0">
                <a:solidFill>
                  <a:srgbClr val="002060"/>
                </a:solidFill>
              </a:rPr>
              <a:t>Starting Fall 2018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/>
              </a:rPr>
              <a:t>New </a:t>
            </a:r>
            <a:r>
              <a:rPr lang="en-US" b="1" dirty="0" err="1">
                <a:latin typeface="Proxima Nova"/>
              </a:rPr>
              <a:t>MyBill</a:t>
            </a:r>
            <a:r>
              <a:rPr lang="en-US" b="1" dirty="0">
                <a:latin typeface="Proxima Nova"/>
              </a:rPr>
              <a:t> Payment Options Coming this Fall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6656" r="7301"/>
          <a:stretch/>
        </p:blipFill>
        <p:spPr>
          <a:xfrm>
            <a:off x="6284891" y="1439598"/>
            <a:ext cx="2098077" cy="1813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731" y="1159099"/>
            <a:ext cx="57594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>
                <a:solidFill>
                  <a:srgbClr val="002855"/>
                </a:solidFill>
                <a:latin typeface="Helvetica Neue"/>
              </a:rPr>
              <a:t>MyBill</a:t>
            </a:r>
            <a:r>
              <a:rPr lang="en-US" sz="2000" dirty="0">
                <a:solidFill>
                  <a:srgbClr val="002855"/>
                </a:solidFill>
                <a:latin typeface="Helvetica Neue"/>
              </a:rPr>
              <a:t> to accept all major credit cards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5"/>
                </a:solidFill>
                <a:latin typeface="Helvetica Neue"/>
              </a:rPr>
              <a:t>Transaction fee of 2.85% (minimum of $3)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5"/>
                </a:solidFill>
                <a:latin typeface="Helvetica Neue"/>
              </a:rPr>
              <a:t>Online only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5"/>
                </a:solidFill>
                <a:latin typeface="Helvetica Neue"/>
              </a:rPr>
              <a:t>e-check payments available free of </a:t>
            </a:r>
            <a:r>
              <a:rPr lang="en-US" sz="2000" dirty="0" smtClean="0">
                <a:solidFill>
                  <a:srgbClr val="002855"/>
                </a:solidFill>
                <a:latin typeface="Helvetica Neue"/>
              </a:rPr>
              <a:t>charge</a:t>
            </a:r>
            <a:endParaRPr lang="en-US" sz="2000" dirty="0">
              <a:solidFill>
                <a:srgbClr val="002855"/>
              </a:solidFill>
              <a:latin typeface="Helvetica Neue"/>
            </a:endParaRPr>
          </a:p>
          <a:p>
            <a:pPr marL="0" lvl="1"/>
            <a:r>
              <a:rPr lang="en-US" sz="2000" i="1" dirty="0">
                <a:solidFill>
                  <a:srgbClr val="002855"/>
                </a:solidFill>
                <a:latin typeface="Helvetica Neue"/>
              </a:rPr>
              <a:t>	</a:t>
            </a:r>
            <a:endParaRPr lang="en-US" sz="2000" i="1" dirty="0" smtClean="0">
              <a:solidFill>
                <a:srgbClr val="002855"/>
              </a:solidFill>
              <a:latin typeface="Helvetica Neue"/>
            </a:endParaRPr>
          </a:p>
          <a:p>
            <a:pPr marL="0" lvl="1"/>
            <a:r>
              <a:rPr lang="en-US" sz="2000" i="1" dirty="0" smtClean="0">
                <a:solidFill>
                  <a:srgbClr val="002855"/>
                </a:solidFill>
                <a:latin typeface="Helvetica Neue"/>
              </a:rPr>
              <a:t>More </a:t>
            </a:r>
            <a:r>
              <a:rPr lang="en-US" sz="2000" i="1" dirty="0">
                <a:solidFill>
                  <a:srgbClr val="002855"/>
                </a:solidFill>
                <a:latin typeface="Helvetica Neue"/>
              </a:rPr>
              <a:t>information coming soon!</a:t>
            </a:r>
          </a:p>
        </p:txBody>
      </p:sp>
    </p:spTree>
    <p:extLst>
      <p:ext uri="{BB962C8B-B14F-4D97-AF65-F5344CB8AC3E}">
        <p14:creationId xmlns:p14="http://schemas.microsoft.com/office/powerpoint/2010/main" val="11871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37632"/>
            <a:ext cx="6172200" cy="2302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Student Bill Payment Options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1700" y="707241"/>
            <a:ext cx="4686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tx2"/>
                </a:solidFill>
                <a:latin typeface="Proxima Nova"/>
              </a:rPr>
              <a:t>Authorization for Credit Card Service Charge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8774" y="680737"/>
            <a:ext cx="6629400" cy="385762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310743" y="3021874"/>
            <a:ext cx="2172789" cy="20900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1105" y="3308465"/>
            <a:ext cx="2739638" cy="59851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12" y="770931"/>
            <a:ext cx="7886700" cy="34971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Student Bill Payment </a:t>
            </a:r>
            <a:r>
              <a:rPr lang="en-US" b="1" dirty="0" smtClean="0">
                <a:solidFill>
                  <a:srgbClr val="002060"/>
                </a:solidFill>
              </a:rPr>
              <a:t>Options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Important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3731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use your Debit Card as a credit card (Visa/MC logo) you will be charged the 2.85% service fee.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Credit Cards are not accepted in person or over the telephone.  You can only use your credit card </a:t>
            </a:r>
            <a:r>
              <a:rPr lang="en-US" u="sng" dirty="0" smtClean="0"/>
              <a:t>online thru </a:t>
            </a:r>
            <a:r>
              <a:rPr lang="en-US" u="sng" dirty="0" err="1" smtClean="0"/>
              <a:t>MyBill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Once you process your payment the 2.85% service fee will not be refunded.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Credit card payments cannot be cancelled once they are submitted.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Service Fee will not show on your student account.  It will be a separate line item on your credit card statement.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095" y="159026"/>
            <a:ext cx="6519278" cy="42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714500"/>
            <a:ext cx="5888736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628900"/>
            <a:ext cx="2036205" cy="4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505" y="273889"/>
            <a:ext cx="6172200" cy="651689"/>
          </a:xfrm>
        </p:spPr>
        <p:txBody>
          <a:bodyPr/>
          <a:lstStyle/>
          <a:p>
            <a:pPr algn="ctr"/>
            <a:r>
              <a:rPr lang="en-US" sz="3000" b="1" cap="small" dirty="0" err="1">
                <a:solidFill>
                  <a:srgbClr val="002060"/>
                </a:solidFill>
              </a:rPr>
              <a:t>MyBill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392" y="925578"/>
            <a:ext cx="6172200" cy="3451622"/>
          </a:xfrm>
        </p:spPr>
        <p:txBody>
          <a:bodyPr>
            <a:normAutofit/>
          </a:bodyPr>
          <a:lstStyle/>
          <a:p>
            <a:pPr lvl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855"/>
                </a:solidFill>
              </a:rPr>
              <a:t>Make a </a:t>
            </a:r>
            <a:r>
              <a:rPr lang="en-US" dirty="0" smtClean="0">
                <a:solidFill>
                  <a:srgbClr val="002855"/>
                </a:solidFill>
              </a:rPr>
              <a:t>payment </a:t>
            </a:r>
            <a:r>
              <a:rPr lang="en-US" dirty="0">
                <a:solidFill>
                  <a:srgbClr val="002855"/>
                </a:solidFill>
              </a:rPr>
              <a:t>towards </a:t>
            </a:r>
            <a:r>
              <a:rPr lang="en-US" dirty="0" smtClean="0">
                <a:solidFill>
                  <a:srgbClr val="002855"/>
                </a:solidFill>
              </a:rPr>
              <a:t>account balance 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855"/>
                </a:solidFill>
              </a:rPr>
              <a:t>E-check 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855"/>
                </a:solidFill>
              </a:rPr>
              <a:t>Credit Cards (All Major Credit Cards) – </a:t>
            </a:r>
            <a:r>
              <a:rPr lang="en-US" b="1" dirty="0" smtClean="0">
                <a:solidFill>
                  <a:srgbClr val="002855"/>
                </a:solidFill>
              </a:rPr>
              <a:t>Coming Fall 2018</a:t>
            </a:r>
          </a:p>
          <a:p>
            <a:pPr lvl="0">
              <a:buClr>
                <a:schemeClr val="accent5">
                  <a:lumMod val="50000"/>
                </a:schemeClr>
              </a:buClr>
            </a:pPr>
            <a:endParaRPr lang="en-US" sz="750" dirty="0">
              <a:solidFill>
                <a:srgbClr val="002855"/>
              </a:solidFill>
            </a:endParaRPr>
          </a:p>
          <a:p>
            <a:pPr lvl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855"/>
                </a:solidFill>
              </a:rPr>
              <a:t>View payment </a:t>
            </a:r>
            <a:r>
              <a:rPr lang="en-US" dirty="0">
                <a:solidFill>
                  <a:srgbClr val="002855"/>
                </a:solidFill>
              </a:rPr>
              <a:t>history </a:t>
            </a:r>
            <a:endParaRPr lang="en-US" dirty="0" smtClean="0">
              <a:solidFill>
                <a:srgbClr val="002855"/>
              </a:solidFill>
            </a:endParaRPr>
          </a:p>
          <a:p>
            <a:pPr lvl="0">
              <a:buClr>
                <a:schemeClr val="accent5">
                  <a:lumMod val="50000"/>
                </a:schemeClr>
              </a:buClr>
            </a:pPr>
            <a:endParaRPr lang="en-US" dirty="0" smtClean="0">
              <a:solidFill>
                <a:srgbClr val="002855"/>
              </a:solidFill>
            </a:endParaRPr>
          </a:p>
          <a:p>
            <a:pPr lvl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855"/>
                </a:solidFill>
              </a:rPr>
              <a:t>Enroll in Deferred Payment Plan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dirty="0">
              <a:solidFill>
                <a:srgbClr val="002855"/>
              </a:solidFill>
            </a:endParaRPr>
          </a:p>
          <a:p>
            <a:pPr lvl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855"/>
                </a:solidFill>
              </a:rPr>
              <a:t>Store payment </a:t>
            </a:r>
            <a:r>
              <a:rPr lang="en-US" dirty="0">
                <a:solidFill>
                  <a:srgbClr val="002855"/>
                </a:solidFill>
              </a:rPr>
              <a:t>methods for quick and easy payment </a:t>
            </a:r>
            <a:endParaRPr lang="en-US" dirty="0" smtClean="0">
              <a:solidFill>
                <a:srgbClr val="002855"/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28" y="685345"/>
            <a:ext cx="6172200" cy="712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cap="small" dirty="0" err="1">
                <a:solidFill>
                  <a:schemeClr val="bg1"/>
                </a:solidFill>
              </a:rPr>
              <a:t>MBill</a:t>
            </a:r>
            <a:r>
              <a:rPr lang="en-US" cap="small" dirty="0" smtClean="0">
                <a:solidFill>
                  <a:schemeClr val="bg1"/>
                </a:solidFill>
              </a:rPr>
              <a:t/>
            </a:r>
            <a:br>
              <a:rPr lang="en-US" cap="small" dirty="0" smtClean="0">
                <a:solidFill>
                  <a:schemeClr val="bg1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474" y="-561"/>
            <a:ext cx="7193935" cy="45584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94065" y="1116022"/>
            <a:ext cx="1895302" cy="44220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24" y="181028"/>
            <a:ext cx="8229600" cy="494834"/>
          </a:xfrm>
        </p:spPr>
        <p:txBody>
          <a:bodyPr/>
          <a:lstStyle/>
          <a:p>
            <a:pPr algn="ctr"/>
            <a:r>
              <a:rPr lang="en-US" dirty="0" smtClean="0"/>
              <a:t>Authorized User Login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182" y="782751"/>
            <a:ext cx="5124375" cy="37335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6624" y="2851265"/>
            <a:ext cx="1701558" cy="68995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4766" y="247879"/>
            <a:ext cx="6172200" cy="474364"/>
          </a:xfrm>
        </p:spPr>
        <p:txBody>
          <a:bodyPr/>
          <a:lstStyle/>
          <a:p>
            <a:pPr algn="ctr"/>
            <a:r>
              <a:rPr lang="en-US" sz="3000" b="1" cap="small" dirty="0">
                <a:solidFill>
                  <a:srgbClr val="002060"/>
                </a:solidFill>
              </a:rPr>
              <a:t>    </a:t>
            </a:r>
            <a:r>
              <a:rPr lang="en-US" sz="3000" b="1" cap="small" dirty="0" err="1">
                <a:solidFill>
                  <a:srgbClr val="002060"/>
                </a:solidFill>
              </a:rPr>
              <a:t>MyBill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0901"/>
          <a:stretch/>
        </p:blipFill>
        <p:spPr>
          <a:xfrm>
            <a:off x="1499408" y="833926"/>
            <a:ext cx="6513761" cy="360506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402768" y="1402770"/>
            <a:ext cx="3917373" cy="3429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369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1" y="159632"/>
            <a:ext cx="6172200" cy="511880"/>
          </a:xfrm>
        </p:spPr>
        <p:txBody>
          <a:bodyPr/>
          <a:lstStyle/>
          <a:p>
            <a:pPr algn="ctr"/>
            <a:r>
              <a:rPr lang="en-US" sz="3000" b="1" cap="small" dirty="0" err="1">
                <a:solidFill>
                  <a:srgbClr val="002060"/>
                </a:solidFill>
              </a:rPr>
              <a:t>MyBill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1" y="576470"/>
            <a:ext cx="6172200" cy="1607048"/>
          </a:xfrm>
        </p:spPr>
        <p:txBody>
          <a:bodyPr/>
          <a:lstStyle/>
          <a:p>
            <a:pPr lvl="0">
              <a:buClr>
                <a:srgbClr val="002060"/>
              </a:buClr>
            </a:pPr>
            <a:r>
              <a:rPr lang="en-US" dirty="0">
                <a:solidFill>
                  <a:srgbClr val="002855"/>
                </a:solidFill>
              </a:rPr>
              <a:t>View monthly billing </a:t>
            </a:r>
            <a:r>
              <a:rPr lang="en-US" dirty="0" smtClean="0">
                <a:solidFill>
                  <a:srgbClr val="002855"/>
                </a:solidFill>
              </a:rPr>
              <a:t>statements</a:t>
            </a:r>
          </a:p>
          <a:p>
            <a:pPr lvl="1">
              <a:buClr>
                <a:srgbClr val="002060"/>
              </a:buClr>
            </a:pPr>
            <a:r>
              <a:rPr lang="en-US" sz="1200" dirty="0">
                <a:solidFill>
                  <a:srgbClr val="002855"/>
                </a:solidFill>
              </a:rPr>
              <a:t>Statements are courtesy electronic billings that are issued on the 22</a:t>
            </a:r>
            <a:r>
              <a:rPr lang="en-US" sz="1200" baseline="30000" dirty="0">
                <a:solidFill>
                  <a:srgbClr val="002855"/>
                </a:solidFill>
              </a:rPr>
              <a:t>nd</a:t>
            </a:r>
            <a:r>
              <a:rPr lang="en-US" sz="1200" dirty="0">
                <a:solidFill>
                  <a:srgbClr val="002855"/>
                </a:solidFill>
              </a:rPr>
              <a:t> of each month.</a:t>
            </a:r>
          </a:p>
          <a:p>
            <a:pPr lvl="1">
              <a:buClr>
                <a:srgbClr val="002060"/>
              </a:buClr>
            </a:pPr>
            <a:r>
              <a:rPr lang="en-US" sz="1200" dirty="0">
                <a:solidFill>
                  <a:srgbClr val="002855"/>
                </a:solidFill>
              </a:rPr>
              <a:t>They are static and, therefore, do not reflect charges and payments made directly after that billing period.</a:t>
            </a:r>
          </a:p>
          <a:p>
            <a:pPr lvl="1"/>
            <a:endParaRPr lang="en-US" sz="1200" dirty="0"/>
          </a:p>
          <a:p>
            <a:endParaRPr lang="en-US" sz="135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763366"/>
            <a:ext cx="44577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556965"/>
            <a:ext cx="44577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57451" y="13474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57451" y="3255597"/>
            <a:ext cx="162545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525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4486276" y="2260194"/>
            <a:ext cx="400049" cy="306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252158" y="949340"/>
            <a:ext cx="810884" cy="228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2920024" y="1377530"/>
            <a:ext cx="475531" cy="21673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436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521" y="200766"/>
            <a:ext cx="554355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cap="small" dirty="0">
                <a:solidFill>
                  <a:srgbClr val="002060"/>
                </a:solidFill>
              </a:rPr>
              <a:t>     </a:t>
            </a:r>
            <a:r>
              <a:rPr lang="en-US" sz="2850" b="1" cap="small" dirty="0" err="1">
                <a:solidFill>
                  <a:srgbClr val="002060"/>
                </a:solidFill>
              </a:rPr>
              <a:t>MyBill</a:t>
            </a:r>
            <a:endParaRPr lang="en-US" sz="285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521" y="705611"/>
            <a:ext cx="6172200" cy="5715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FFC000"/>
              </a:buClr>
            </a:pPr>
            <a:r>
              <a:rPr lang="en-US" dirty="0" smtClean="0">
                <a:solidFill>
                  <a:srgbClr val="002855"/>
                </a:solidFill>
              </a:rPr>
              <a:t>Student can </a:t>
            </a:r>
            <a:r>
              <a:rPr lang="en-US" dirty="0">
                <a:solidFill>
                  <a:srgbClr val="002855"/>
                </a:solidFill>
              </a:rPr>
              <a:t>provide permission to others (parents, employers, etc.) to view </a:t>
            </a:r>
            <a:r>
              <a:rPr lang="en-US" dirty="0" smtClean="0">
                <a:solidFill>
                  <a:srgbClr val="002855"/>
                </a:solidFill>
              </a:rPr>
              <a:t>their </a:t>
            </a:r>
            <a:r>
              <a:rPr lang="en-US" dirty="0">
                <a:solidFill>
                  <a:srgbClr val="002855"/>
                </a:solidFill>
              </a:rPr>
              <a:t>bill and make payments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9216" y="1223072"/>
            <a:ext cx="4967079" cy="33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440676"/>
            <a:ext cx="5829300" cy="285750"/>
          </a:xfrm>
        </p:spPr>
        <p:txBody>
          <a:bodyPr>
            <a:noAutofit/>
          </a:bodyPr>
          <a:lstStyle/>
          <a:p>
            <a:pPr algn="ctr"/>
            <a:r>
              <a:rPr lang="en-US" sz="2400" b="1" cap="small" dirty="0">
                <a:solidFill>
                  <a:srgbClr val="002060"/>
                </a:solidFill>
              </a:rPr>
              <a:t>Deferred Payment Plan (DPP)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7350" y="914399"/>
            <a:ext cx="6384016" cy="35780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95261" y="1407215"/>
            <a:ext cx="685800" cy="2857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13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PT_ONE_16x9_No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ppt_template2015 (1)</Template>
  <TotalTime>1546</TotalTime>
  <Words>496</Words>
  <Application>Microsoft Office PowerPoint</Application>
  <PresentationFormat>On-screen Show (16:9)</PresentationFormat>
  <Paragraphs>114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 Neue</vt:lpstr>
      <vt:lpstr>Proxima Nova</vt:lpstr>
      <vt:lpstr>Times New Roman</vt:lpstr>
      <vt:lpstr>PPT_ONE_16x9_NoImage</vt:lpstr>
      <vt:lpstr>Student Accounting</vt:lpstr>
      <vt:lpstr>PowerPoint Presentation</vt:lpstr>
      <vt:lpstr>MyBill</vt:lpstr>
      <vt:lpstr>MBill </vt:lpstr>
      <vt:lpstr>Authorized User Login</vt:lpstr>
      <vt:lpstr>    MyBill</vt:lpstr>
      <vt:lpstr>MyBill</vt:lpstr>
      <vt:lpstr>     MyBill</vt:lpstr>
      <vt:lpstr>Deferred Payment Plan (DPP)</vt:lpstr>
      <vt:lpstr>Deferred Payment Plan (DPP)</vt:lpstr>
      <vt:lpstr>Deferred Payment Plan (DPP)</vt:lpstr>
      <vt:lpstr>  Charges eligible for the Deferred Payment Plan include:  </vt:lpstr>
      <vt:lpstr> Charges not eligible for the Deferred Payment Plan: </vt:lpstr>
      <vt:lpstr>PowerPoint Presentation</vt:lpstr>
      <vt:lpstr>Student Financial Aid Refunds</vt:lpstr>
      <vt:lpstr>Direct Deposit Link https://accounting.ucdavis.edu/DirectDeposit/</vt:lpstr>
      <vt:lpstr>1098 – T’s Available Online</vt:lpstr>
      <vt:lpstr>AVOID Theft Link</vt:lpstr>
      <vt:lpstr>Cashier &amp; Payment Solutions Office </vt:lpstr>
      <vt:lpstr>Student Bill Payment Options All fees are due on the 15th of each month </vt:lpstr>
      <vt:lpstr>New MyBill Payment Options Coming this Fall</vt:lpstr>
      <vt:lpstr>Student Bill Payment Options</vt:lpstr>
      <vt:lpstr>Student Bill Payment Options Important Information</vt:lpstr>
      <vt:lpstr>PowerPoint Presentation</vt:lpstr>
      <vt:lpstr>Thank You!</vt:lpstr>
    </vt:vector>
  </TitlesOfParts>
  <Company>A&amp;FS, UC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Ronda Papas</dc:creator>
  <cp:lastModifiedBy>Paula C Hoang</cp:lastModifiedBy>
  <cp:revision>20</cp:revision>
  <cp:lastPrinted>2018-06-14T22:04:21Z</cp:lastPrinted>
  <dcterms:created xsi:type="dcterms:W3CDTF">2018-05-01T18:16:58Z</dcterms:created>
  <dcterms:modified xsi:type="dcterms:W3CDTF">2018-06-14T23:08:38Z</dcterms:modified>
</cp:coreProperties>
</file>