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66" r:id="rId2"/>
    <p:sldId id="271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99700"/>
    <a:srgbClr val="AC8F73"/>
    <a:srgbClr val="4D3B10"/>
    <a:srgbClr val="2A7172"/>
    <a:srgbClr val="696013"/>
    <a:srgbClr val="884118"/>
    <a:srgbClr val="CC4F20"/>
    <a:srgbClr val="B20067"/>
    <a:srgbClr val="88004D"/>
    <a:srgbClr val="006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9392" autoAdjust="0"/>
  </p:normalViewPr>
  <p:slideViewPr>
    <p:cSldViewPr snapToGrid="0" snapToObjects="1">
      <p:cViewPr varScale="1">
        <p:scale>
          <a:sx n="73" d="100"/>
          <a:sy n="73" d="100"/>
        </p:scale>
        <p:origin x="7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4823D-6DA0-4C34-84F6-0DB09B8471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58298-BAF2-4888-AD02-08E89444B55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u="none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Drop-in Advising</a:t>
          </a:r>
          <a:r>
            <a:rPr lang="en-US" u="none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 </a:t>
          </a:r>
          <a:endParaRPr lang="en-US" u="none" dirty="0"/>
        </a:p>
      </dgm:t>
    </dgm:pt>
    <dgm:pt modelId="{5DEFAA53-4AA1-441D-8EA2-A55BC8BFCB42}" type="parTrans" cxnId="{16ED2C73-0DEF-40C5-A2BF-776C1068A150}">
      <dgm:prSet/>
      <dgm:spPr/>
      <dgm:t>
        <a:bodyPr/>
        <a:lstStyle/>
        <a:p>
          <a:endParaRPr lang="en-US"/>
        </a:p>
      </dgm:t>
    </dgm:pt>
    <dgm:pt modelId="{ABFC28EC-B67E-4E41-9B68-2829744AAC3A}" type="sibTrans" cxnId="{16ED2C73-0DEF-40C5-A2BF-776C1068A150}">
      <dgm:prSet/>
      <dgm:spPr/>
      <dgm:t>
        <a:bodyPr/>
        <a:lstStyle/>
        <a:p>
          <a:endParaRPr lang="en-US"/>
        </a:p>
      </dgm:t>
    </dgm:pt>
    <dgm:pt modelId="{468B8FC8-59DA-44F9-895A-1F012593422A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10-15 minute advising session to get started</a:t>
          </a:r>
          <a:endParaRPr lang="en-US" dirty="0"/>
        </a:p>
      </dgm:t>
    </dgm:pt>
    <dgm:pt modelId="{2AD85FB1-889C-4C19-9DD6-EE6A2612E6BC}" type="parTrans" cxnId="{E9D90CF2-3698-4567-9769-6406ACD20419}">
      <dgm:prSet/>
      <dgm:spPr/>
      <dgm:t>
        <a:bodyPr/>
        <a:lstStyle/>
        <a:p>
          <a:endParaRPr lang="en-US"/>
        </a:p>
      </dgm:t>
    </dgm:pt>
    <dgm:pt modelId="{EB52FF12-728B-4662-84F6-71E70F12BE17}" type="sibTrans" cxnId="{E9D90CF2-3698-4567-9769-6406ACD20419}">
      <dgm:prSet/>
      <dgm:spPr/>
      <dgm:t>
        <a:bodyPr/>
        <a:lstStyle/>
        <a:p>
          <a:endParaRPr lang="en-US"/>
        </a:p>
      </dgm:t>
    </dgm:pt>
    <dgm:pt modelId="{520D9ECF-B159-4FA1-A048-87608061AAB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u="none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30 Minute Appointment </a:t>
          </a:r>
          <a:endParaRPr lang="en-US" u="none" dirty="0"/>
        </a:p>
      </dgm:t>
    </dgm:pt>
    <dgm:pt modelId="{4B982897-944E-47E1-91C4-CFD6D5343506}" type="parTrans" cxnId="{3E569D6F-DF8D-4A21-B2CD-1814519E6CF0}">
      <dgm:prSet/>
      <dgm:spPr/>
      <dgm:t>
        <a:bodyPr/>
        <a:lstStyle/>
        <a:p>
          <a:endParaRPr lang="en-US"/>
        </a:p>
      </dgm:t>
    </dgm:pt>
    <dgm:pt modelId="{DAB33D5C-DCD3-4095-BA30-A3E80F030DDA}" type="sibTrans" cxnId="{3E569D6F-DF8D-4A21-B2CD-1814519E6CF0}">
      <dgm:prSet/>
      <dgm:spPr/>
      <dgm:t>
        <a:bodyPr/>
        <a:lstStyle/>
        <a:p>
          <a:endParaRPr lang="en-US"/>
        </a:p>
      </dgm:t>
    </dgm:pt>
    <dgm:pt modelId="{F9FA7233-2B1A-4B41-9B89-9616901AF6AD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endParaRPr lang="en-US" dirty="0"/>
        </a:p>
      </dgm:t>
    </dgm:pt>
    <dgm:pt modelId="{2E079700-A737-4810-AF42-D9E61A975178}" type="parTrans" cxnId="{D7A44910-83D8-4C59-BE69-1A32ABA57773}">
      <dgm:prSet/>
      <dgm:spPr/>
      <dgm:t>
        <a:bodyPr/>
        <a:lstStyle/>
        <a:p>
          <a:endParaRPr lang="en-US"/>
        </a:p>
      </dgm:t>
    </dgm:pt>
    <dgm:pt modelId="{E7A7FBB8-DC6F-4B2F-8299-1B6C0975DC77}" type="sibTrans" cxnId="{D7A44910-83D8-4C59-BE69-1A32ABA57773}">
      <dgm:prSet/>
      <dgm:spPr/>
      <dgm:t>
        <a:bodyPr/>
        <a:lstStyle/>
        <a:p>
          <a:endParaRPr lang="en-US"/>
        </a:p>
      </dgm:t>
    </dgm:pt>
    <dgm:pt modelId="{2134F7A9-C162-46DE-AAA0-C1AEE26E73E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u="none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Sign up for ICC </a:t>
          </a:r>
          <a:r>
            <a:rPr lang="en-US" b="1" u="none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Email</a:t>
          </a:r>
          <a:r>
            <a:rPr lang="en-US" b="1" u="none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 </a:t>
          </a:r>
          <a:endParaRPr lang="en-US" u="none" dirty="0"/>
        </a:p>
      </dgm:t>
    </dgm:pt>
    <dgm:pt modelId="{C8DC1CB3-ADAA-44D0-9323-810B87FC0AE3}" type="parTrans" cxnId="{0DE51AA1-043B-46CC-A571-4ABEB6D9BFB8}">
      <dgm:prSet/>
      <dgm:spPr/>
      <dgm:t>
        <a:bodyPr/>
        <a:lstStyle/>
        <a:p>
          <a:endParaRPr lang="en-US"/>
        </a:p>
      </dgm:t>
    </dgm:pt>
    <dgm:pt modelId="{81609588-885E-4904-A896-373FA897CC8C}" type="sibTrans" cxnId="{0DE51AA1-043B-46CC-A571-4ABEB6D9BFB8}">
      <dgm:prSet/>
      <dgm:spPr/>
      <dgm:t>
        <a:bodyPr/>
        <a:lstStyle/>
        <a:p>
          <a:endParaRPr lang="en-US"/>
        </a:p>
      </dgm:t>
    </dgm:pt>
    <dgm:pt modelId="{58745053-15AA-4B78-9720-140C5E085484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en-US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Subscribe at: </a:t>
          </a:r>
          <a:r>
            <a:rPr lang="en-US" b="1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icc.ucdavis.edu/services/connect.htm            </a:t>
          </a:r>
          <a:r>
            <a:rPr lang="en-US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to receive </a:t>
          </a:r>
          <a:r>
            <a:rPr lang="en-US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weekly updates</a:t>
          </a:r>
          <a:endParaRPr lang="en-US" dirty="0"/>
        </a:p>
      </dgm:t>
    </dgm:pt>
    <dgm:pt modelId="{85F87C12-BED0-42CD-8507-E66EA3FE65FD}" type="parTrans" cxnId="{9E41C4F2-5965-424D-9DA9-02B840D779E3}">
      <dgm:prSet/>
      <dgm:spPr/>
      <dgm:t>
        <a:bodyPr/>
        <a:lstStyle/>
        <a:p>
          <a:endParaRPr lang="en-US"/>
        </a:p>
      </dgm:t>
    </dgm:pt>
    <dgm:pt modelId="{3A14866B-3EDD-44AE-9ABF-1292C2330EB3}" type="sibTrans" cxnId="{9E41C4F2-5965-424D-9DA9-02B840D779E3}">
      <dgm:prSet/>
      <dgm:spPr/>
      <dgm:t>
        <a:bodyPr/>
        <a:lstStyle/>
        <a:p>
          <a:endParaRPr lang="en-US"/>
        </a:p>
      </dgm:t>
    </dgm:pt>
    <dgm:pt modelId="{92D6CD03-8E34-43DB-829E-2A7EEB527CE0}">
      <dgm:prSet/>
      <dgm:spPr/>
      <dgm:t>
        <a:bodyPr/>
        <a:lstStyle/>
        <a:p>
          <a:pPr algn="l"/>
          <a:r>
            <a:rPr lang="en-US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Meet with an advisor for in-depth questions</a:t>
          </a:r>
        </a:p>
      </dgm:t>
    </dgm:pt>
    <dgm:pt modelId="{539DD7F7-F0E2-4EE5-A42C-65E6480F18C0}" type="parTrans" cxnId="{43E9E393-D693-4852-94BD-EE95D05415E3}">
      <dgm:prSet/>
      <dgm:spPr/>
      <dgm:t>
        <a:bodyPr/>
        <a:lstStyle/>
        <a:p>
          <a:endParaRPr lang="en-US"/>
        </a:p>
      </dgm:t>
    </dgm:pt>
    <dgm:pt modelId="{C6E8199B-740A-4A09-87A2-01240EC0E7BF}" type="sibTrans" cxnId="{43E9E393-D693-4852-94BD-EE95D05415E3}">
      <dgm:prSet/>
      <dgm:spPr/>
      <dgm:t>
        <a:bodyPr/>
        <a:lstStyle/>
        <a:p>
          <a:endParaRPr lang="en-US"/>
        </a:p>
      </dgm:t>
    </dgm:pt>
    <dgm:pt modelId="{9375A732-6B73-40A0-B85F-A5D4CA4A7924}">
      <dgm:prSet/>
      <dgm:spPr/>
      <dgm:t>
        <a:bodyPr/>
        <a:lstStyle/>
        <a:p>
          <a:pPr algn="ctr"/>
          <a:r>
            <a:rPr lang="en-US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Schedule using Aggie </a:t>
          </a:r>
          <a:r>
            <a:rPr lang="en-US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Job Link</a:t>
          </a:r>
        </a:p>
      </dgm:t>
    </dgm:pt>
    <dgm:pt modelId="{B5837C08-1D7B-4A7F-A834-25A83BC674EC}" type="parTrans" cxnId="{53E5D740-44C4-4F54-AA06-05800C6CCB0D}">
      <dgm:prSet/>
      <dgm:spPr/>
      <dgm:t>
        <a:bodyPr/>
        <a:lstStyle/>
        <a:p>
          <a:endParaRPr lang="en-US"/>
        </a:p>
      </dgm:t>
    </dgm:pt>
    <dgm:pt modelId="{8C7B7D79-E049-4BCE-A146-C0D3C9647610}" type="sibTrans" cxnId="{53E5D740-44C4-4F54-AA06-05800C6CCB0D}">
      <dgm:prSet/>
      <dgm:spPr/>
      <dgm:t>
        <a:bodyPr/>
        <a:lstStyle/>
        <a:p>
          <a:endParaRPr lang="en-US"/>
        </a:p>
      </dgm:t>
    </dgm:pt>
    <dgm:pt modelId="{D30E6159-215A-4B3D-BD9F-06D28775B2C8}" type="pres">
      <dgm:prSet presAssocID="{3B74823D-6DA0-4C34-84F6-0DB09B8471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C667D1-2E44-46AB-8773-487BC7836EF2}" type="pres">
      <dgm:prSet presAssocID="{36258298-BAF2-4888-AD02-08E89444B55F}" presName="linNode" presStyleCnt="0"/>
      <dgm:spPr/>
    </dgm:pt>
    <dgm:pt modelId="{2AB8BD57-B06F-4C89-A245-2593984EA816}" type="pres">
      <dgm:prSet presAssocID="{36258298-BAF2-4888-AD02-08E89444B55F}" presName="parentText" presStyleLbl="node1" presStyleIdx="0" presStyleCnt="3" custLinFactNeighborX="-1034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148FA-F589-4729-BCD4-B9DF270D5EC5}" type="pres">
      <dgm:prSet presAssocID="{36258298-BAF2-4888-AD02-08E89444B5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26135-318B-4B70-AF4D-61B271996D05}" type="pres">
      <dgm:prSet presAssocID="{ABFC28EC-B67E-4E41-9B68-2829744AAC3A}" presName="sp" presStyleCnt="0"/>
      <dgm:spPr/>
    </dgm:pt>
    <dgm:pt modelId="{19894598-E25C-4F5F-9F9F-3FD61785615A}" type="pres">
      <dgm:prSet presAssocID="{520D9ECF-B159-4FA1-A048-87608061AAB0}" presName="linNode" presStyleCnt="0"/>
      <dgm:spPr/>
    </dgm:pt>
    <dgm:pt modelId="{CC978B13-0E1D-40FB-82D4-9F23B3230DBC}" type="pres">
      <dgm:prSet presAssocID="{520D9ECF-B159-4FA1-A048-87608061AAB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90275-1C6C-4959-A624-6FC5728D3788}" type="pres">
      <dgm:prSet presAssocID="{520D9ECF-B159-4FA1-A048-87608061AAB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900CD-3C55-44EE-B450-BEDE4EA33104}" type="pres">
      <dgm:prSet presAssocID="{DAB33D5C-DCD3-4095-BA30-A3E80F030DDA}" presName="sp" presStyleCnt="0"/>
      <dgm:spPr/>
    </dgm:pt>
    <dgm:pt modelId="{EF839C54-708E-42BA-9F39-DCF68B921225}" type="pres">
      <dgm:prSet presAssocID="{2134F7A9-C162-46DE-AAA0-C1AEE26E73ED}" presName="linNode" presStyleCnt="0"/>
      <dgm:spPr/>
    </dgm:pt>
    <dgm:pt modelId="{51E1A303-74F5-4682-8627-A0A35B8B0231}" type="pres">
      <dgm:prSet presAssocID="{2134F7A9-C162-46DE-AAA0-C1AEE26E73E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0E731-5163-4FB8-9BD8-646CCDB418BD}" type="pres">
      <dgm:prSet presAssocID="{2134F7A9-C162-46DE-AAA0-C1AEE26E73E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E9E393-D693-4852-94BD-EE95D05415E3}" srcId="{520D9ECF-B159-4FA1-A048-87608061AAB0}" destId="{92D6CD03-8E34-43DB-829E-2A7EEB527CE0}" srcOrd="1" destOrd="0" parTransId="{539DD7F7-F0E2-4EE5-A42C-65E6480F18C0}" sibTransId="{C6E8199B-740A-4A09-87A2-01240EC0E7BF}"/>
    <dgm:cxn modelId="{D90694F9-AF7F-4BF8-87AC-C29B4230387F}" type="presOf" srcId="{F9FA7233-2B1A-4B41-9B89-9616901AF6AD}" destId="{A0390275-1C6C-4959-A624-6FC5728D3788}" srcOrd="0" destOrd="0" presId="urn:microsoft.com/office/officeart/2005/8/layout/vList5"/>
    <dgm:cxn modelId="{667CBC8F-8D35-4193-95E9-8921A09D7ABF}" type="presOf" srcId="{9375A732-6B73-40A0-B85F-A5D4CA4A7924}" destId="{A0390275-1C6C-4959-A624-6FC5728D3788}" srcOrd="0" destOrd="2" presId="urn:microsoft.com/office/officeart/2005/8/layout/vList5"/>
    <dgm:cxn modelId="{9E41C4F2-5965-424D-9DA9-02B840D779E3}" srcId="{2134F7A9-C162-46DE-AAA0-C1AEE26E73ED}" destId="{58745053-15AA-4B78-9720-140C5E085484}" srcOrd="0" destOrd="0" parTransId="{85F87C12-BED0-42CD-8507-E66EA3FE65FD}" sibTransId="{3A14866B-3EDD-44AE-9ABF-1292C2330EB3}"/>
    <dgm:cxn modelId="{D7A44910-83D8-4C59-BE69-1A32ABA57773}" srcId="{520D9ECF-B159-4FA1-A048-87608061AAB0}" destId="{F9FA7233-2B1A-4B41-9B89-9616901AF6AD}" srcOrd="0" destOrd="0" parTransId="{2E079700-A737-4810-AF42-D9E61A975178}" sibTransId="{E7A7FBB8-DC6F-4B2F-8299-1B6C0975DC77}"/>
    <dgm:cxn modelId="{71994895-818D-42CF-9308-E9DA93BC0BAA}" type="presOf" srcId="{58745053-15AA-4B78-9720-140C5E085484}" destId="{2ED0E731-5163-4FB8-9BD8-646CCDB418BD}" srcOrd="0" destOrd="0" presId="urn:microsoft.com/office/officeart/2005/8/layout/vList5"/>
    <dgm:cxn modelId="{53E5D740-44C4-4F54-AA06-05800C6CCB0D}" srcId="{520D9ECF-B159-4FA1-A048-87608061AAB0}" destId="{9375A732-6B73-40A0-B85F-A5D4CA4A7924}" srcOrd="2" destOrd="0" parTransId="{B5837C08-1D7B-4A7F-A834-25A83BC674EC}" sibTransId="{8C7B7D79-E049-4BCE-A146-C0D3C9647610}"/>
    <dgm:cxn modelId="{518E580E-7162-4698-9383-6876C616C1AF}" type="presOf" srcId="{3B74823D-6DA0-4C34-84F6-0DB09B8471E0}" destId="{D30E6159-215A-4B3D-BD9F-06D28775B2C8}" srcOrd="0" destOrd="0" presId="urn:microsoft.com/office/officeart/2005/8/layout/vList5"/>
    <dgm:cxn modelId="{0DE51AA1-043B-46CC-A571-4ABEB6D9BFB8}" srcId="{3B74823D-6DA0-4C34-84F6-0DB09B8471E0}" destId="{2134F7A9-C162-46DE-AAA0-C1AEE26E73ED}" srcOrd="2" destOrd="0" parTransId="{C8DC1CB3-ADAA-44D0-9323-810B87FC0AE3}" sibTransId="{81609588-885E-4904-A896-373FA897CC8C}"/>
    <dgm:cxn modelId="{16ED2C73-0DEF-40C5-A2BF-776C1068A150}" srcId="{3B74823D-6DA0-4C34-84F6-0DB09B8471E0}" destId="{36258298-BAF2-4888-AD02-08E89444B55F}" srcOrd="0" destOrd="0" parTransId="{5DEFAA53-4AA1-441D-8EA2-A55BC8BFCB42}" sibTransId="{ABFC28EC-B67E-4E41-9B68-2829744AAC3A}"/>
    <dgm:cxn modelId="{AE905BCF-6FBD-47F0-B3DB-0F3156497A7C}" type="presOf" srcId="{36258298-BAF2-4888-AD02-08E89444B55F}" destId="{2AB8BD57-B06F-4C89-A245-2593984EA816}" srcOrd="0" destOrd="0" presId="urn:microsoft.com/office/officeart/2005/8/layout/vList5"/>
    <dgm:cxn modelId="{A6B3FBF0-C739-45CC-966A-32ECE6D8AC1E}" type="presOf" srcId="{92D6CD03-8E34-43DB-829E-2A7EEB527CE0}" destId="{A0390275-1C6C-4959-A624-6FC5728D3788}" srcOrd="0" destOrd="1" presId="urn:microsoft.com/office/officeart/2005/8/layout/vList5"/>
    <dgm:cxn modelId="{3E569D6F-DF8D-4A21-B2CD-1814519E6CF0}" srcId="{3B74823D-6DA0-4C34-84F6-0DB09B8471E0}" destId="{520D9ECF-B159-4FA1-A048-87608061AAB0}" srcOrd="1" destOrd="0" parTransId="{4B982897-944E-47E1-91C4-CFD6D5343506}" sibTransId="{DAB33D5C-DCD3-4095-BA30-A3E80F030DDA}"/>
    <dgm:cxn modelId="{DEF387A6-B20B-4263-A038-B8604C32EA61}" type="presOf" srcId="{468B8FC8-59DA-44F9-895A-1F012593422A}" destId="{1F3148FA-F589-4729-BCD4-B9DF270D5EC5}" srcOrd="0" destOrd="0" presId="urn:microsoft.com/office/officeart/2005/8/layout/vList5"/>
    <dgm:cxn modelId="{BC5BF8FF-20AC-4E78-A09D-310E87DA44BD}" type="presOf" srcId="{520D9ECF-B159-4FA1-A048-87608061AAB0}" destId="{CC978B13-0E1D-40FB-82D4-9F23B3230DBC}" srcOrd="0" destOrd="0" presId="urn:microsoft.com/office/officeart/2005/8/layout/vList5"/>
    <dgm:cxn modelId="{E9D90CF2-3698-4567-9769-6406ACD20419}" srcId="{36258298-BAF2-4888-AD02-08E89444B55F}" destId="{468B8FC8-59DA-44F9-895A-1F012593422A}" srcOrd="0" destOrd="0" parTransId="{2AD85FB1-889C-4C19-9DD6-EE6A2612E6BC}" sibTransId="{EB52FF12-728B-4662-84F6-71E70F12BE17}"/>
    <dgm:cxn modelId="{7A828B58-CF09-4DE4-BBC6-89022A8FFA40}" type="presOf" srcId="{2134F7A9-C162-46DE-AAA0-C1AEE26E73ED}" destId="{51E1A303-74F5-4682-8627-A0A35B8B0231}" srcOrd="0" destOrd="0" presId="urn:microsoft.com/office/officeart/2005/8/layout/vList5"/>
    <dgm:cxn modelId="{38EE2711-580F-481B-AFE6-A34121178639}" type="presParOf" srcId="{D30E6159-215A-4B3D-BD9F-06D28775B2C8}" destId="{88C667D1-2E44-46AB-8773-487BC7836EF2}" srcOrd="0" destOrd="0" presId="urn:microsoft.com/office/officeart/2005/8/layout/vList5"/>
    <dgm:cxn modelId="{12921AD4-CD08-4585-8D5B-52C1EBEB4944}" type="presParOf" srcId="{88C667D1-2E44-46AB-8773-487BC7836EF2}" destId="{2AB8BD57-B06F-4C89-A245-2593984EA816}" srcOrd="0" destOrd="0" presId="urn:microsoft.com/office/officeart/2005/8/layout/vList5"/>
    <dgm:cxn modelId="{4899F43A-EDD5-4697-8C2F-1E7FC9161FCD}" type="presParOf" srcId="{88C667D1-2E44-46AB-8773-487BC7836EF2}" destId="{1F3148FA-F589-4729-BCD4-B9DF270D5EC5}" srcOrd="1" destOrd="0" presId="urn:microsoft.com/office/officeart/2005/8/layout/vList5"/>
    <dgm:cxn modelId="{21B4A809-7E14-4D57-BA3C-EEB3B11F7ED0}" type="presParOf" srcId="{D30E6159-215A-4B3D-BD9F-06D28775B2C8}" destId="{A7426135-318B-4B70-AF4D-61B271996D05}" srcOrd="1" destOrd="0" presId="urn:microsoft.com/office/officeart/2005/8/layout/vList5"/>
    <dgm:cxn modelId="{C3AF03A8-41A0-444A-86A7-05DDD01641BE}" type="presParOf" srcId="{D30E6159-215A-4B3D-BD9F-06D28775B2C8}" destId="{19894598-E25C-4F5F-9F9F-3FD61785615A}" srcOrd="2" destOrd="0" presId="urn:microsoft.com/office/officeart/2005/8/layout/vList5"/>
    <dgm:cxn modelId="{71D30896-1FB6-4E11-B520-D6D2F9B10431}" type="presParOf" srcId="{19894598-E25C-4F5F-9F9F-3FD61785615A}" destId="{CC978B13-0E1D-40FB-82D4-9F23B3230DBC}" srcOrd="0" destOrd="0" presId="urn:microsoft.com/office/officeart/2005/8/layout/vList5"/>
    <dgm:cxn modelId="{CD574170-BADA-4490-ADAE-7DFEE62A5400}" type="presParOf" srcId="{19894598-E25C-4F5F-9F9F-3FD61785615A}" destId="{A0390275-1C6C-4959-A624-6FC5728D3788}" srcOrd="1" destOrd="0" presId="urn:microsoft.com/office/officeart/2005/8/layout/vList5"/>
    <dgm:cxn modelId="{7EE27809-BC95-4536-BE0C-A20DF761FC7C}" type="presParOf" srcId="{D30E6159-215A-4B3D-BD9F-06D28775B2C8}" destId="{47C900CD-3C55-44EE-B450-BEDE4EA33104}" srcOrd="3" destOrd="0" presId="urn:microsoft.com/office/officeart/2005/8/layout/vList5"/>
    <dgm:cxn modelId="{E389B3DD-AD07-4038-BE7E-327D108CB817}" type="presParOf" srcId="{D30E6159-215A-4B3D-BD9F-06D28775B2C8}" destId="{EF839C54-708E-42BA-9F39-DCF68B921225}" srcOrd="4" destOrd="0" presId="urn:microsoft.com/office/officeart/2005/8/layout/vList5"/>
    <dgm:cxn modelId="{A680574C-AE6D-4804-8979-57801115091B}" type="presParOf" srcId="{EF839C54-708E-42BA-9F39-DCF68B921225}" destId="{51E1A303-74F5-4682-8627-A0A35B8B0231}" srcOrd="0" destOrd="0" presId="urn:microsoft.com/office/officeart/2005/8/layout/vList5"/>
    <dgm:cxn modelId="{D6D45C16-8433-4958-ACB5-C63B67B4FB0F}" type="presParOf" srcId="{EF839C54-708E-42BA-9F39-DCF68B921225}" destId="{2ED0E731-5163-4FB8-9BD8-646CCDB418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148FA-F589-4729-BCD4-B9DF270D5EC5}">
      <dsp:nvSpPr>
        <dsp:cNvPr id="0" name=""/>
        <dsp:cNvSpPr/>
      </dsp:nvSpPr>
      <dsp:spPr>
        <a:xfrm rot="5400000">
          <a:off x="4489274" y="-1668433"/>
          <a:ext cx="1134234" cy="4758957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10-15 minute advising session to get started</a:t>
          </a:r>
          <a:endParaRPr lang="en-US" sz="1800" kern="1200" dirty="0"/>
        </a:p>
      </dsp:txBody>
      <dsp:txXfrm rot="-5400000">
        <a:off x="2676913" y="199297"/>
        <a:ext cx="4703588" cy="1023496"/>
      </dsp:txXfrm>
    </dsp:sp>
    <dsp:sp modelId="{2AB8BD57-B06F-4C89-A245-2593984EA816}">
      <dsp:nvSpPr>
        <dsp:cNvPr id="0" name=""/>
        <dsp:cNvSpPr/>
      </dsp:nvSpPr>
      <dsp:spPr>
        <a:xfrm>
          <a:off x="0" y="7"/>
          <a:ext cx="2676913" cy="14177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u="none" kern="1200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Drop-in Advising</a:t>
          </a:r>
          <a:r>
            <a:rPr lang="en-US" sz="3100" u="none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 </a:t>
          </a:r>
          <a:endParaRPr lang="en-US" sz="3100" u="none" kern="1200" dirty="0"/>
        </a:p>
      </dsp:txBody>
      <dsp:txXfrm>
        <a:off x="69211" y="69218"/>
        <a:ext cx="2538491" cy="1279371"/>
      </dsp:txXfrm>
    </dsp:sp>
    <dsp:sp modelId="{A0390275-1C6C-4959-A624-6FC5728D3788}">
      <dsp:nvSpPr>
        <dsp:cNvPr id="0" name=""/>
        <dsp:cNvSpPr/>
      </dsp:nvSpPr>
      <dsp:spPr>
        <a:xfrm rot="5400000">
          <a:off x="4489274" y="-179750"/>
          <a:ext cx="1134234" cy="4758957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Meet with an advisor for in-depth questions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Schedule using Aggie </a:t>
          </a:r>
          <a:r>
            <a:rPr lang="en-US" sz="1800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Job Link</a:t>
          </a:r>
        </a:p>
      </dsp:txBody>
      <dsp:txXfrm rot="-5400000">
        <a:off x="2676913" y="1687980"/>
        <a:ext cx="4703588" cy="1023496"/>
      </dsp:txXfrm>
    </dsp:sp>
    <dsp:sp modelId="{CC978B13-0E1D-40FB-82D4-9F23B3230DBC}">
      <dsp:nvSpPr>
        <dsp:cNvPr id="0" name=""/>
        <dsp:cNvSpPr/>
      </dsp:nvSpPr>
      <dsp:spPr>
        <a:xfrm>
          <a:off x="0" y="1490831"/>
          <a:ext cx="2676913" cy="14177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u="none" kern="1200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30 Minute Appointment </a:t>
          </a:r>
          <a:endParaRPr lang="en-US" sz="3100" u="none" kern="1200" dirty="0"/>
        </a:p>
      </dsp:txBody>
      <dsp:txXfrm>
        <a:off x="69211" y="1560042"/>
        <a:ext cx="2538491" cy="1279371"/>
      </dsp:txXfrm>
    </dsp:sp>
    <dsp:sp modelId="{2ED0E731-5163-4FB8-9BD8-646CCDB418BD}">
      <dsp:nvSpPr>
        <dsp:cNvPr id="0" name=""/>
        <dsp:cNvSpPr/>
      </dsp:nvSpPr>
      <dsp:spPr>
        <a:xfrm rot="5400000">
          <a:off x="4489274" y="1308932"/>
          <a:ext cx="1134234" cy="4758957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Subscribe at: </a:t>
          </a:r>
          <a:r>
            <a:rPr lang="en-US" sz="1800" b="1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icc.ucdavis.edu/services/connect.htm            </a:t>
          </a:r>
          <a:r>
            <a:rPr lang="en-US" sz="1800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to receive </a:t>
          </a:r>
          <a:r>
            <a:rPr lang="en-US" sz="1800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weekly updates</a:t>
          </a:r>
          <a:endParaRPr lang="en-US" sz="1800" kern="1200" dirty="0"/>
        </a:p>
      </dsp:txBody>
      <dsp:txXfrm rot="-5400000">
        <a:off x="2676913" y="3176663"/>
        <a:ext cx="4703588" cy="1023496"/>
      </dsp:txXfrm>
    </dsp:sp>
    <dsp:sp modelId="{51E1A303-74F5-4682-8627-A0A35B8B0231}">
      <dsp:nvSpPr>
        <dsp:cNvPr id="0" name=""/>
        <dsp:cNvSpPr/>
      </dsp:nvSpPr>
      <dsp:spPr>
        <a:xfrm>
          <a:off x="0" y="2979514"/>
          <a:ext cx="2676913" cy="14177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u="none" kern="1200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Sign up for ICC </a:t>
          </a:r>
          <a:r>
            <a:rPr lang="en-US" sz="3100" b="1" u="none" kern="1200" dirty="0" smtClean="0">
              <a:solidFill>
                <a:srgbClr val="C99700"/>
              </a:solidFill>
              <a:latin typeface="Futura UC Davis Medium" panose="020B0502020204020303" pitchFamily="34" charset="0"/>
              <a:cs typeface="Lucida Sans"/>
            </a:rPr>
            <a:t>Email</a:t>
          </a:r>
          <a:r>
            <a:rPr lang="en-US" sz="3100" b="1" u="none" kern="1200" dirty="0" smtClean="0">
              <a:solidFill>
                <a:srgbClr val="00305B"/>
              </a:solidFill>
              <a:latin typeface="Futura UC Davis Medium" panose="020B0502020204020303" pitchFamily="34" charset="0"/>
              <a:cs typeface="Lucida Sans"/>
            </a:rPr>
            <a:t> </a:t>
          </a:r>
          <a:endParaRPr lang="en-US" sz="3100" u="none" kern="1200" dirty="0"/>
        </a:p>
      </dsp:txBody>
      <dsp:txXfrm>
        <a:off x="69211" y="3048725"/>
        <a:ext cx="2538491" cy="12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BE46-15EC-9042-A371-2842828C9F2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4EDB-3A26-7D4B-A94F-07680F50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3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01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75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85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4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1133231" y="46911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4308" y="2930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246" y="2028495"/>
            <a:ext cx="8589508" cy="4424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Will you be </a:t>
            </a:r>
            <a:r>
              <a:rPr lang="en-US" dirty="0" smtClean="0">
                <a:solidFill>
                  <a:srgbClr val="C99700"/>
                </a:solidFill>
                <a:latin typeface="Futura UC Davis Medium" panose="020B0502020204020303" pitchFamily="34" charset="0"/>
                <a:cs typeface="Futura UC Davis Medium"/>
              </a:rPr>
              <a:t>career-ready</a:t>
            </a:r>
            <a:r>
              <a:rPr lang="en-US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?</a:t>
            </a:r>
          </a:p>
          <a:p>
            <a:r>
              <a:rPr lang="en-US" sz="28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We’re here to </a:t>
            </a:r>
            <a:r>
              <a:rPr lang="en-US" sz="28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help - </a:t>
            </a:r>
            <a:r>
              <a:rPr lang="en-US" sz="28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contact us today!</a:t>
            </a:r>
            <a:r>
              <a:rPr lang="en-US" sz="3400" dirty="0" smtClean="0">
                <a:solidFill>
                  <a:srgbClr val="00305B"/>
                </a:solidFill>
                <a:latin typeface="Futura UC Davis Medium"/>
                <a:cs typeface="Futura UC Davis Medium"/>
              </a:rPr>
              <a:t/>
            </a:r>
            <a:br>
              <a:rPr lang="en-US" sz="3400" dirty="0" smtClean="0">
                <a:solidFill>
                  <a:srgbClr val="00305B"/>
                </a:solidFill>
                <a:latin typeface="Futura UC Davis Medium"/>
                <a:cs typeface="Futura UC Davis Medium"/>
              </a:rPr>
            </a:br>
            <a:endParaRPr lang="en-US" sz="3400" dirty="0" smtClean="0">
              <a:solidFill>
                <a:srgbClr val="00305B"/>
              </a:solidFill>
              <a:latin typeface="Futura UC Davis Medium"/>
              <a:cs typeface="Futura UC Davis Medium"/>
            </a:endParaRPr>
          </a:p>
          <a:p>
            <a:r>
              <a:rPr lang="en-US" sz="3200" b="1" dirty="0" smtClean="0">
                <a:solidFill>
                  <a:srgbClr val="00305B"/>
                </a:solidFill>
                <a:latin typeface="Futura UC Davis Book" panose="020B05020202040203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 and Career Center</a:t>
            </a:r>
            <a:endParaRPr lang="en-US" sz="2400" dirty="0" smtClean="0">
              <a:solidFill>
                <a:srgbClr val="00305B"/>
              </a:solidFill>
              <a:latin typeface="Futura UC Davis Book" panose="020B05020202040203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rgbClr val="00305B"/>
                </a:solidFill>
                <a:latin typeface="Futura UC Davis Medium"/>
                <a:cs typeface="Futura UC Davis Medium"/>
              </a:rPr>
              <a:t/>
            </a:r>
            <a:br>
              <a:rPr lang="en-US" sz="2400" dirty="0" smtClean="0">
                <a:solidFill>
                  <a:srgbClr val="00305B"/>
                </a:solidFill>
                <a:latin typeface="Futura UC Davis Medium"/>
                <a:cs typeface="Futura UC Davis Medium"/>
              </a:rPr>
            </a:br>
            <a:r>
              <a:rPr lang="en-US" sz="24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Lucida Sans"/>
              </a:rPr>
              <a:t>530.752.2855 </a:t>
            </a:r>
            <a:r>
              <a:rPr lang="en-US" sz="3200" dirty="0" smtClean="0">
                <a:solidFill>
                  <a:srgbClr val="C99700"/>
                </a:solidFill>
                <a:latin typeface="Futura UC Davis Medium" panose="020B0502020204020303" pitchFamily="34" charset="0"/>
                <a:cs typeface="Lucida Sans"/>
              </a:rPr>
              <a:t>∙ </a:t>
            </a:r>
            <a:r>
              <a:rPr lang="en-US" sz="24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Lucida Sans"/>
              </a:rPr>
              <a:t>icc.ucdavis.edu</a:t>
            </a:r>
          </a:p>
          <a:p>
            <a:r>
              <a:rPr lang="en-US" sz="24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Lucida Sans"/>
              </a:rPr>
              <a:t>2</a:t>
            </a:r>
            <a:r>
              <a:rPr lang="en-US" sz="2400" baseline="300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Lucida Sans"/>
              </a:rPr>
              <a:t>nd</a:t>
            </a:r>
            <a:r>
              <a:rPr lang="en-US" sz="24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Lucida Sans"/>
              </a:rPr>
              <a:t> &amp; 3</a:t>
            </a:r>
            <a:r>
              <a:rPr lang="en-US" sz="2400" baseline="300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Lucida Sans"/>
              </a:rPr>
              <a:t>rd</a:t>
            </a:r>
            <a:r>
              <a:rPr lang="en-US" sz="24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Lucida Sans"/>
              </a:rPr>
              <a:t> Floor, South Hall </a:t>
            </a:r>
            <a:r>
              <a:rPr lang="en-US" sz="3200" dirty="0" smtClean="0">
                <a:solidFill>
                  <a:srgbClr val="C99700"/>
                </a:solidFill>
                <a:latin typeface="Futura UC Davis Medium" panose="020B0502020204020303" pitchFamily="34" charset="0"/>
                <a:cs typeface="Lucida Sans"/>
              </a:rPr>
              <a:t>∙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Futura UC Davis Medium" panose="020B0502020204020303" pitchFamily="34" charset="0"/>
                <a:cs typeface="Lucida Sans"/>
              </a:rPr>
              <a:t>M-F, 10am-4pm</a:t>
            </a:r>
          </a:p>
          <a:p>
            <a:endParaRPr lang="en-US" sz="2400" dirty="0">
              <a:solidFill>
                <a:srgbClr val="00305B"/>
              </a:solidFill>
              <a:latin typeface="Lucida Sans"/>
              <a:cs typeface="Lucida Sans"/>
            </a:endParaRPr>
          </a:p>
          <a:p>
            <a:endParaRPr lang="en-US" sz="2400" dirty="0">
              <a:solidFill>
                <a:srgbClr val="00305B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871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50" y="449384"/>
            <a:ext cx="695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05B"/>
                </a:solidFill>
                <a:latin typeface="Lucida Sans"/>
                <a:cs typeface="Lucida Sans"/>
              </a:rPr>
              <a:t>Connect with us</a:t>
            </a:r>
            <a:endParaRPr lang="en-US" sz="3600" dirty="0">
              <a:solidFill>
                <a:srgbClr val="00305B"/>
              </a:solidFill>
              <a:latin typeface="Lucida Sans"/>
              <a:cs typeface="Lucida San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88064649"/>
              </p:ext>
            </p:extLst>
          </p:nvPr>
        </p:nvGraphicFramePr>
        <p:xfrm>
          <a:off x="1318850" y="1355834"/>
          <a:ext cx="7435871" cy="439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5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969876" y="3457903"/>
            <a:ext cx="2427890" cy="20284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8850" y="1236818"/>
            <a:ext cx="7522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99700"/>
                </a:solidFill>
                <a:latin typeface="Futura UC Davis Medium"/>
                <a:cs typeface="Futura UC Davis Medium"/>
              </a:rPr>
              <a:t>UC Davis 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05B"/>
                </a:solidFill>
                <a:latin typeface="Futura UC Davis Medium"/>
                <a:cs typeface="Futura UC Davis Medium"/>
              </a:rPr>
              <a:t>Calendar of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05B"/>
                </a:solidFill>
                <a:latin typeface="Futura UC Davis Medium"/>
                <a:cs typeface="Futura UC Davis Medium"/>
              </a:rPr>
              <a:t>Career Fair information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05B"/>
                </a:solidFill>
                <a:latin typeface="Futura UC Davis Medium"/>
                <a:cs typeface="Futura UC Davis Medium"/>
              </a:rPr>
              <a:t>Connect with us on social media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8850" y="449384"/>
            <a:ext cx="695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05B"/>
                </a:solidFill>
                <a:latin typeface="Lucida Sans"/>
                <a:cs typeface="Lucida Sans"/>
              </a:rPr>
              <a:t>Download the App</a:t>
            </a:r>
            <a:endParaRPr lang="en-US" sz="3600" dirty="0">
              <a:solidFill>
                <a:srgbClr val="00305B"/>
              </a:solidFill>
              <a:latin typeface="Lucida Sans"/>
              <a:cs typeface="Lucida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" t="1995" r="1722"/>
          <a:stretch/>
        </p:blipFill>
        <p:spPr>
          <a:xfrm>
            <a:off x="1824805" y="3009137"/>
            <a:ext cx="1663393" cy="29542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160822" y="3661768"/>
            <a:ext cx="2426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Open </a:t>
            </a:r>
            <a:r>
              <a:rPr lang="en-US" sz="2400" dirty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the </a:t>
            </a:r>
            <a:r>
              <a:rPr lang="en-US" sz="2400" dirty="0">
                <a:solidFill>
                  <a:srgbClr val="C99700"/>
                </a:solidFill>
                <a:latin typeface="Futura UC Davis Medium" panose="020B0502020204020303" pitchFamily="34" charset="0"/>
                <a:cs typeface="Futura UC Davis Medium"/>
              </a:rPr>
              <a:t>UC Davis Now app </a:t>
            </a:r>
            <a:r>
              <a:rPr lang="en-US" sz="2400" dirty="0">
                <a:solidFill>
                  <a:srgbClr val="00305B"/>
                </a:solidFill>
                <a:latin typeface="Futura UC Davis Medium" panose="020B0502020204020303" pitchFamily="34" charset="0"/>
                <a:cs typeface="Futura UC Davis Medium"/>
              </a:rPr>
              <a:t>and download the ICC guide</a:t>
            </a:r>
            <a:endParaRPr lang="en-US" sz="2400" dirty="0" smtClean="0">
              <a:solidFill>
                <a:srgbClr val="00305B"/>
              </a:solidFill>
              <a:latin typeface="Futura UC Davis Medium" panose="020B0502020204020303" pitchFamily="34" charset="0"/>
              <a:cs typeface="Futura UC Davis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45" y="3009137"/>
            <a:ext cx="1619861" cy="2954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496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ICC Workshop PowerPoint Template</Template>
  <TotalTime>0</TotalTime>
  <Words>83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Futura UC Davis Book</vt:lpstr>
      <vt:lpstr>Futura UC Davis Medium</vt:lpstr>
      <vt:lpstr>Lucida Sans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P Hooper</dc:creator>
  <cp:lastModifiedBy>Melanie P Hooper</cp:lastModifiedBy>
  <cp:revision>27</cp:revision>
  <cp:lastPrinted>2013-04-30T18:08:58Z</cp:lastPrinted>
  <dcterms:created xsi:type="dcterms:W3CDTF">2018-05-23T23:12:43Z</dcterms:created>
  <dcterms:modified xsi:type="dcterms:W3CDTF">2018-06-11T17:01:49Z</dcterms:modified>
</cp:coreProperties>
</file>