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48"/>
  </p:notesMasterIdLst>
  <p:sldIdLst>
    <p:sldId id="258" r:id="rId2"/>
    <p:sldId id="310" r:id="rId3"/>
    <p:sldId id="306" r:id="rId4"/>
    <p:sldId id="259" r:id="rId5"/>
    <p:sldId id="260" r:id="rId6"/>
    <p:sldId id="261" r:id="rId7"/>
    <p:sldId id="262" r:id="rId8"/>
    <p:sldId id="263" r:id="rId9"/>
    <p:sldId id="264" r:id="rId10"/>
    <p:sldId id="265" r:id="rId11"/>
    <p:sldId id="295" r:id="rId12"/>
    <p:sldId id="266" r:id="rId13"/>
    <p:sldId id="267" r:id="rId14"/>
    <p:sldId id="268" r:id="rId15"/>
    <p:sldId id="269" r:id="rId16"/>
    <p:sldId id="316" r:id="rId17"/>
    <p:sldId id="270" r:id="rId18"/>
    <p:sldId id="271" r:id="rId19"/>
    <p:sldId id="273" r:id="rId20"/>
    <p:sldId id="274" r:id="rId21"/>
    <p:sldId id="275" r:id="rId22"/>
    <p:sldId id="277" r:id="rId23"/>
    <p:sldId id="278" r:id="rId24"/>
    <p:sldId id="319" r:id="rId25"/>
    <p:sldId id="321" r:id="rId26"/>
    <p:sldId id="329" r:id="rId27"/>
    <p:sldId id="279" r:id="rId28"/>
    <p:sldId id="280" r:id="rId29"/>
    <p:sldId id="281" r:id="rId30"/>
    <p:sldId id="285" r:id="rId31"/>
    <p:sldId id="322" r:id="rId32"/>
    <p:sldId id="318" r:id="rId33"/>
    <p:sldId id="317" r:id="rId34"/>
    <p:sldId id="324" r:id="rId35"/>
    <p:sldId id="287" r:id="rId36"/>
    <p:sldId id="326" r:id="rId37"/>
    <p:sldId id="327" r:id="rId38"/>
    <p:sldId id="305" r:id="rId39"/>
    <p:sldId id="291" r:id="rId40"/>
    <p:sldId id="292" r:id="rId41"/>
    <p:sldId id="328" r:id="rId42"/>
    <p:sldId id="297" r:id="rId43"/>
    <p:sldId id="298" r:id="rId44"/>
    <p:sldId id="301" r:id="rId45"/>
    <p:sldId id="304" r:id="rId46"/>
    <p:sldId id="3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6"/>
    <p:restoredTop sz="94592"/>
  </p:normalViewPr>
  <p:slideViewPr>
    <p:cSldViewPr snapToGrid="0" snapToObjects="1">
      <p:cViewPr varScale="1">
        <p:scale>
          <a:sx n="115" d="100"/>
          <a:sy n="115" d="100"/>
        </p:scale>
        <p:origin x="132"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71EF50F-883B-4353-ABD1-291FA3E9D540}"/>
    <pc:docChg chg="addSld modSld sldOrd">
      <pc:chgData name="" userId="" providerId="" clId="Web-{571EF50F-883B-4353-ABD1-291FA3E9D540}" dt="2018-07-21T02:34:02.528" v="116" actId="20577"/>
      <pc:docMkLst>
        <pc:docMk/>
      </pc:docMkLst>
      <pc:sldChg chg="addSp delSp modSp">
        <pc:chgData name="" userId="" providerId="" clId="Web-{571EF50F-883B-4353-ABD1-291FA3E9D540}" dt="2018-07-21T02:31:47.446" v="3" actId="1076"/>
        <pc:sldMkLst>
          <pc:docMk/>
          <pc:sldMk cId="4272295317" sldId="306"/>
        </pc:sldMkLst>
        <pc:spChg chg="del">
          <ac:chgData name="" userId="" providerId="" clId="Web-{571EF50F-883B-4353-ABD1-291FA3E9D540}" dt="2018-07-21T02:31:08.695" v="0"/>
          <ac:spMkLst>
            <pc:docMk/>
            <pc:sldMk cId="4272295317" sldId="306"/>
            <ac:spMk id="3" creationId="{9158AC97-F0F6-42AA-B9AF-E1026A62C10D}"/>
          </ac:spMkLst>
        </pc:spChg>
        <pc:picChg chg="add mod ord">
          <ac:chgData name="" userId="" providerId="" clId="Web-{571EF50F-883B-4353-ABD1-291FA3E9D540}" dt="2018-07-21T02:31:47.446" v="3" actId="1076"/>
          <ac:picMkLst>
            <pc:docMk/>
            <pc:sldMk cId="4272295317" sldId="306"/>
            <ac:picMk id="4" creationId="{FABEF3CE-9F4C-423E-839B-E61C9E68698B}"/>
          </ac:picMkLst>
        </pc:picChg>
      </pc:sldChg>
      <pc:sldChg chg="modSp new ord">
        <pc:chgData name="" userId="" providerId="" clId="Web-{571EF50F-883B-4353-ABD1-291FA3E9D540}" dt="2018-07-21T02:34:02.512" v="115" actId="20577"/>
        <pc:sldMkLst>
          <pc:docMk/>
          <pc:sldMk cId="2435091533" sldId="307"/>
        </pc:sldMkLst>
        <pc:spChg chg="mod">
          <ac:chgData name="" userId="" providerId="" clId="Web-{571EF50F-883B-4353-ABD1-291FA3E9D540}" dt="2018-07-21T02:33:05.620" v="30" actId="20577"/>
          <ac:spMkLst>
            <pc:docMk/>
            <pc:sldMk cId="2435091533" sldId="307"/>
            <ac:spMk id="2" creationId="{CD0E7911-ED53-4566-8A1C-2338F597CA00}"/>
          </ac:spMkLst>
        </pc:spChg>
        <pc:spChg chg="mod">
          <ac:chgData name="" userId="" providerId="" clId="Web-{571EF50F-883B-4353-ABD1-291FA3E9D540}" dt="2018-07-21T02:34:02.512" v="115" actId="20577"/>
          <ac:spMkLst>
            <pc:docMk/>
            <pc:sldMk cId="2435091533" sldId="307"/>
            <ac:spMk id="3" creationId="{0AD9AF5B-27EA-43DE-800D-C880B901593F}"/>
          </ac:spMkLst>
        </pc:spChg>
      </pc:sldChg>
    </pc:docChg>
  </pc:docChgLst>
  <pc:docChgLst>
    <pc:chgData clId="Web-{D2114A5D-2D1D-4E16-B827-7427E36EBFCE}"/>
    <pc:docChg chg="addSld modSld sldOrd">
      <pc:chgData name="" userId="" providerId="" clId="Web-{D2114A5D-2D1D-4E16-B827-7427E36EBFCE}" dt="2018-07-21T02:29:33.297" v="14" actId="20577"/>
      <pc:docMkLst>
        <pc:docMk/>
      </pc:docMkLst>
      <pc:sldChg chg="modSp new ord">
        <pc:chgData name="" userId="" providerId="" clId="Web-{D2114A5D-2D1D-4E16-B827-7427E36EBFCE}" dt="2018-07-21T02:29:32.422" v="12" actId="20577"/>
        <pc:sldMkLst>
          <pc:docMk/>
          <pc:sldMk cId="4272295317" sldId="306"/>
        </pc:sldMkLst>
        <pc:spChg chg="mod">
          <ac:chgData name="" userId="" providerId="" clId="Web-{D2114A5D-2D1D-4E16-B827-7427E36EBFCE}" dt="2018-07-21T02:29:32.422" v="12" actId="20577"/>
          <ac:spMkLst>
            <pc:docMk/>
            <pc:sldMk cId="4272295317" sldId="306"/>
            <ac:spMk id="2" creationId="{42D546FF-4656-4993-BFEE-98D1539B86B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C5E2C-F6C4-4B8C-B1B8-C789639F056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D05AF654-C218-403F-97F0-FC1790BCF866}">
      <dgm:prSet phldrT="[Text]" custT="1"/>
      <dgm:spPr>
        <a:xfrm>
          <a:off x="332" y="2269"/>
          <a:ext cx="2869425" cy="1497955"/>
        </a:xfrm>
        <a:solidFill>
          <a:srgbClr val="103264">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pPr algn="ctr"/>
          <a:r>
            <a:rPr lang="en-US" sz="3600" b="1" dirty="0">
              <a:solidFill>
                <a:srgbClr val="FFFFFF"/>
              </a:solidFill>
              <a:latin typeface="+mn-lt"/>
              <a:ea typeface="+mn-ea"/>
              <a:cs typeface="+mn-cs"/>
            </a:rPr>
            <a:t>American History and Institutions</a:t>
          </a:r>
        </a:p>
      </dgm:t>
    </dgm:pt>
    <dgm:pt modelId="{585EC96F-B15C-4B81-8E0A-E69755D19E1B}" type="parTrans" cxnId="{03147BE0-1174-4D60-9E64-AC706A8F979E}">
      <dgm:prSet/>
      <dgm:spPr/>
      <dgm:t>
        <a:bodyPr/>
        <a:lstStyle/>
        <a:p>
          <a:endParaRPr lang="en-US">
            <a:latin typeface="+mj-lt"/>
          </a:endParaRPr>
        </a:p>
      </dgm:t>
    </dgm:pt>
    <dgm:pt modelId="{C29A40D8-D354-4C8D-9503-5D9235B5FA52}" type="sibTrans" cxnId="{03147BE0-1174-4D60-9E64-AC706A8F979E}">
      <dgm:prSet/>
      <dgm:spPr/>
      <dgm:t>
        <a:bodyPr/>
        <a:lstStyle/>
        <a:p>
          <a:endParaRPr lang="en-US">
            <a:latin typeface="+mj-lt"/>
          </a:endParaRPr>
        </a:p>
      </dgm:t>
    </dgm:pt>
    <dgm:pt modelId="{0B4E299E-BADB-4250-87A8-BF308A235A45}">
      <dgm:prSet phldrT="[Text]" custT="1"/>
      <dgm:spPr>
        <a:xfrm rot="5400000">
          <a:off x="5104318" y="-2082495"/>
          <a:ext cx="1198364" cy="5667485"/>
        </a:xfr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dgm:spPr>
      <dgm:t>
        <a:bodyPr/>
        <a:lstStyle/>
        <a:p>
          <a:r>
            <a:rPr lang="en-US" sz="2400" dirty="0">
              <a:solidFill>
                <a:schemeClr val="tx1"/>
              </a:solidFill>
              <a:latin typeface="+mn-lt"/>
              <a:ea typeface="+mn-ea"/>
              <a:cs typeface="+mn-cs"/>
            </a:rPr>
            <a:t>CA high school U.S. History or Civics </a:t>
          </a:r>
        </a:p>
      </dgm:t>
    </dgm:pt>
    <dgm:pt modelId="{280D928D-C8CC-41D5-BACA-7D0D50570240}" type="parTrans" cxnId="{380368E9-E010-45E6-BEA3-C9542E378D30}">
      <dgm:prSet/>
      <dgm:spPr/>
      <dgm:t>
        <a:bodyPr/>
        <a:lstStyle/>
        <a:p>
          <a:endParaRPr lang="en-US">
            <a:latin typeface="+mj-lt"/>
          </a:endParaRPr>
        </a:p>
      </dgm:t>
    </dgm:pt>
    <dgm:pt modelId="{A0260CB2-FC44-4595-881D-66BC09F41B61}" type="sibTrans" cxnId="{380368E9-E010-45E6-BEA3-C9542E378D30}">
      <dgm:prSet/>
      <dgm:spPr/>
      <dgm:t>
        <a:bodyPr/>
        <a:lstStyle/>
        <a:p>
          <a:endParaRPr lang="en-US">
            <a:latin typeface="+mj-lt"/>
          </a:endParaRPr>
        </a:p>
      </dgm:t>
    </dgm:pt>
    <dgm:pt modelId="{2B8598CF-A669-4031-B776-EA28C58137C6}">
      <dgm:prSet phldrT="[Text]" custT="1"/>
      <dgm:spPr>
        <a:xfrm>
          <a:off x="332" y="1575122"/>
          <a:ext cx="2825214" cy="1497955"/>
        </a:xfrm>
        <a:solidFill>
          <a:srgbClr val="A1731F"/>
        </a:solidFill>
        <a:ln w="19050" cap="flat" cmpd="sng" algn="ctr">
          <a:solidFill>
            <a:srgbClr val="FFFFFF">
              <a:hueOff val="0"/>
              <a:satOff val="0"/>
              <a:lumOff val="0"/>
              <a:alphaOff val="0"/>
            </a:srgbClr>
          </a:solidFill>
          <a:prstDash val="solid"/>
        </a:ln>
        <a:effectLst/>
      </dgm:spPr>
      <dgm:t>
        <a:bodyPr/>
        <a:lstStyle/>
        <a:p>
          <a:r>
            <a:rPr lang="en-US" sz="3600" b="1" dirty="0">
              <a:solidFill>
                <a:srgbClr val="FFFFFF"/>
              </a:solidFill>
              <a:latin typeface="+mn-lt"/>
              <a:ea typeface="+mn-ea"/>
              <a:cs typeface="+mn-cs"/>
            </a:rPr>
            <a:t>Scholarship Requirement</a:t>
          </a:r>
        </a:p>
      </dgm:t>
    </dgm:pt>
    <dgm:pt modelId="{9A323C95-63A9-419B-A6A1-7D72891036B7}" type="parTrans" cxnId="{B28795ED-93FD-49F2-8B88-BC8D5E89634D}">
      <dgm:prSet/>
      <dgm:spPr/>
      <dgm:t>
        <a:bodyPr/>
        <a:lstStyle/>
        <a:p>
          <a:endParaRPr lang="en-US">
            <a:latin typeface="+mj-lt"/>
          </a:endParaRPr>
        </a:p>
      </dgm:t>
    </dgm:pt>
    <dgm:pt modelId="{4C38D9FD-6B9C-4C70-8B39-A0A85EE7762D}" type="sibTrans" cxnId="{B28795ED-93FD-49F2-8B88-BC8D5E89634D}">
      <dgm:prSet/>
      <dgm:spPr/>
      <dgm:t>
        <a:bodyPr/>
        <a:lstStyle/>
        <a:p>
          <a:endParaRPr lang="en-US">
            <a:latin typeface="+mj-lt"/>
          </a:endParaRPr>
        </a:p>
      </dgm:t>
    </dgm:pt>
    <dgm:pt modelId="{70242AA8-2D8E-4390-B471-197C07766BBF}">
      <dgm:prSet phldrT="[Text]" custT="1"/>
      <dgm:spPr>
        <a:xfrm rot="5400000">
          <a:off x="5054894" y="1015368"/>
          <a:ext cx="1198364" cy="5763168"/>
        </a:xfr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dgm:spPr>
      <dgm:t>
        <a:bodyPr/>
        <a:lstStyle/>
        <a:p>
          <a:r>
            <a:rPr lang="en-US" sz="2400" dirty="0">
              <a:solidFill>
                <a:schemeClr val="tx1"/>
              </a:solidFill>
              <a:latin typeface="+mn-lt"/>
              <a:ea typeface="+mn-ea"/>
              <a:cs typeface="+mn-cs"/>
            </a:rPr>
            <a:t>Minimum 3 quarters </a:t>
          </a:r>
          <a:r>
            <a:rPr lang="en-US" sz="2400" u="sng" dirty="0">
              <a:solidFill>
                <a:schemeClr val="tx1"/>
              </a:solidFill>
              <a:latin typeface="+mn-lt"/>
              <a:ea typeface="+mn-ea"/>
              <a:cs typeface="+mn-cs"/>
            </a:rPr>
            <a:t>and</a:t>
          </a:r>
          <a:r>
            <a:rPr lang="en-US" sz="2400" dirty="0">
              <a:solidFill>
                <a:schemeClr val="tx1"/>
              </a:solidFill>
              <a:latin typeface="+mn-lt"/>
              <a:ea typeface="+mn-ea"/>
              <a:cs typeface="+mn-cs"/>
            </a:rPr>
            <a:t> 35 of the final 45 quarter units must be taken at UC Davis</a:t>
          </a:r>
        </a:p>
      </dgm:t>
    </dgm:pt>
    <dgm:pt modelId="{F96DA196-19F7-4563-A324-5A2897658977}" type="parTrans" cxnId="{315D01D8-0B2A-4B9B-B19E-36166B26B629}">
      <dgm:prSet/>
      <dgm:spPr/>
      <dgm:t>
        <a:bodyPr/>
        <a:lstStyle/>
        <a:p>
          <a:endParaRPr lang="en-US">
            <a:latin typeface="+mj-lt"/>
          </a:endParaRPr>
        </a:p>
      </dgm:t>
    </dgm:pt>
    <dgm:pt modelId="{DBA9D620-BDA8-45E5-A289-4EB9FF37B795}" type="sibTrans" cxnId="{315D01D8-0B2A-4B9B-B19E-36166B26B629}">
      <dgm:prSet/>
      <dgm:spPr/>
      <dgm:t>
        <a:bodyPr/>
        <a:lstStyle/>
        <a:p>
          <a:endParaRPr lang="en-US">
            <a:latin typeface="+mj-lt"/>
          </a:endParaRPr>
        </a:p>
      </dgm:t>
    </dgm:pt>
    <dgm:pt modelId="{E1262D39-86B1-4622-AF24-1AC47D930840}">
      <dgm:prSet phldrT="[Text]" custT="1"/>
      <dgm:spPr>
        <a:xfrm rot="5400000">
          <a:off x="5104318" y="-2082495"/>
          <a:ext cx="1198364" cy="5667485"/>
        </a:xfr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dgm:spPr>
      <dgm:t>
        <a:bodyPr/>
        <a:lstStyle/>
        <a:p>
          <a:r>
            <a:rPr lang="en-US" sz="2400" dirty="0" smtClean="0">
              <a:solidFill>
                <a:schemeClr val="tx1"/>
              </a:solidFill>
              <a:latin typeface="+mn-lt"/>
              <a:ea typeface="+mn-ea"/>
              <a:cs typeface="+mn-cs"/>
            </a:rPr>
            <a:t>Approved</a:t>
          </a:r>
          <a:r>
            <a:rPr lang="en-US" sz="2400" baseline="0" dirty="0" smtClean="0">
              <a:solidFill>
                <a:schemeClr val="tx1"/>
              </a:solidFill>
              <a:latin typeface="+mn-lt"/>
              <a:ea typeface="+mn-ea"/>
              <a:cs typeface="+mn-cs"/>
            </a:rPr>
            <a:t> transferable community college course</a:t>
          </a:r>
          <a:endParaRPr lang="en-US" sz="2400" dirty="0">
            <a:solidFill>
              <a:schemeClr val="tx1"/>
            </a:solidFill>
            <a:latin typeface="+mn-lt"/>
            <a:ea typeface="+mn-ea"/>
            <a:cs typeface="+mn-cs"/>
          </a:endParaRPr>
        </a:p>
      </dgm:t>
    </dgm:pt>
    <dgm:pt modelId="{4374A258-E75C-4051-9432-09C5A29A4C97}" type="parTrans" cxnId="{1737C63B-4C35-4706-A9D7-45FAC69E7ADF}">
      <dgm:prSet/>
      <dgm:spPr/>
      <dgm:t>
        <a:bodyPr/>
        <a:lstStyle/>
        <a:p>
          <a:endParaRPr lang="en-US">
            <a:latin typeface="+mj-lt"/>
          </a:endParaRPr>
        </a:p>
      </dgm:t>
    </dgm:pt>
    <dgm:pt modelId="{C83BEB60-5D85-4351-862C-E7E03D85A6A8}" type="sibTrans" cxnId="{1737C63B-4C35-4706-A9D7-45FAC69E7ADF}">
      <dgm:prSet/>
      <dgm:spPr/>
      <dgm:t>
        <a:bodyPr/>
        <a:lstStyle/>
        <a:p>
          <a:endParaRPr lang="en-US">
            <a:latin typeface="+mj-lt"/>
          </a:endParaRPr>
        </a:p>
      </dgm:t>
    </dgm:pt>
    <dgm:pt modelId="{AAE2C183-CA6C-4014-BD2A-B42205810BFB}">
      <dgm:prSet phldrT="[Text]" custT="1"/>
      <dgm:spPr>
        <a:xfrm rot="5400000">
          <a:off x="5082143" y="-531679"/>
          <a:ext cx="1198364" cy="5711558"/>
        </a:xfr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dgm:spPr>
      <dgm:t>
        <a:bodyPr/>
        <a:lstStyle/>
        <a:p>
          <a:r>
            <a:rPr lang="en-US" sz="2400" dirty="0">
              <a:solidFill>
                <a:schemeClr val="tx1"/>
              </a:solidFill>
              <a:latin typeface="+mn-lt"/>
              <a:ea typeface="+mn-ea"/>
              <a:cs typeface="+mn-cs"/>
            </a:rPr>
            <a:t>Maintain minimum overall UC GPA of 2.00</a:t>
          </a:r>
        </a:p>
      </dgm:t>
    </dgm:pt>
    <dgm:pt modelId="{6205B866-4F66-4C92-82E6-E830CCD9AAB2}" type="parTrans" cxnId="{8A365F7B-D619-47C1-BCD7-4610EF149957}">
      <dgm:prSet/>
      <dgm:spPr/>
      <dgm:t>
        <a:bodyPr/>
        <a:lstStyle/>
        <a:p>
          <a:endParaRPr lang="en-US">
            <a:latin typeface="+mj-lt"/>
          </a:endParaRPr>
        </a:p>
      </dgm:t>
    </dgm:pt>
    <dgm:pt modelId="{9A832FB3-3B22-41B6-9913-68A169D91690}" type="sibTrans" cxnId="{8A365F7B-D619-47C1-BCD7-4610EF149957}">
      <dgm:prSet/>
      <dgm:spPr/>
      <dgm:t>
        <a:bodyPr/>
        <a:lstStyle/>
        <a:p>
          <a:endParaRPr lang="en-US">
            <a:latin typeface="+mj-lt"/>
          </a:endParaRPr>
        </a:p>
      </dgm:t>
    </dgm:pt>
    <dgm:pt modelId="{DCE9C16F-DD4C-41D1-9530-86FB0705D40B}">
      <dgm:prSet phldrT="[Text]" custT="1"/>
      <dgm:spPr>
        <a:xfrm>
          <a:off x="332" y="3147975"/>
          <a:ext cx="2772160" cy="1497955"/>
        </a:xfrm>
        <a:solidFill>
          <a:srgbClr val="103264">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3600" b="1" dirty="0">
              <a:solidFill>
                <a:srgbClr val="FFFFFF"/>
              </a:solidFill>
              <a:latin typeface="+mn-lt"/>
              <a:ea typeface="+mn-ea"/>
              <a:cs typeface="+mn-cs"/>
            </a:rPr>
            <a:t>Residence Requirement</a:t>
          </a:r>
          <a:endParaRPr lang="en-US" sz="3600" dirty="0">
            <a:solidFill>
              <a:srgbClr val="FFFFFF"/>
            </a:solidFill>
            <a:latin typeface="+mn-lt"/>
            <a:ea typeface="+mn-ea"/>
            <a:cs typeface="+mn-cs"/>
          </a:endParaRPr>
        </a:p>
      </dgm:t>
    </dgm:pt>
    <dgm:pt modelId="{F1CA4BCA-6ECB-4BF7-9724-53072DC3CC16}" type="parTrans" cxnId="{E919DC9B-6BCA-4FD5-A80D-807091DC0834}">
      <dgm:prSet/>
      <dgm:spPr/>
      <dgm:t>
        <a:bodyPr/>
        <a:lstStyle/>
        <a:p>
          <a:endParaRPr lang="en-US">
            <a:latin typeface="+mj-lt"/>
          </a:endParaRPr>
        </a:p>
      </dgm:t>
    </dgm:pt>
    <dgm:pt modelId="{0BAF7FD4-C6A4-4D9C-9552-09E3B5F74796}" type="sibTrans" cxnId="{E919DC9B-6BCA-4FD5-A80D-807091DC0834}">
      <dgm:prSet/>
      <dgm:spPr/>
      <dgm:t>
        <a:bodyPr/>
        <a:lstStyle/>
        <a:p>
          <a:endParaRPr lang="en-US">
            <a:latin typeface="+mj-lt"/>
          </a:endParaRPr>
        </a:p>
      </dgm:t>
    </dgm:pt>
    <dgm:pt modelId="{28E3221F-8382-F84C-A0CA-D455DA590490}">
      <dgm:prSet phldrT="[Text]" custT="1"/>
      <dgm:spPr>
        <a:xfrm rot="5400000">
          <a:off x="5104318" y="-2082495"/>
          <a:ext cx="1198364" cy="5667485"/>
        </a:xfr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dgm:spPr>
      <dgm:t>
        <a:bodyPr/>
        <a:lstStyle/>
        <a:p>
          <a:r>
            <a:rPr lang="en-US" sz="2400" dirty="0" smtClean="0">
              <a:solidFill>
                <a:schemeClr val="tx1"/>
              </a:solidFill>
              <a:latin typeface="+mn-lt"/>
              <a:ea typeface="+mn-ea"/>
              <a:cs typeface="+mn-cs"/>
            </a:rPr>
            <a:t>Approved UC </a:t>
          </a:r>
          <a:r>
            <a:rPr lang="en-US" sz="2400" dirty="0">
              <a:solidFill>
                <a:schemeClr val="tx1"/>
              </a:solidFill>
              <a:latin typeface="+mn-lt"/>
              <a:ea typeface="+mn-ea"/>
              <a:cs typeface="+mn-cs"/>
            </a:rPr>
            <a:t>Davis course</a:t>
          </a:r>
        </a:p>
      </dgm:t>
    </dgm:pt>
    <dgm:pt modelId="{618D2B88-D1AB-A94E-861B-3A02DCE03193}" type="parTrans" cxnId="{14611CBC-3855-FE4E-83E2-4BD0CFDEAB3D}">
      <dgm:prSet/>
      <dgm:spPr/>
      <dgm:t>
        <a:bodyPr/>
        <a:lstStyle/>
        <a:p>
          <a:endParaRPr lang="en-US"/>
        </a:p>
      </dgm:t>
    </dgm:pt>
    <dgm:pt modelId="{46668DA1-B722-B148-989B-E9063BED1EE5}" type="sibTrans" cxnId="{14611CBC-3855-FE4E-83E2-4BD0CFDEAB3D}">
      <dgm:prSet/>
      <dgm:spPr/>
      <dgm:t>
        <a:bodyPr/>
        <a:lstStyle/>
        <a:p>
          <a:endParaRPr lang="en-US"/>
        </a:p>
      </dgm:t>
    </dgm:pt>
    <dgm:pt modelId="{EAAD3F96-8766-40AB-9A20-81E7B6F6D641}" type="pres">
      <dgm:prSet presAssocID="{760C5E2C-F6C4-4B8C-B1B8-C789639F056D}" presName="Name0" presStyleCnt="0">
        <dgm:presLayoutVars>
          <dgm:dir/>
          <dgm:animLvl val="lvl"/>
          <dgm:resizeHandles val="exact"/>
        </dgm:presLayoutVars>
      </dgm:prSet>
      <dgm:spPr/>
      <dgm:t>
        <a:bodyPr/>
        <a:lstStyle/>
        <a:p>
          <a:endParaRPr lang="en-US"/>
        </a:p>
      </dgm:t>
    </dgm:pt>
    <dgm:pt modelId="{E4F4EDCB-8C3F-43BC-BEF7-80A4CEC56DD4}" type="pres">
      <dgm:prSet presAssocID="{D05AF654-C218-403F-97F0-FC1790BCF866}" presName="linNode" presStyleCnt="0"/>
      <dgm:spPr/>
    </dgm:pt>
    <dgm:pt modelId="{BDD57671-8132-4867-B5E5-8DBC3FC7DE13}" type="pres">
      <dgm:prSet presAssocID="{D05AF654-C218-403F-97F0-FC1790BCF866}" presName="parentText" presStyleLbl="node1" presStyleIdx="0" presStyleCnt="3" custScaleX="111183" custLinFactNeighborX="-29720" custLinFactNeighborY="-33698">
        <dgm:presLayoutVars>
          <dgm:chMax val="1"/>
          <dgm:bulletEnabled val="1"/>
        </dgm:presLayoutVars>
      </dgm:prSet>
      <dgm:spPr>
        <a:prstGeom prst="roundRect">
          <a:avLst/>
        </a:prstGeom>
      </dgm:spPr>
      <dgm:t>
        <a:bodyPr/>
        <a:lstStyle/>
        <a:p>
          <a:endParaRPr lang="en-US"/>
        </a:p>
      </dgm:t>
    </dgm:pt>
    <dgm:pt modelId="{36680A7D-E140-498C-B311-77362A68C13D}" type="pres">
      <dgm:prSet presAssocID="{D05AF654-C218-403F-97F0-FC1790BCF866}" presName="descendantText" presStyleLbl="alignAccFollowNode1" presStyleIdx="0" presStyleCnt="3" custScaleX="111101">
        <dgm:presLayoutVars>
          <dgm:bulletEnabled val="1"/>
        </dgm:presLayoutVars>
      </dgm:prSet>
      <dgm:spPr>
        <a:prstGeom prst="round2SameRect">
          <a:avLst/>
        </a:prstGeom>
      </dgm:spPr>
      <dgm:t>
        <a:bodyPr/>
        <a:lstStyle/>
        <a:p>
          <a:endParaRPr lang="en-US"/>
        </a:p>
      </dgm:t>
    </dgm:pt>
    <dgm:pt modelId="{99134B0D-5CAF-4C8B-9F54-3083517F669C}" type="pres">
      <dgm:prSet presAssocID="{C29A40D8-D354-4C8D-9503-5D9235B5FA52}" presName="sp" presStyleCnt="0"/>
      <dgm:spPr/>
    </dgm:pt>
    <dgm:pt modelId="{189F7C09-085A-4EF6-863C-7B2038F6F6FB}" type="pres">
      <dgm:prSet presAssocID="{2B8598CF-A669-4031-B776-EA28C58137C6}" presName="linNode" presStyleCnt="0"/>
      <dgm:spPr/>
    </dgm:pt>
    <dgm:pt modelId="{82D8D23D-922D-495D-AD74-10C33122B119}" type="pres">
      <dgm:prSet presAssocID="{2B8598CF-A669-4031-B776-EA28C58137C6}" presName="parentText" presStyleLbl="node1" presStyleIdx="1" presStyleCnt="3" custScaleX="100504">
        <dgm:presLayoutVars>
          <dgm:chMax val="1"/>
          <dgm:bulletEnabled val="1"/>
        </dgm:presLayoutVars>
      </dgm:prSet>
      <dgm:spPr>
        <a:prstGeom prst="roundRect">
          <a:avLst/>
        </a:prstGeom>
      </dgm:spPr>
      <dgm:t>
        <a:bodyPr/>
        <a:lstStyle/>
        <a:p>
          <a:endParaRPr lang="en-US"/>
        </a:p>
      </dgm:t>
    </dgm:pt>
    <dgm:pt modelId="{2BD1D4C9-FD06-4D72-A210-F1528AA2D11B}" type="pres">
      <dgm:prSet presAssocID="{2B8598CF-A669-4031-B776-EA28C58137C6}" presName="descendantText" presStyleLbl="alignAccFollowNode1" presStyleIdx="1" presStyleCnt="3" custScaleX="106189" custLinFactNeighborX="2198" custLinFactNeighborY="-2330">
        <dgm:presLayoutVars>
          <dgm:bulletEnabled val="1"/>
        </dgm:presLayoutVars>
      </dgm:prSet>
      <dgm:spPr>
        <a:prstGeom prst="round2SameRect">
          <a:avLst/>
        </a:prstGeom>
      </dgm:spPr>
      <dgm:t>
        <a:bodyPr/>
        <a:lstStyle/>
        <a:p>
          <a:endParaRPr lang="en-US"/>
        </a:p>
      </dgm:t>
    </dgm:pt>
    <dgm:pt modelId="{6C30EA30-8287-4F7A-AC41-E004804CD21A}" type="pres">
      <dgm:prSet presAssocID="{4C38D9FD-6B9C-4C70-8B39-A0A85EE7762D}" presName="sp" presStyleCnt="0"/>
      <dgm:spPr/>
    </dgm:pt>
    <dgm:pt modelId="{FF34B323-3F44-41D9-B84E-7B7F1D8B5C93}" type="pres">
      <dgm:prSet presAssocID="{DCE9C16F-DD4C-41D1-9530-86FB0705D40B}" presName="linNode" presStyleCnt="0"/>
      <dgm:spPr/>
    </dgm:pt>
    <dgm:pt modelId="{930D7987-DF06-4709-A695-76FE9210E837}" type="pres">
      <dgm:prSet presAssocID="{DCE9C16F-DD4C-41D1-9530-86FB0705D40B}" presName="parentText" presStyleLbl="node1" presStyleIdx="2" presStyleCnt="3" custScaleX="103053">
        <dgm:presLayoutVars>
          <dgm:chMax val="1"/>
          <dgm:bulletEnabled val="1"/>
        </dgm:presLayoutVars>
      </dgm:prSet>
      <dgm:spPr>
        <a:prstGeom prst="roundRect">
          <a:avLst/>
        </a:prstGeom>
      </dgm:spPr>
      <dgm:t>
        <a:bodyPr/>
        <a:lstStyle/>
        <a:p>
          <a:endParaRPr lang="en-US"/>
        </a:p>
      </dgm:t>
    </dgm:pt>
    <dgm:pt modelId="{52D3CF72-65AE-4EE8-AF04-9816E69C27E9}" type="pres">
      <dgm:prSet presAssocID="{DCE9C16F-DD4C-41D1-9530-86FB0705D40B}" presName="descendantText" presStyleLbl="alignAccFollowNode1" presStyleIdx="2" presStyleCnt="3" custScaleX="111117">
        <dgm:presLayoutVars>
          <dgm:bulletEnabled val="1"/>
        </dgm:presLayoutVars>
      </dgm:prSet>
      <dgm:spPr>
        <a:prstGeom prst="round2SameRect">
          <a:avLst/>
        </a:prstGeom>
      </dgm:spPr>
      <dgm:t>
        <a:bodyPr/>
        <a:lstStyle/>
        <a:p>
          <a:endParaRPr lang="en-US"/>
        </a:p>
      </dgm:t>
    </dgm:pt>
  </dgm:ptLst>
  <dgm:cxnLst>
    <dgm:cxn modelId="{1737C63B-4C35-4706-A9D7-45FAC69E7ADF}" srcId="{D05AF654-C218-403F-97F0-FC1790BCF866}" destId="{E1262D39-86B1-4622-AF24-1AC47D930840}" srcOrd="1" destOrd="0" parTransId="{4374A258-E75C-4051-9432-09C5A29A4C97}" sibTransId="{C83BEB60-5D85-4351-862C-E7E03D85A6A8}"/>
    <dgm:cxn modelId="{B28795ED-93FD-49F2-8B88-BC8D5E89634D}" srcId="{760C5E2C-F6C4-4B8C-B1B8-C789639F056D}" destId="{2B8598CF-A669-4031-B776-EA28C58137C6}" srcOrd="1" destOrd="0" parTransId="{9A323C95-63A9-419B-A6A1-7D72891036B7}" sibTransId="{4C38D9FD-6B9C-4C70-8B39-A0A85EE7762D}"/>
    <dgm:cxn modelId="{443D8FF8-CC16-4054-9AA7-09F896A1EB1A}" type="presOf" srcId="{70242AA8-2D8E-4390-B471-197C07766BBF}" destId="{52D3CF72-65AE-4EE8-AF04-9816E69C27E9}" srcOrd="0" destOrd="0" presId="urn:microsoft.com/office/officeart/2005/8/layout/vList5"/>
    <dgm:cxn modelId="{27ADD25B-78CF-44E2-9DE9-42DA97925B06}" type="presOf" srcId="{AAE2C183-CA6C-4014-BD2A-B42205810BFB}" destId="{2BD1D4C9-FD06-4D72-A210-F1528AA2D11B}" srcOrd="0" destOrd="0" presId="urn:microsoft.com/office/officeart/2005/8/layout/vList5"/>
    <dgm:cxn modelId="{D6A3075E-F968-4CEE-B9E1-37FC83794084}" type="presOf" srcId="{0B4E299E-BADB-4250-87A8-BF308A235A45}" destId="{36680A7D-E140-498C-B311-77362A68C13D}" srcOrd="0" destOrd="0" presId="urn:microsoft.com/office/officeart/2005/8/layout/vList5"/>
    <dgm:cxn modelId="{E919DC9B-6BCA-4FD5-A80D-807091DC0834}" srcId="{760C5E2C-F6C4-4B8C-B1B8-C789639F056D}" destId="{DCE9C16F-DD4C-41D1-9530-86FB0705D40B}" srcOrd="2" destOrd="0" parTransId="{F1CA4BCA-6ECB-4BF7-9724-53072DC3CC16}" sibTransId="{0BAF7FD4-C6A4-4D9C-9552-09E3B5F74796}"/>
    <dgm:cxn modelId="{14611CBC-3855-FE4E-83E2-4BD0CFDEAB3D}" srcId="{D05AF654-C218-403F-97F0-FC1790BCF866}" destId="{28E3221F-8382-F84C-A0CA-D455DA590490}" srcOrd="2" destOrd="0" parTransId="{618D2B88-D1AB-A94E-861B-3A02DCE03193}" sibTransId="{46668DA1-B722-B148-989B-E9063BED1EE5}"/>
    <dgm:cxn modelId="{FAB82745-DEF2-44B4-995A-2F455BBA6C02}" type="presOf" srcId="{760C5E2C-F6C4-4B8C-B1B8-C789639F056D}" destId="{EAAD3F96-8766-40AB-9A20-81E7B6F6D641}" srcOrd="0" destOrd="0" presId="urn:microsoft.com/office/officeart/2005/8/layout/vList5"/>
    <dgm:cxn modelId="{380368E9-E010-45E6-BEA3-C9542E378D30}" srcId="{D05AF654-C218-403F-97F0-FC1790BCF866}" destId="{0B4E299E-BADB-4250-87A8-BF308A235A45}" srcOrd="0" destOrd="0" parTransId="{280D928D-C8CC-41D5-BACA-7D0D50570240}" sibTransId="{A0260CB2-FC44-4595-881D-66BC09F41B61}"/>
    <dgm:cxn modelId="{315D01D8-0B2A-4B9B-B19E-36166B26B629}" srcId="{DCE9C16F-DD4C-41D1-9530-86FB0705D40B}" destId="{70242AA8-2D8E-4390-B471-197C07766BBF}" srcOrd="0" destOrd="0" parTransId="{F96DA196-19F7-4563-A324-5A2897658977}" sibTransId="{DBA9D620-BDA8-45E5-A289-4EB9FF37B795}"/>
    <dgm:cxn modelId="{3F268A88-5C9A-43A9-9818-3FE30DD2A803}" type="presOf" srcId="{D05AF654-C218-403F-97F0-FC1790BCF866}" destId="{BDD57671-8132-4867-B5E5-8DBC3FC7DE13}" srcOrd="0" destOrd="0" presId="urn:microsoft.com/office/officeart/2005/8/layout/vList5"/>
    <dgm:cxn modelId="{8A365F7B-D619-47C1-BCD7-4610EF149957}" srcId="{2B8598CF-A669-4031-B776-EA28C58137C6}" destId="{AAE2C183-CA6C-4014-BD2A-B42205810BFB}" srcOrd="0" destOrd="0" parTransId="{6205B866-4F66-4C92-82E6-E830CCD9AAB2}" sibTransId="{9A832FB3-3B22-41B6-9913-68A169D91690}"/>
    <dgm:cxn modelId="{03147BE0-1174-4D60-9E64-AC706A8F979E}" srcId="{760C5E2C-F6C4-4B8C-B1B8-C789639F056D}" destId="{D05AF654-C218-403F-97F0-FC1790BCF866}" srcOrd="0" destOrd="0" parTransId="{585EC96F-B15C-4B81-8E0A-E69755D19E1B}" sibTransId="{C29A40D8-D354-4C8D-9503-5D9235B5FA52}"/>
    <dgm:cxn modelId="{A24FFCE6-9947-2149-923C-6E3DE1E678B0}" type="presOf" srcId="{28E3221F-8382-F84C-A0CA-D455DA590490}" destId="{36680A7D-E140-498C-B311-77362A68C13D}" srcOrd="0" destOrd="2" presId="urn:microsoft.com/office/officeart/2005/8/layout/vList5"/>
    <dgm:cxn modelId="{A3E014B7-F7F3-4220-83D3-28649545AE25}" type="presOf" srcId="{2B8598CF-A669-4031-B776-EA28C58137C6}" destId="{82D8D23D-922D-495D-AD74-10C33122B119}" srcOrd="0" destOrd="0" presId="urn:microsoft.com/office/officeart/2005/8/layout/vList5"/>
    <dgm:cxn modelId="{BE77CC46-DA1F-4BC9-8876-2F547B804F37}" type="presOf" srcId="{DCE9C16F-DD4C-41D1-9530-86FB0705D40B}" destId="{930D7987-DF06-4709-A695-76FE9210E837}" srcOrd="0" destOrd="0" presId="urn:microsoft.com/office/officeart/2005/8/layout/vList5"/>
    <dgm:cxn modelId="{447579BA-3902-4130-9DCA-0A194BA732B1}" type="presOf" srcId="{E1262D39-86B1-4622-AF24-1AC47D930840}" destId="{36680A7D-E140-498C-B311-77362A68C13D}" srcOrd="0" destOrd="1" presId="urn:microsoft.com/office/officeart/2005/8/layout/vList5"/>
    <dgm:cxn modelId="{9EA23A3C-477D-4270-8BAD-C208BD17B733}" type="presParOf" srcId="{EAAD3F96-8766-40AB-9A20-81E7B6F6D641}" destId="{E4F4EDCB-8C3F-43BC-BEF7-80A4CEC56DD4}" srcOrd="0" destOrd="0" presId="urn:microsoft.com/office/officeart/2005/8/layout/vList5"/>
    <dgm:cxn modelId="{8AFA50F4-FB84-472C-A843-50DC8028B8BD}" type="presParOf" srcId="{E4F4EDCB-8C3F-43BC-BEF7-80A4CEC56DD4}" destId="{BDD57671-8132-4867-B5E5-8DBC3FC7DE13}" srcOrd="0" destOrd="0" presId="urn:microsoft.com/office/officeart/2005/8/layout/vList5"/>
    <dgm:cxn modelId="{7C5277F1-4306-4707-B618-CFCF2EA2186B}" type="presParOf" srcId="{E4F4EDCB-8C3F-43BC-BEF7-80A4CEC56DD4}" destId="{36680A7D-E140-498C-B311-77362A68C13D}" srcOrd="1" destOrd="0" presId="urn:microsoft.com/office/officeart/2005/8/layout/vList5"/>
    <dgm:cxn modelId="{1B787114-24A7-45B4-A1CF-ACA9FF70A988}" type="presParOf" srcId="{EAAD3F96-8766-40AB-9A20-81E7B6F6D641}" destId="{99134B0D-5CAF-4C8B-9F54-3083517F669C}" srcOrd="1" destOrd="0" presId="urn:microsoft.com/office/officeart/2005/8/layout/vList5"/>
    <dgm:cxn modelId="{D6FEC74A-1C5B-40D5-BFE7-70D9A5AAED91}" type="presParOf" srcId="{EAAD3F96-8766-40AB-9A20-81E7B6F6D641}" destId="{189F7C09-085A-4EF6-863C-7B2038F6F6FB}" srcOrd="2" destOrd="0" presId="urn:microsoft.com/office/officeart/2005/8/layout/vList5"/>
    <dgm:cxn modelId="{15093548-4FCF-46D0-9CCE-657C485FF4B4}" type="presParOf" srcId="{189F7C09-085A-4EF6-863C-7B2038F6F6FB}" destId="{82D8D23D-922D-495D-AD74-10C33122B119}" srcOrd="0" destOrd="0" presId="urn:microsoft.com/office/officeart/2005/8/layout/vList5"/>
    <dgm:cxn modelId="{10896FAA-1B21-4D66-9A70-85A0BF23075E}" type="presParOf" srcId="{189F7C09-085A-4EF6-863C-7B2038F6F6FB}" destId="{2BD1D4C9-FD06-4D72-A210-F1528AA2D11B}" srcOrd="1" destOrd="0" presId="urn:microsoft.com/office/officeart/2005/8/layout/vList5"/>
    <dgm:cxn modelId="{F746AED1-5D21-4FCA-A519-037C59178A66}" type="presParOf" srcId="{EAAD3F96-8766-40AB-9A20-81E7B6F6D641}" destId="{6C30EA30-8287-4F7A-AC41-E004804CD21A}" srcOrd="3" destOrd="0" presId="urn:microsoft.com/office/officeart/2005/8/layout/vList5"/>
    <dgm:cxn modelId="{3F81F2F9-13EB-4E6C-80BC-85C69045E915}" type="presParOf" srcId="{EAAD3F96-8766-40AB-9A20-81E7B6F6D641}" destId="{FF34B323-3F44-41D9-B84E-7B7F1D8B5C93}" srcOrd="4" destOrd="0" presId="urn:microsoft.com/office/officeart/2005/8/layout/vList5"/>
    <dgm:cxn modelId="{E12BEECE-773C-4338-873D-25A6925865DB}" type="presParOf" srcId="{FF34B323-3F44-41D9-B84E-7B7F1D8B5C93}" destId="{930D7987-DF06-4709-A695-76FE9210E837}" srcOrd="0" destOrd="0" presId="urn:microsoft.com/office/officeart/2005/8/layout/vList5"/>
    <dgm:cxn modelId="{71653761-37DF-4730-9C5C-7C8AD6BA14B1}" type="presParOf" srcId="{FF34B323-3F44-41D9-B84E-7B7F1D8B5C93}" destId="{52D3CF72-65AE-4EE8-AF04-9816E69C27E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5059CD-63D1-4028-AC4E-6190621DDF5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14C4BD5-5C7D-4A86-AEC6-9D75D1F02CB1}">
      <dgm:prSet phldrT="[Text]" custT="1"/>
      <dgm:spPr/>
      <dgm:t>
        <a:bodyPr/>
        <a:lstStyle/>
        <a:p>
          <a:pPr algn="ctr"/>
          <a:r>
            <a:rPr lang="en-US" sz="4800" b="1" dirty="0">
              <a:latin typeface="+mn-lt"/>
            </a:rPr>
            <a:t>Unit Requirement = </a:t>
          </a:r>
          <a:r>
            <a:rPr lang="en-US" sz="4800" b="1" dirty="0" smtClean="0">
              <a:latin typeface="+mn-lt"/>
            </a:rPr>
            <a:t>180 total </a:t>
          </a:r>
          <a:r>
            <a:rPr lang="en-US" sz="4800" b="1" dirty="0">
              <a:latin typeface="+mn-lt"/>
            </a:rPr>
            <a:t>units</a:t>
          </a:r>
        </a:p>
      </dgm:t>
    </dgm:pt>
    <dgm:pt modelId="{3CF6C936-11B1-4DCB-81B1-776F1DC0F558}" type="sibTrans" cxnId="{7C13123E-9E2A-4067-AD54-2E6C76DE0CD1}">
      <dgm:prSet/>
      <dgm:spPr/>
      <dgm:t>
        <a:bodyPr/>
        <a:lstStyle/>
        <a:p>
          <a:endParaRPr lang="en-US" sz="1400"/>
        </a:p>
      </dgm:t>
    </dgm:pt>
    <dgm:pt modelId="{DE4D7685-635E-4723-8EED-AC3A3F940451}" type="parTrans" cxnId="{7C13123E-9E2A-4067-AD54-2E6C76DE0CD1}">
      <dgm:prSet/>
      <dgm:spPr/>
      <dgm:t>
        <a:bodyPr/>
        <a:lstStyle/>
        <a:p>
          <a:endParaRPr lang="en-US" sz="1400"/>
        </a:p>
      </dgm:t>
    </dgm:pt>
    <dgm:pt modelId="{4D581058-C85B-4AC9-96B3-E873B9399C30}" type="pres">
      <dgm:prSet presAssocID="{3F5059CD-63D1-4028-AC4E-6190621DDF50}" presName="linear" presStyleCnt="0">
        <dgm:presLayoutVars>
          <dgm:animLvl val="lvl"/>
          <dgm:resizeHandles val="exact"/>
        </dgm:presLayoutVars>
      </dgm:prSet>
      <dgm:spPr/>
      <dgm:t>
        <a:bodyPr/>
        <a:lstStyle/>
        <a:p>
          <a:endParaRPr lang="en-US"/>
        </a:p>
      </dgm:t>
    </dgm:pt>
    <dgm:pt modelId="{862784A2-A247-4FC5-9F0A-5E35D6380B8C}" type="pres">
      <dgm:prSet presAssocID="{714C4BD5-5C7D-4A86-AEC6-9D75D1F02CB1}" presName="parentText" presStyleLbl="node1" presStyleIdx="0" presStyleCnt="1" custLinFactY="-26128" custLinFactNeighborX="893" custLinFactNeighborY="-100000">
        <dgm:presLayoutVars>
          <dgm:chMax val="0"/>
          <dgm:bulletEnabled val="1"/>
        </dgm:presLayoutVars>
      </dgm:prSet>
      <dgm:spPr/>
      <dgm:t>
        <a:bodyPr/>
        <a:lstStyle/>
        <a:p>
          <a:endParaRPr lang="en-US"/>
        </a:p>
      </dgm:t>
    </dgm:pt>
  </dgm:ptLst>
  <dgm:cxnLst>
    <dgm:cxn modelId="{5C9C136D-11C6-433A-BC01-7EC63FA4AD26}" type="presOf" srcId="{3F5059CD-63D1-4028-AC4E-6190621DDF50}" destId="{4D581058-C85B-4AC9-96B3-E873B9399C30}" srcOrd="0" destOrd="0" presId="urn:microsoft.com/office/officeart/2005/8/layout/vList2"/>
    <dgm:cxn modelId="{7C13123E-9E2A-4067-AD54-2E6C76DE0CD1}" srcId="{3F5059CD-63D1-4028-AC4E-6190621DDF50}" destId="{714C4BD5-5C7D-4A86-AEC6-9D75D1F02CB1}" srcOrd="0" destOrd="0" parTransId="{DE4D7685-635E-4723-8EED-AC3A3F940451}" sibTransId="{3CF6C936-11B1-4DCB-81B1-776F1DC0F558}"/>
    <dgm:cxn modelId="{954612D4-0B21-4ACE-A188-5A2819275BDE}" type="presOf" srcId="{714C4BD5-5C7D-4A86-AEC6-9D75D1F02CB1}" destId="{862784A2-A247-4FC5-9F0A-5E35D6380B8C}" srcOrd="0" destOrd="0" presId="urn:microsoft.com/office/officeart/2005/8/layout/vList2"/>
    <dgm:cxn modelId="{1BA4790A-967A-4998-9716-2D598ACB5D12}" type="presParOf" srcId="{4D581058-C85B-4AC9-96B3-E873B9399C30}" destId="{862784A2-A247-4FC5-9F0A-5E35D6380B8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71BBC5-6D08-45A3-9C04-23FDFEABD6A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ED8E4AD-C3C0-4D52-8498-0E177B811C96}">
      <dgm:prSet phldrT="[Text]" custT="1"/>
      <dgm:spPr>
        <a:xfrm>
          <a:off x="4204" y="396"/>
          <a:ext cx="3036958" cy="1468591"/>
        </a:xfrm>
        <a:solidFill>
          <a:srgbClr val="A1731F">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3200" b="1" dirty="0">
              <a:solidFill>
                <a:srgbClr val="FFFFFF"/>
              </a:solidFill>
              <a:latin typeface="+mn-lt"/>
              <a:ea typeface="+mn-ea"/>
              <a:cs typeface="+mn-cs"/>
            </a:rPr>
            <a:t>Full-Time Student &amp; Minimum Progress</a:t>
          </a:r>
        </a:p>
      </dgm:t>
    </dgm:pt>
    <dgm:pt modelId="{E7B661E3-F9E3-4FAB-BF20-AB9D61C75F54}" type="parTrans" cxnId="{8C056274-A750-4EAE-9D22-61C4916F1691}">
      <dgm:prSet/>
      <dgm:spPr/>
      <dgm:t>
        <a:bodyPr/>
        <a:lstStyle/>
        <a:p>
          <a:endParaRPr lang="en-US" sz="2000">
            <a:latin typeface="+mj-lt"/>
          </a:endParaRPr>
        </a:p>
      </dgm:t>
    </dgm:pt>
    <dgm:pt modelId="{25FBF9A6-3DA7-4C35-99E2-56CE4AEAE49A}" type="sibTrans" cxnId="{8C056274-A750-4EAE-9D22-61C4916F1691}">
      <dgm:prSet/>
      <dgm:spPr/>
      <dgm:t>
        <a:bodyPr/>
        <a:lstStyle/>
        <a:p>
          <a:endParaRPr lang="en-US" sz="2000">
            <a:latin typeface="+mj-lt"/>
          </a:endParaRPr>
        </a:p>
      </dgm:t>
    </dgm:pt>
    <dgm:pt modelId="{5DABF260-C556-4610-9E60-FDE53C0C93D5}">
      <dgm:prSet phldrT="[Text]" custT="1"/>
      <dgm:spPr>
        <a:xfrm rot="5400000">
          <a:off x="5356170" y="520163"/>
          <a:ext cx="995047" cy="5505402"/>
        </a:xfrm>
        <a:solidFill>
          <a:srgbClr val="A1731F">
            <a:alpha val="90000"/>
            <a:tint val="40000"/>
            <a:hueOff val="0"/>
            <a:satOff val="0"/>
            <a:lumOff val="0"/>
            <a:alphaOff val="0"/>
          </a:srgbClr>
        </a:solidFill>
        <a:ln w="19050" cap="flat" cmpd="sng" algn="ctr">
          <a:solidFill>
            <a:srgbClr val="A1731F">
              <a:alpha val="90000"/>
              <a:tint val="40000"/>
              <a:hueOff val="0"/>
              <a:satOff val="0"/>
              <a:lumOff val="0"/>
              <a:alphaOff val="0"/>
            </a:srgbClr>
          </a:solidFill>
          <a:prstDash val="solid"/>
        </a:ln>
        <a:effectLst/>
      </dgm:spPr>
      <dgm:t>
        <a:bodyPr/>
        <a:lstStyle/>
        <a:p>
          <a:r>
            <a:rPr lang="en-US" sz="2400" dirty="0">
              <a:solidFill>
                <a:schemeClr val="tx1"/>
              </a:solidFill>
              <a:latin typeface="+mn-lt"/>
              <a:ea typeface="+mn-ea"/>
              <a:cs typeface="+mn-cs"/>
            </a:rPr>
            <a:t>15 units per quarter</a:t>
          </a:r>
        </a:p>
      </dgm:t>
    </dgm:pt>
    <dgm:pt modelId="{CAF50A04-EBA0-4A8A-B8D7-F373573552EF}" type="parTrans" cxnId="{1E0E2886-61DC-49F4-9686-2B80E599DF34}">
      <dgm:prSet/>
      <dgm:spPr/>
      <dgm:t>
        <a:bodyPr/>
        <a:lstStyle/>
        <a:p>
          <a:endParaRPr lang="en-US" sz="2000">
            <a:latin typeface="+mj-lt"/>
          </a:endParaRPr>
        </a:p>
      </dgm:t>
    </dgm:pt>
    <dgm:pt modelId="{491ADE8E-8BB3-4129-818C-59AFE6533C3E}" type="sibTrans" cxnId="{1E0E2886-61DC-49F4-9686-2B80E599DF34}">
      <dgm:prSet/>
      <dgm:spPr/>
      <dgm:t>
        <a:bodyPr/>
        <a:lstStyle/>
        <a:p>
          <a:endParaRPr lang="en-US" sz="2000">
            <a:latin typeface="+mj-lt"/>
          </a:endParaRPr>
        </a:p>
      </dgm:t>
    </dgm:pt>
    <dgm:pt modelId="{1733E6D7-138A-4E48-A1BF-26B0B7DE14BC}">
      <dgm:prSet phldrT="[Text]" custT="1"/>
      <dgm:spPr>
        <a:xfrm rot="5400000">
          <a:off x="5356170" y="520163"/>
          <a:ext cx="995047" cy="5505402"/>
        </a:xfrm>
        <a:solidFill>
          <a:srgbClr val="A1731F">
            <a:alpha val="90000"/>
            <a:tint val="40000"/>
            <a:hueOff val="0"/>
            <a:satOff val="0"/>
            <a:lumOff val="0"/>
            <a:alphaOff val="0"/>
          </a:srgbClr>
        </a:solidFill>
        <a:ln w="19050" cap="flat" cmpd="sng" algn="ctr">
          <a:solidFill>
            <a:srgbClr val="A1731F">
              <a:alpha val="90000"/>
              <a:tint val="40000"/>
              <a:hueOff val="0"/>
              <a:satOff val="0"/>
              <a:lumOff val="0"/>
              <a:alphaOff val="0"/>
            </a:srgbClr>
          </a:solidFill>
          <a:prstDash val="solid"/>
        </a:ln>
        <a:effectLst/>
      </dgm:spPr>
      <dgm:t>
        <a:bodyPr/>
        <a:lstStyle/>
        <a:p>
          <a:r>
            <a:rPr lang="en-US" sz="2400" dirty="0">
              <a:solidFill>
                <a:schemeClr val="tx1"/>
              </a:solidFill>
              <a:latin typeface="+mn-lt"/>
              <a:ea typeface="+mn-ea"/>
              <a:cs typeface="+mn-cs"/>
            </a:rPr>
            <a:t>45 units per year for </a:t>
          </a:r>
          <a:r>
            <a:rPr lang="en-US" sz="2400" dirty="0" smtClean="0">
              <a:solidFill>
                <a:schemeClr val="tx1"/>
              </a:solidFill>
              <a:latin typeface="+mn-lt"/>
              <a:ea typeface="+mn-ea"/>
              <a:cs typeface="+mn-cs"/>
            </a:rPr>
            <a:t>2 years (assuming you came with 90.0 transfer units)</a:t>
          </a:r>
          <a:r>
            <a:rPr lang="en-US" sz="2400" dirty="0">
              <a:solidFill>
                <a:schemeClr val="tx1"/>
              </a:solidFill>
              <a:latin typeface="+mn-lt"/>
              <a:ea typeface="+mn-ea"/>
              <a:cs typeface="+mn-cs"/>
            </a:rPr>
            <a:t/>
          </a:r>
          <a:br>
            <a:rPr lang="en-US" sz="2400" dirty="0">
              <a:solidFill>
                <a:schemeClr val="tx1"/>
              </a:solidFill>
              <a:latin typeface="+mn-lt"/>
              <a:ea typeface="+mn-ea"/>
              <a:cs typeface="+mn-cs"/>
            </a:rPr>
          </a:br>
          <a:endParaRPr lang="en-US" sz="2400" dirty="0">
            <a:solidFill>
              <a:schemeClr val="tx1"/>
            </a:solidFill>
            <a:latin typeface="+mn-lt"/>
            <a:ea typeface="+mn-ea"/>
            <a:cs typeface="+mn-cs"/>
          </a:endParaRPr>
        </a:p>
      </dgm:t>
    </dgm:pt>
    <dgm:pt modelId="{852E0062-C88B-45AF-A15F-027D63A70F1E}" type="parTrans" cxnId="{2A7D892A-9AF7-4268-8DCB-293D44379C98}">
      <dgm:prSet/>
      <dgm:spPr/>
      <dgm:t>
        <a:bodyPr/>
        <a:lstStyle/>
        <a:p>
          <a:endParaRPr lang="en-US" sz="2000">
            <a:latin typeface="+mj-lt"/>
          </a:endParaRPr>
        </a:p>
      </dgm:t>
    </dgm:pt>
    <dgm:pt modelId="{6A9B13FA-46D2-45B5-9677-05408ADA3C0E}" type="sibTrans" cxnId="{2A7D892A-9AF7-4268-8DCB-293D44379C98}">
      <dgm:prSet/>
      <dgm:spPr/>
      <dgm:t>
        <a:bodyPr/>
        <a:lstStyle/>
        <a:p>
          <a:endParaRPr lang="en-US" sz="2000">
            <a:latin typeface="+mj-lt"/>
          </a:endParaRPr>
        </a:p>
      </dgm:t>
    </dgm:pt>
    <dgm:pt modelId="{762E62BF-4DCC-4C2B-B13A-2F32EA3F49B9}">
      <dgm:prSet phldrT="[Text]" custT="1"/>
      <dgm:spPr>
        <a:xfrm rot="5400000">
          <a:off x="5144408" y="-2018009"/>
          <a:ext cx="1298912" cy="5505402"/>
        </a:xfrm>
        <a:solidFill>
          <a:srgbClr val="A1731F">
            <a:alpha val="90000"/>
            <a:tint val="40000"/>
            <a:hueOff val="0"/>
            <a:satOff val="0"/>
            <a:lumOff val="0"/>
            <a:alphaOff val="0"/>
          </a:srgbClr>
        </a:solidFill>
        <a:ln w="19050" cap="flat" cmpd="sng" algn="ctr">
          <a:solidFill>
            <a:srgbClr val="A1731F">
              <a:alpha val="90000"/>
              <a:tint val="40000"/>
              <a:hueOff val="0"/>
              <a:satOff val="0"/>
              <a:lumOff val="0"/>
              <a:alphaOff val="0"/>
            </a:srgbClr>
          </a:solidFill>
          <a:prstDash val="solid"/>
        </a:ln>
        <a:effectLst/>
      </dgm:spPr>
      <dgm:t>
        <a:bodyPr/>
        <a:lstStyle/>
        <a:p>
          <a:r>
            <a:rPr lang="en-US" sz="2400" dirty="0">
              <a:solidFill>
                <a:schemeClr val="tx1"/>
              </a:solidFill>
              <a:latin typeface="+mn-lt"/>
              <a:ea typeface="+mn-ea"/>
              <a:cs typeface="+mn-cs"/>
            </a:rPr>
            <a:t>12 units per quarter</a:t>
          </a:r>
        </a:p>
      </dgm:t>
    </dgm:pt>
    <dgm:pt modelId="{1309B95F-BB49-45B1-B0C3-6A881CEDE5CA}" type="parTrans" cxnId="{28F8C86D-E9B6-43AB-81AD-0C95897B4DC3}">
      <dgm:prSet/>
      <dgm:spPr/>
      <dgm:t>
        <a:bodyPr/>
        <a:lstStyle/>
        <a:p>
          <a:endParaRPr lang="en-US" sz="2000">
            <a:latin typeface="+mj-lt"/>
          </a:endParaRPr>
        </a:p>
      </dgm:t>
    </dgm:pt>
    <dgm:pt modelId="{874B94C5-FAED-4258-BCE5-191B991289E0}" type="sibTrans" cxnId="{28F8C86D-E9B6-43AB-81AD-0C95897B4DC3}">
      <dgm:prSet/>
      <dgm:spPr/>
      <dgm:t>
        <a:bodyPr/>
        <a:lstStyle/>
        <a:p>
          <a:endParaRPr lang="en-US" sz="2000">
            <a:latin typeface="+mj-lt"/>
          </a:endParaRPr>
        </a:p>
      </dgm:t>
    </dgm:pt>
    <dgm:pt modelId="{8949CD09-8B9E-4367-A8EE-A2567F0BCAD6}">
      <dgm:prSet phldrT="[Text]" custT="1"/>
      <dgm:spPr>
        <a:xfrm rot="5400000">
          <a:off x="5144408" y="-2018009"/>
          <a:ext cx="1298912" cy="5505402"/>
        </a:xfrm>
        <a:solidFill>
          <a:srgbClr val="A1731F">
            <a:alpha val="90000"/>
            <a:tint val="40000"/>
            <a:hueOff val="0"/>
            <a:satOff val="0"/>
            <a:lumOff val="0"/>
            <a:alphaOff val="0"/>
          </a:srgbClr>
        </a:solidFill>
        <a:ln w="19050" cap="flat" cmpd="sng" algn="ctr">
          <a:solidFill>
            <a:srgbClr val="A1731F">
              <a:alpha val="90000"/>
              <a:tint val="40000"/>
              <a:hueOff val="0"/>
              <a:satOff val="0"/>
              <a:lumOff val="0"/>
              <a:alphaOff val="0"/>
            </a:srgbClr>
          </a:solidFill>
          <a:prstDash val="solid"/>
        </a:ln>
        <a:effectLst/>
      </dgm:spPr>
      <dgm:t>
        <a:bodyPr/>
        <a:lstStyle/>
        <a:p>
          <a:r>
            <a:rPr lang="en-US" sz="2400" dirty="0">
              <a:solidFill>
                <a:schemeClr val="tx1"/>
              </a:solidFill>
              <a:latin typeface="+mn-lt"/>
              <a:ea typeface="+mn-ea"/>
              <a:cs typeface="+mn-cs"/>
            </a:rPr>
            <a:t>Required for financial aid &amp; to live in Student Housing</a:t>
          </a:r>
        </a:p>
      </dgm:t>
    </dgm:pt>
    <dgm:pt modelId="{9505A6CE-A790-4F18-B802-05C594C4C93E}" type="parTrans" cxnId="{9B143CA8-88F1-471F-8D63-2BC63AE1C84B}">
      <dgm:prSet/>
      <dgm:spPr/>
      <dgm:t>
        <a:bodyPr/>
        <a:lstStyle/>
        <a:p>
          <a:endParaRPr lang="en-US" sz="2000">
            <a:latin typeface="+mj-lt"/>
          </a:endParaRPr>
        </a:p>
      </dgm:t>
    </dgm:pt>
    <dgm:pt modelId="{96ADFD1D-5A82-4C97-A62A-F93DF03366E7}" type="sibTrans" cxnId="{9B143CA8-88F1-471F-8D63-2BC63AE1C84B}">
      <dgm:prSet/>
      <dgm:spPr/>
      <dgm:t>
        <a:bodyPr/>
        <a:lstStyle/>
        <a:p>
          <a:endParaRPr lang="en-US" sz="2000">
            <a:latin typeface="+mj-lt"/>
          </a:endParaRPr>
        </a:p>
      </dgm:t>
    </dgm:pt>
    <dgm:pt modelId="{FC43592D-7E4D-42A4-A4C5-4C463378EF29}">
      <dgm:prSet phldrT="[Text]" custT="1"/>
      <dgm:spPr>
        <a:xfrm>
          <a:off x="4204" y="2659925"/>
          <a:ext cx="3096788" cy="1225878"/>
        </a:xfrm>
        <a:solidFill>
          <a:srgbClr val="A1731F">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3200" b="1" dirty="0">
              <a:solidFill>
                <a:srgbClr val="FFFFFF"/>
              </a:solidFill>
              <a:latin typeface="+mn-lt"/>
              <a:ea typeface="+mn-ea"/>
              <a:cs typeface="+mn-cs"/>
            </a:rPr>
            <a:t>Expected Progress</a:t>
          </a:r>
          <a:endParaRPr lang="en-US" sz="2400" dirty="0">
            <a:solidFill>
              <a:srgbClr val="FFFFFF"/>
            </a:solidFill>
            <a:latin typeface="+mn-lt"/>
            <a:ea typeface="+mn-ea"/>
            <a:cs typeface="+mn-cs"/>
          </a:endParaRPr>
        </a:p>
      </dgm:t>
    </dgm:pt>
    <dgm:pt modelId="{E0F29CF6-82AB-4F99-8E46-C637EF2A89A3}" type="parTrans" cxnId="{238C19F2-5D97-4E4A-AE13-0F760F1A6EA0}">
      <dgm:prSet/>
      <dgm:spPr/>
      <dgm:t>
        <a:bodyPr/>
        <a:lstStyle/>
        <a:p>
          <a:endParaRPr lang="en-US" sz="2000">
            <a:latin typeface="+mj-lt"/>
          </a:endParaRPr>
        </a:p>
      </dgm:t>
    </dgm:pt>
    <dgm:pt modelId="{640B6853-2CA3-4605-8EE7-CAA88EE3BF50}" type="sibTrans" cxnId="{238C19F2-5D97-4E4A-AE13-0F760F1A6EA0}">
      <dgm:prSet/>
      <dgm:spPr/>
      <dgm:t>
        <a:bodyPr/>
        <a:lstStyle/>
        <a:p>
          <a:endParaRPr lang="en-US" sz="2000">
            <a:latin typeface="+mj-lt"/>
          </a:endParaRPr>
        </a:p>
      </dgm:t>
    </dgm:pt>
    <dgm:pt modelId="{BC6120B5-9924-4F1C-AB84-435B4FA0B03F}">
      <dgm:prSet phldrT="[Text]" custT="1"/>
      <dgm:spPr>
        <a:xfrm rot="5400000">
          <a:off x="5144408" y="-2018009"/>
          <a:ext cx="1298912" cy="5505402"/>
        </a:xfrm>
        <a:solidFill>
          <a:srgbClr val="A1731F">
            <a:alpha val="90000"/>
            <a:tint val="40000"/>
            <a:hueOff val="0"/>
            <a:satOff val="0"/>
            <a:lumOff val="0"/>
            <a:alphaOff val="0"/>
          </a:srgbClr>
        </a:solidFill>
        <a:ln w="19050" cap="flat" cmpd="sng" algn="ctr">
          <a:solidFill>
            <a:srgbClr val="A1731F">
              <a:alpha val="90000"/>
              <a:tint val="40000"/>
              <a:hueOff val="0"/>
              <a:satOff val="0"/>
              <a:lumOff val="0"/>
              <a:alphaOff val="0"/>
            </a:srgbClr>
          </a:solidFill>
          <a:prstDash val="solid"/>
        </a:ln>
        <a:effectLst/>
      </dgm:spPr>
      <dgm:t>
        <a:bodyPr/>
        <a:lstStyle/>
        <a:p>
          <a:r>
            <a:rPr lang="en-US" sz="2400" dirty="0">
              <a:solidFill>
                <a:schemeClr val="tx1"/>
              </a:solidFill>
              <a:latin typeface="+mn-lt"/>
              <a:ea typeface="+mn-ea"/>
              <a:cs typeface="+mn-cs"/>
            </a:rPr>
            <a:t>New students complete 12-15 units in first quarter</a:t>
          </a:r>
        </a:p>
      </dgm:t>
    </dgm:pt>
    <dgm:pt modelId="{D7982D3F-8BBC-4962-A301-C3D0E5BB7ABE}" type="parTrans" cxnId="{3C73F5E6-1969-4974-A24E-3BD3FD895747}">
      <dgm:prSet/>
      <dgm:spPr/>
      <dgm:t>
        <a:bodyPr/>
        <a:lstStyle/>
        <a:p>
          <a:endParaRPr lang="en-US" sz="2000">
            <a:latin typeface="+mj-lt"/>
          </a:endParaRPr>
        </a:p>
      </dgm:t>
    </dgm:pt>
    <dgm:pt modelId="{027E11ED-4CB9-46F1-A21C-3F3B1B339873}" type="sibTrans" cxnId="{3C73F5E6-1969-4974-A24E-3BD3FD895747}">
      <dgm:prSet/>
      <dgm:spPr/>
      <dgm:t>
        <a:bodyPr/>
        <a:lstStyle/>
        <a:p>
          <a:endParaRPr lang="en-US" sz="2000">
            <a:latin typeface="+mj-lt"/>
          </a:endParaRPr>
        </a:p>
      </dgm:t>
    </dgm:pt>
    <dgm:pt modelId="{6262D762-1D0E-43FE-8390-6BFF6EE1D38E}" type="pres">
      <dgm:prSet presAssocID="{AE71BBC5-6D08-45A3-9C04-23FDFEABD6AB}" presName="Name0" presStyleCnt="0">
        <dgm:presLayoutVars>
          <dgm:dir/>
          <dgm:animLvl val="lvl"/>
          <dgm:resizeHandles val="exact"/>
        </dgm:presLayoutVars>
      </dgm:prSet>
      <dgm:spPr/>
      <dgm:t>
        <a:bodyPr/>
        <a:lstStyle/>
        <a:p>
          <a:endParaRPr lang="en-US"/>
        </a:p>
      </dgm:t>
    </dgm:pt>
    <dgm:pt modelId="{B283DC4C-4EAE-4856-997B-85726DF2A533}" type="pres">
      <dgm:prSet presAssocID="{9ED8E4AD-C3C0-4D52-8498-0E177B811C96}" presName="linNode" presStyleCnt="0"/>
      <dgm:spPr/>
    </dgm:pt>
    <dgm:pt modelId="{C7AC5B98-5448-4B0A-87B4-42D471A3A3AB}" type="pres">
      <dgm:prSet presAssocID="{9ED8E4AD-C3C0-4D52-8498-0E177B811C96}" presName="parentText" presStyleLbl="node1" presStyleIdx="0" presStyleCnt="2" custScaleX="81899" custScaleY="132214">
        <dgm:presLayoutVars>
          <dgm:chMax val="1"/>
          <dgm:bulletEnabled val="1"/>
        </dgm:presLayoutVars>
      </dgm:prSet>
      <dgm:spPr>
        <a:prstGeom prst="roundRect">
          <a:avLst/>
        </a:prstGeom>
      </dgm:spPr>
      <dgm:t>
        <a:bodyPr/>
        <a:lstStyle/>
        <a:p>
          <a:endParaRPr lang="en-US"/>
        </a:p>
      </dgm:t>
    </dgm:pt>
    <dgm:pt modelId="{499348E9-B85A-40E3-A5C8-9F24B612B063}" type="pres">
      <dgm:prSet presAssocID="{9ED8E4AD-C3C0-4D52-8498-0E177B811C96}" presName="descendantText" presStyleLbl="alignAccFollowNode1" presStyleIdx="0" presStyleCnt="2" custScaleX="104490" custScaleY="172858">
        <dgm:presLayoutVars>
          <dgm:bulletEnabled val="1"/>
        </dgm:presLayoutVars>
      </dgm:prSet>
      <dgm:spPr>
        <a:prstGeom prst="round2SameRect">
          <a:avLst/>
        </a:prstGeom>
      </dgm:spPr>
      <dgm:t>
        <a:bodyPr/>
        <a:lstStyle/>
        <a:p>
          <a:endParaRPr lang="en-US"/>
        </a:p>
      </dgm:t>
    </dgm:pt>
    <dgm:pt modelId="{B04E88F1-368C-4BF1-AE6D-4CA29DE3CB5D}" type="pres">
      <dgm:prSet presAssocID="{25FBF9A6-3DA7-4C35-99E2-56CE4AEAE49A}" presName="sp" presStyleCnt="0"/>
      <dgm:spPr/>
    </dgm:pt>
    <dgm:pt modelId="{C6773C6E-4EEB-4E26-8AD9-0670225F511F}" type="pres">
      <dgm:prSet presAssocID="{FC43592D-7E4D-42A4-A4C5-4C463378EF29}" presName="linNode" presStyleCnt="0"/>
      <dgm:spPr/>
    </dgm:pt>
    <dgm:pt modelId="{B56706B2-D232-4032-9D31-090AD0907E53}" type="pres">
      <dgm:prSet presAssocID="{FC43592D-7E4D-42A4-A4C5-4C463378EF29}" presName="parentText" presStyleLbl="node1" presStyleIdx="1" presStyleCnt="2" custScaleX="81899" custScaleY="130511">
        <dgm:presLayoutVars>
          <dgm:chMax val="1"/>
          <dgm:bulletEnabled val="1"/>
        </dgm:presLayoutVars>
      </dgm:prSet>
      <dgm:spPr>
        <a:prstGeom prst="roundRect">
          <a:avLst/>
        </a:prstGeom>
      </dgm:spPr>
      <dgm:t>
        <a:bodyPr/>
        <a:lstStyle/>
        <a:p>
          <a:endParaRPr lang="en-US"/>
        </a:p>
      </dgm:t>
    </dgm:pt>
    <dgm:pt modelId="{FCDACEB2-DA3C-47C5-B137-815CA4AA2015}" type="pres">
      <dgm:prSet presAssocID="{FC43592D-7E4D-42A4-A4C5-4C463378EF29}" presName="descendantText" presStyleLbl="alignAccFollowNode1" presStyleIdx="1" presStyleCnt="2" custScaleX="105393" custScaleY="132420">
        <dgm:presLayoutVars>
          <dgm:bulletEnabled val="1"/>
        </dgm:presLayoutVars>
      </dgm:prSet>
      <dgm:spPr>
        <a:prstGeom prst="round2SameRect">
          <a:avLst/>
        </a:prstGeom>
      </dgm:spPr>
      <dgm:t>
        <a:bodyPr/>
        <a:lstStyle/>
        <a:p>
          <a:endParaRPr lang="en-US"/>
        </a:p>
      </dgm:t>
    </dgm:pt>
  </dgm:ptLst>
  <dgm:cxnLst>
    <dgm:cxn modelId="{9B143CA8-88F1-471F-8D63-2BC63AE1C84B}" srcId="{9ED8E4AD-C3C0-4D52-8498-0E177B811C96}" destId="{8949CD09-8B9E-4367-A8EE-A2567F0BCAD6}" srcOrd="1" destOrd="0" parTransId="{9505A6CE-A790-4F18-B802-05C594C4C93E}" sibTransId="{96ADFD1D-5A82-4C97-A62A-F93DF03366E7}"/>
    <dgm:cxn modelId="{97F694BE-1A84-468B-9893-A1F314CC1750}" type="presOf" srcId="{FC43592D-7E4D-42A4-A4C5-4C463378EF29}" destId="{B56706B2-D232-4032-9D31-090AD0907E53}" srcOrd="0" destOrd="0" presId="urn:microsoft.com/office/officeart/2005/8/layout/vList5"/>
    <dgm:cxn modelId="{2E34C12D-CE10-402C-8AB5-FF44F0C17A0B}" type="presOf" srcId="{5DABF260-C556-4610-9E60-FDE53C0C93D5}" destId="{FCDACEB2-DA3C-47C5-B137-815CA4AA2015}" srcOrd="0" destOrd="0" presId="urn:microsoft.com/office/officeart/2005/8/layout/vList5"/>
    <dgm:cxn modelId="{AFE0D42A-9433-439F-84BF-7479F2A84149}" type="presOf" srcId="{9ED8E4AD-C3C0-4D52-8498-0E177B811C96}" destId="{C7AC5B98-5448-4B0A-87B4-42D471A3A3AB}" srcOrd="0" destOrd="0" presId="urn:microsoft.com/office/officeart/2005/8/layout/vList5"/>
    <dgm:cxn modelId="{78BE5BB9-34D6-4E30-AE37-74DA6966907C}" type="presOf" srcId="{AE71BBC5-6D08-45A3-9C04-23FDFEABD6AB}" destId="{6262D762-1D0E-43FE-8390-6BFF6EE1D38E}" srcOrd="0" destOrd="0" presId="urn:microsoft.com/office/officeart/2005/8/layout/vList5"/>
    <dgm:cxn modelId="{2A7D892A-9AF7-4268-8DCB-293D44379C98}" srcId="{FC43592D-7E4D-42A4-A4C5-4C463378EF29}" destId="{1733E6D7-138A-4E48-A1BF-26B0B7DE14BC}" srcOrd="1" destOrd="0" parTransId="{852E0062-C88B-45AF-A15F-027D63A70F1E}" sibTransId="{6A9B13FA-46D2-45B5-9677-05408ADA3C0E}"/>
    <dgm:cxn modelId="{3C73F5E6-1969-4974-A24E-3BD3FD895747}" srcId="{9ED8E4AD-C3C0-4D52-8498-0E177B811C96}" destId="{BC6120B5-9924-4F1C-AB84-435B4FA0B03F}" srcOrd="2" destOrd="0" parTransId="{D7982D3F-8BBC-4962-A301-C3D0E5BB7ABE}" sibTransId="{027E11ED-4CB9-46F1-A21C-3F3B1B339873}"/>
    <dgm:cxn modelId="{8C056274-A750-4EAE-9D22-61C4916F1691}" srcId="{AE71BBC5-6D08-45A3-9C04-23FDFEABD6AB}" destId="{9ED8E4AD-C3C0-4D52-8498-0E177B811C96}" srcOrd="0" destOrd="0" parTransId="{E7B661E3-F9E3-4FAB-BF20-AB9D61C75F54}" sibTransId="{25FBF9A6-3DA7-4C35-99E2-56CE4AEAE49A}"/>
    <dgm:cxn modelId="{0BE8F745-5CEF-41DC-8F61-117B9FC1CA6A}" type="presOf" srcId="{1733E6D7-138A-4E48-A1BF-26B0B7DE14BC}" destId="{FCDACEB2-DA3C-47C5-B137-815CA4AA2015}" srcOrd="0" destOrd="1" presId="urn:microsoft.com/office/officeart/2005/8/layout/vList5"/>
    <dgm:cxn modelId="{EB1BF3B4-6EFC-480E-94C3-4E932836802B}" type="presOf" srcId="{BC6120B5-9924-4F1C-AB84-435B4FA0B03F}" destId="{499348E9-B85A-40E3-A5C8-9F24B612B063}" srcOrd="0" destOrd="2" presId="urn:microsoft.com/office/officeart/2005/8/layout/vList5"/>
    <dgm:cxn modelId="{4D1D0875-FDB4-407B-9CDD-9A1206AC2CF7}" type="presOf" srcId="{762E62BF-4DCC-4C2B-B13A-2F32EA3F49B9}" destId="{499348E9-B85A-40E3-A5C8-9F24B612B063}" srcOrd="0" destOrd="0" presId="urn:microsoft.com/office/officeart/2005/8/layout/vList5"/>
    <dgm:cxn modelId="{39DC832C-8325-431E-8400-604269262971}" type="presOf" srcId="{8949CD09-8B9E-4367-A8EE-A2567F0BCAD6}" destId="{499348E9-B85A-40E3-A5C8-9F24B612B063}" srcOrd="0" destOrd="1" presId="urn:microsoft.com/office/officeart/2005/8/layout/vList5"/>
    <dgm:cxn modelId="{28F8C86D-E9B6-43AB-81AD-0C95897B4DC3}" srcId="{9ED8E4AD-C3C0-4D52-8498-0E177B811C96}" destId="{762E62BF-4DCC-4C2B-B13A-2F32EA3F49B9}" srcOrd="0" destOrd="0" parTransId="{1309B95F-BB49-45B1-B0C3-6A881CEDE5CA}" sibTransId="{874B94C5-FAED-4258-BCE5-191B991289E0}"/>
    <dgm:cxn modelId="{1E0E2886-61DC-49F4-9686-2B80E599DF34}" srcId="{FC43592D-7E4D-42A4-A4C5-4C463378EF29}" destId="{5DABF260-C556-4610-9E60-FDE53C0C93D5}" srcOrd="0" destOrd="0" parTransId="{CAF50A04-EBA0-4A8A-B8D7-F373573552EF}" sibTransId="{491ADE8E-8BB3-4129-818C-59AFE6533C3E}"/>
    <dgm:cxn modelId="{238C19F2-5D97-4E4A-AE13-0F760F1A6EA0}" srcId="{AE71BBC5-6D08-45A3-9C04-23FDFEABD6AB}" destId="{FC43592D-7E4D-42A4-A4C5-4C463378EF29}" srcOrd="1" destOrd="0" parTransId="{E0F29CF6-82AB-4F99-8E46-C637EF2A89A3}" sibTransId="{640B6853-2CA3-4605-8EE7-CAA88EE3BF50}"/>
    <dgm:cxn modelId="{77953EDE-8308-4223-9867-F51C58A80A30}" type="presParOf" srcId="{6262D762-1D0E-43FE-8390-6BFF6EE1D38E}" destId="{B283DC4C-4EAE-4856-997B-85726DF2A533}" srcOrd="0" destOrd="0" presId="urn:microsoft.com/office/officeart/2005/8/layout/vList5"/>
    <dgm:cxn modelId="{415B0407-A7C3-419B-B7C6-3956795AA6FD}" type="presParOf" srcId="{B283DC4C-4EAE-4856-997B-85726DF2A533}" destId="{C7AC5B98-5448-4B0A-87B4-42D471A3A3AB}" srcOrd="0" destOrd="0" presId="urn:microsoft.com/office/officeart/2005/8/layout/vList5"/>
    <dgm:cxn modelId="{10B96B2F-3513-43B4-8717-F29A1EF9F5C7}" type="presParOf" srcId="{B283DC4C-4EAE-4856-997B-85726DF2A533}" destId="{499348E9-B85A-40E3-A5C8-9F24B612B063}" srcOrd="1" destOrd="0" presId="urn:microsoft.com/office/officeart/2005/8/layout/vList5"/>
    <dgm:cxn modelId="{156689C0-FD88-4976-80CE-18C7E503F5F4}" type="presParOf" srcId="{6262D762-1D0E-43FE-8390-6BFF6EE1D38E}" destId="{B04E88F1-368C-4BF1-AE6D-4CA29DE3CB5D}" srcOrd="1" destOrd="0" presId="urn:microsoft.com/office/officeart/2005/8/layout/vList5"/>
    <dgm:cxn modelId="{A459ADC2-30B3-4F72-9897-3EF246CD78BB}" type="presParOf" srcId="{6262D762-1D0E-43FE-8390-6BFF6EE1D38E}" destId="{C6773C6E-4EEB-4E26-8AD9-0670225F511F}" srcOrd="2" destOrd="0" presId="urn:microsoft.com/office/officeart/2005/8/layout/vList5"/>
    <dgm:cxn modelId="{E08DC706-32D5-4D63-AD78-46C6D8B550BA}" type="presParOf" srcId="{C6773C6E-4EEB-4E26-8AD9-0670225F511F}" destId="{B56706B2-D232-4032-9D31-090AD0907E53}" srcOrd="0" destOrd="0" presId="urn:microsoft.com/office/officeart/2005/8/layout/vList5"/>
    <dgm:cxn modelId="{EC04E300-C0F9-40B8-97BE-604E713E7B3D}" type="presParOf" srcId="{C6773C6E-4EEB-4E26-8AD9-0670225F511F}" destId="{FCDACEB2-DA3C-47C5-B137-815CA4AA2015}"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80A7D-E140-498C-B311-77362A68C13D}">
      <dsp:nvSpPr>
        <dsp:cNvPr id="0" name=""/>
        <dsp:cNvSpPr/>
      </dsp:nvSpPr>
      <dsp:spPr>
        <a:xfrm rot="5400000">
          <a:off x="7355204" y="-2889732"/>
          <a:ext cx="1453753" cy="7602163"/>
        </a:xfrm>
        <a:prstGeom prst="round2SameRect">
          <a:avLst/>
        </a:prstGeo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latin typeface="+mn-lt"/>
              <a:ea typeface="+mn-ea"/>
              <a:cs typeface="+mn-cs"/>
            </a:rPr>
            <a:t>CA high school U.S. History or Civics </a:t>
          </a:r>
        </a:p>
        <a:p>
          <a:pPr marL="228600" lvl="1" indent="-228600" algn="l" defTabSz="1066800">
            <a:lnSpc>
              <a:spcPct val="90000"/>
            </a:lnSpc>
            <a:spcBef>
              <a:spcPct val="0"/>
            </a:spcBef>
            <a:spcAft>
              <a:spcPct val="15000"/>
            </a:spcAft>
            <a:buChar char="••"/>
          </a:pPr>
          <a:r>
            <a:rPr lang="en-US" sz="2400" kern="1200" dirty="0" smtClean="0">
              <a:solidFill>
                <a:schemeClr val="tx1"/>
              </a:solidFill>
              <a:latin typeface="+mn-lt"/>
              <a:ea typeface="+mn-ea"/>
              <a:cs typeface="+mn-cs"/>
            </a:rPr>
            <a:t>Approved</a:t>
          </a:r>
          <a:r>
            <a:rPr lang="en-US" sz="2400" kern="1200" baseline="0" dirty="0" smtClean="0">
              <a:solidFill>
                <a:schemeClr val="tx1"/>
              </a:solidFill>
              <a:latin typeface="+mn-lt"/>
              <a:ea typeface="+mn-ea"/>
              <a:cs typeface="+mn-cs"/>
            </a:rPr>
            <a:t> transferable community college course</a:t>
          </a:r>
          <a:endParaRPr lang="en-US" sz="2400" kern="1200" dirty="0">
            <a:solidFill>
              <a:schemeClr val="tx1"/>
            </a:solidFill>
            <a:latin typeface="+mn-lt"/>
            <a:ea typeface="+mn-ea"/>
            <a:cs typeface="+mn-cs"/>
          </a:endParaRPr>
        </a:p>
        <a:p>
          <a:pPr marL="228600" lvl="1" indent="-228600" algn="l" defTabSz="1066800">
            <a:lnSpc>
              <a:spcPct val="90000"/>
            </a:lnSpc>
            <a:spcBef>
              <a:spcPct val="0"/>
            </a:spcBef>
            <a:spcAft>
              <a:spcPct val="15000"/>
            </a:spcAft>
            <a:buChar char="••"/>
          </a:pPr>
          <a:r>
            <a:rPr lang="en-US" sz="2400" kern="1200" dirty="0" smtClean="0">
              <a:solidFill>
                <a:schemeClr val="tx1"/>
              </a:solidFill>
              <a:latin typeface="+mn-lt"/>
              <a:ea typeface="+mn-ea"/>
              <a:cs typeface="+mn-cs"/>
            </a:rPr>
            <a:t>Approved UC </a:t>
          </a:r>
          <a:r>
            <a:rPr lang="en-US" sz="2400" kern="1200" dirty="0">
              <a:solidFill>
                <a:schemeClr val="tx1"/>
              </a:solidFill>
              <a:latin typeface="+mn-lt"/>
              <a:ea typeface="+mn-ea"/>
              <a:cs typeface="+mn-cs"/>
            </a:rPr>
            <a:t>Davis course</a:t>
          </a:r>
        </a:p>
      </dsp:txBody>
      <dsp:txXfrm rot="-5400000">
        <a:off x="4280999" y="255439"/>
        <a:ext cx="7531197" cy="1311821"/>
      </dsp:txXfrm>
    </dsp:sp>
    <dsp:sp modelId="{BDD57671-8132-4867-B5E5-8DBC3FC7DE13}">
      <dsp:nvSpPr>
        <dsp:cNvPr id="0" name=""/>
        <dsp:cNvSpPr/>
      </dsp:nvSpPr>
      <dsp:spPr>
        <a:xfrm>
          <a:off x="0" y="0"/>
          <a:ext cx="4279372" cy="1817191"/>
        </a:xfrm>
        <a:prstGeom prst="roundRect">
          <a:avLst/>
        </a:prstGeom>
        <a:solidFill>
          <a:srgbClr val="103264">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a:solidFill>
                <a:srgbClr val="FFFFFF"/>
              </a:solidFill>
              <a:latin typeface="+mn-lt"/>
              <a:ea typeface="+mn-ea"/>
              <a:cs typeface="+mn-cs"/>
            </a:rPr>
            <a:t>American History and Institutions</a:t>
          </a:r>
        </a:p>
      </dsp:txBody>
      <dsp:txXfrm>
        <a:off x="88708" y="88708"/>
        <a:ext cx="4101956" cy="1639775"/>
      </dsp:txXfrm>
    </dsp:sp>
    <dsp:sp modelId="{2BD1D4C9-FD06-4D72-A210-F1528AA2D11B}">
      <dsp:nvSpPr>
        <dsp:cNvPr id="0" name=""/>
        <dsp:cNvSpPr/>
      </dsp:nvSpPr>
      <dsp:spPr>
        <a:xfrm rot="5400000">
          <a:off x="7282726" y="-1092069"/>
          <a:ext cx="1453753" cy="7755193"/>
        </a:xfrm>
        <a:prstGeom prst="round2SameRect">
          <a:avLst/>
        </a:prstGeo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latin typeface="+mn-lt"/>
              <a:ea typeface="+mn-ea"/>
              <a:cs typeface="+mn-cs"/>
            </a:rPr>
            <a:t>Maintain minimum overall UC GPA of 2.00</a:t>
          </a:r>
        </a:p>
      </dsp:txBody>
      <dsp:txXfrm rot="-5400000">
        <a:off x="4132006" y="2129617"/>
        <a:ext cx="7684227" cy="1311821"/>
      </dsp:txXfrm>
    </dsp:sp>
    <dsp:sp modelId="{82D8D23D-922D-495D-AD74-10C33122B119}">
      <dsp:nvSpPr>
        <dsp:cNvPr id="0" name=""/>
        <dsp:cNvSpPr/>
      </dsp:nvSpPr>
      <dsp:spPr>
        <a:xfrm>
          <a:off x="1626" y="1910804"/>
          <a:ext cx="4128753" cy="1817191"/>
        </a:xfrm>
        <a:prstGeom prst="roundRect">
          <a:avLst/>
        </a:prstGeom>
        <a:solidFill>
          <a:srgbClr val="A1731F"/>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a:solidFill>
                <a:srgbClr val="FFFFFF"/>
              </a:solidFill>
              <a:latin typeface="+mn-lt"/>
              <a:ea typeface="+mn-ea"/>
              <a:cs typeface="+mn-cs"/>
            </a:rPr>
            <a:t>Scholarship Requirement</a:t>
          </a:r>
        </a:p>
      </dsp:txBody>
      <dsp:txXfrm>
        <a:off x="90334" y="1999512"/>
        <a:ext cx="3951337" cy="1639775"/>
      </dsp:txXfrm>
    </dsp:sp>
    <dsp:sp modelId="{52D3CF72-65AE-4EE8-AF04-9816E69C27E9}">
      <dsp:nvSpPr>
        <dsp:cNvPr id="0" name=""/>
        <dsp:cNvSpPr/>
      </dsp:nvSpPr>
      <dsp:spPr>
        <a:xfrm rot="5400000">
          <a:off x="7253692" y="822629"/>
          <a:ext cx="1453753" cy="7809643"/>
        </a:xfrm>
        <a:prstGeom prst="round2SameRect">
          <a:avLst/>
        </a:prstGeo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latin typeface="+mn-lt"/>
              <a:ea typeface="+mn-ea"/>
              <a:cs typeface="+mn-cs"/>
            </a:rPr>
            <a:t>Minimum 3 quarters </a:t>
          </a:r>
          <a:r>
            <a:rPr lang="en-US" sz="2400" u="sng" kern="1200" dirty="0">
              <a:solidFill>
                <a:schemeClr val="tx1"/>
              </a:solidFill>
              <a:latin typeface="+mn-lt"/>
              <a:ea typeface="+mn-ea"/>
              <a:cs typeface="+mn-cs"/>
            </a:rPr>
            <a:t>and</a:t>
          </a:r>
          <a:r>
            <a:rPr lang="en-US" sz="2400" kern="1200" dirty="0">
              <a:solidFill>
                <a:schemeClr val="tx1"/>
              </a:solidFill>
              <a:latin typeface="+mn-lt"/>
              <a:ea typeface="+mn-ea"/>
              <a:cs typeface="+mn-cs"/>
            </a:rPr>
            <a:t> 35 of the final 45 quarter units must be taken at UC Davis</a:t>
          </a:r>
        </a:p>
      </dsp:txBody>
      <dsp:txXfrm rot="-5400000">
        <a:off x="4075747" y="4071540"/>
        <a:ext cx="7738677" cy="1311821"/>
      </dsp:txXfrm>
    </dsp:sp>
    <dsp:sp modelId="{930D7987-DF06-4709-A695-76FE9210E837}">
      <dsp:nvSpPr>
        <dsp:cNvPr id="0" name=""/>
        <dsp:cNvSpPr/>
      </dsp:nvSpPr>
      <dsp:spPr>
        <a:xfrm>
          <a:off x="1626" y="3818855"/>
          <a:ext cx="4074120" cy="1817191"/>
        </a:xfrm>
        <a:prstGeom prst="roundRect">
          <a:avLst/>
        </a:prstGeom>
        <a:solidFill>
          <a:srgbClr val="103264">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a:solidFill>
                <a:srgbClr val="FFFFFF"/>
              </a:solidFill>
              <a:latin typeface="+mn-lt"/>
              <a:ea typeface="+mn-ea"/>
              <a:cs typeface="+mn-cs"/>
            </a:rPr>
            <a:t>Residence Requirement</a:t>
          </a:r>
          <a:endParaRPr lang="en-US" sz="3600" kern="1200" dirty="0">
            <a:solidFill>
              <a:srgbClr val="FFFFFF"/>
            </a:solidFill>
            <a:latin typeface="+mn-lt"/>
            <a:ea typeface="+mn-ea"/>
            <a:cs typeface="+mn-cs"/>
          </a:endParaRPr>
        </a:p>
      </dsp:txBody>
      <dsp:txXfrm>
        <a:off x="90334" y="3907563"/>
        <a:ext cx="3896704" cy="1639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784A2-A247-4FC5-9F0A-5E35D6380B8C}">
      <dsp:nvSpPr>
        <dsp:cNvPr id="0" name=""/>
        <dsp:cNvSpPr/>
      </dsp:nvSpPr>
      <dsp:spPr>
        <a:xfrm>
          <a:off x="0" y="0"/>
          <a:ext cx="11379200" cy="98947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a:latin typeface="+mn-lt"/>
            </a:rPr>
            <a:t>Unit Requirement = </a:t>
          </a:r>
          <a:r>
            <a:rPr lang="en-US" sz="4800" b="1" kern="1200" dirty="0" smtClean="0">
              <a:latin typeface="+mn-lt"/>
            </a:rPr>
            <a:t>180 total </a:t>
          </a:r>
          <a:r>
            <a:rPr lang="en-US" sz="4800" b="1" kern="1200" dirty="0">
              <a:latin typeface="+mn-lt"/>
            </a:rPr>
            <a:t>units</a:t>
          </a:r>
        </a:p>
      </dsp:txBody>
      <dsp:txXfrm>
        <a:off x="48302" y="48302"/>
        <a:ext cx="11282596" cy="892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348E9-B85A-40E3-A5C8-9F24B612B063}">
      <dsp:nvSpPr>
        <dsp:cNvPr id="0" name=""/>
        <dsp:cNvSpPr/>
      </dsp:nvSpPr>
      <dsp:spPr>
        <a:xfrm rot="5400000">
          <a:off x="6460665" y="-2800051"/>
          <a:ext cx="2267655" cy="7873758"/>
        </a:xfrm>
        <a:prstGeom prst="round2SameRect">
          <a:avLst/>
        </a:prstGeom>
        <a:solidFill>
          <a:srgbClr val="A1731F">
            <a:alpha val="90000"/>
            <a:tint val="40000"/>
            <a:hueOff val="0"/>
            <a:satOff val="0"/>
            <a:lumOff val="0"/>
            <a:alphaOff val="0"/>
          </a:srgbClr>
        </a:solidFill>
        <a:ln w="19050" cap="flat" cmpd="sng" algn="ctr">
          <a:solidFill>
            <a:srgbClr val="A1731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latin typeface="+mn-lt"/>
              <a:ea typeface="+mn-ea"/>
              <a:cs typeface="+mn-cs"/>
            </a:rPr>
            <a:t>12 units per quarter</a:t>
          </a:r>
        </a:p>
        <a:p>
          <a:pPr marL="228600" lvl="1" indent="-228600" algn="l" defTabSz="1066800">
            <a:lnSpc>
              <a:spcPct val="90000"/>
            </a:lnSpc>
            <a:spcBef>
              <a:spcPct val="0"/>
            </a:spcBef>
            <a:spcAft>
              <a:spcPct val="15000"/>
            </a:spcAft>
            <a:buChar char="••"/>
          </a:pPr>
          <a:r>
            <a:rPr lang="en-US" sz="2400" kern="1200" dirty="0">
              <a:solidFill>
                <a:schemeClr val="tx1"/>
              </a:solidFill>
              <a:latin typeface="+mn-lt"/>
              <a:ea typeface="+mn-ea"/>
              <a:cs typeface="+mn-cs"/>
            </a:rPr>
            <a:t>Required for financial aid &amp; to live in Student Housing</a:t>
          </a:r>
        </a:p>
        <a:p>
          <a:pPr marL="228600" lvl="1" indent="-228600" algn="l" defTabSz="1066800">
            <a:lnSpc>
              <a:spcPct val="90000"/>
            </a:lnSpc>
            <a:spcBef>
              <a:spcPct val="0"/>
            </a:spcBef>
            <a:spcAft>
              <a:spcPct val="15000"/>
            </a:spcAft>
            <a:buChar char="••"/>
          </a:pPr>
          <a:r>
            <a:rPr lang="en-US" sz="2400" kern="1200" dirty="0">
              <a:solidFill>
                <a:schemeClr val="tx1"/>
              </a:solidFill>
              <a:latin typeface="+mn-lt"/>
              <a:ea typeface="+mn-ea"/>
              <a:cs typeface="+mn-cs"/>
            </a:rPr>
            <a:t>New students complete 12-15 units in first quarter</a:t>
          </a:r>
        </a:p>
      </dsp:txBody>
      <dsp:txXfrm rot="-5400000">
        <a:off x="3657614" y="113698"/>
        <a:ext cx="7763060" cy="2046259"/>
      </dsp:txXfrm>
    </dsp:sp>
    <dsp:sp modelId="{C7AC5B98-5448-4B0A-87B4-42D471A3A3AB}">
      <dsp:nvSpPr>
        <dsp:cNvPr id="0" name=""/>
        <dsp:cNvSpPr/>
      </dsp:nvSpPr>
      <dsp:spPr>
        <a:xfrm>
          <a:off x="186183" y="52788"/>
          <a:ext cx="3471430" cy="2168078"/>
        </a:xfrm>
        <a:prstGeom prst="roundRect">
          <a:avLst/>
        </a:prstGeom>
        <a:solidFill>
          <a:srgbClr val="A1731F">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a:solidFill>
                <a:srgbClr val="FFFFFF"/>
              </a:solidFill>
              <a:latin typeface="+mn-lt"/>
              <a:ea typeface="+mn-ea"/>
              <a:cs typeface="+mn-cs"/>
            </a:rPr>
            <a:t>Full-Time Student &amp; Minimum Progress</a:t>
          </a:r>
        </a:p>
      </dsp:txBody>
      <dsp:txXfrm>
        <a:off x="292020" y="158625"/>
        <a:ext cx="3259756" cy="1956404"/>
      </dsp:txXfrm>
    </dsp:sp>
    <dsp:sp modelId="{FCDACEB2-DA3C-47C5-B137-815CA4AA2015}">
      <dsp:nvSpPr>
        <dsp:cNvPr id="0" name=""/>
        <dsp:cNvSpPr/>
      </dsp:nvSpPr>
      <dsp:spPr>
        <a:xfrm rot="5400000">
          <a:off x="6759932" y="-548178"/>
          <a:ext cx="1737165" cy="7941803"/>
        </a:xfrm>
        <a:prstGeom prst="round2SameRect">
          <a:avLst/>
        </a:prstGeom>
        <a:solidFill>
          <a:srgbClr val="A1731F">
            <a:alpha val="90000"/>
            <a:tint val="40000"/>
            <a:hueOff val="0"/>
            <a:satOff val="0"/>
            <a:lumOff val="0"/>
            <a:alphaOff val="0"/>
          </a:srgbClr>
        </a:solidFill>
        <a:ln w="19050" cap="flat" cmpd="sng" algn="ctr">
          <a:solidFill>
            <a:srgbClr val="A1731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latin typeface="+mn-lt"/>
              <a:ea typeface="+mn-ea"/>
              <a:cs typeface="+mn-cs"/>
            </a:rPr>
            <a:t>15 units per quarter</a:t>
          </a:r>
        </a:p>
        <a:p>
          <a:pPr marL="228600" lvl="1" indent="-228600" algn="l" defTabSz="1066800">
            <a:lnSpc>
              <a:spcPct val="90000"/>
            </a:lnSpc>
            <a:spcBef>
              <a:spcPct val="0"/>
            </a:spcBef>
            <a:spcAft>
              <a:spcPct val="15000"/>
            </a:spcAft>
            <a:buChar char="••"/>
          </a:pPr>
          <a:r>
            <a:rPr lang="en-US" sz="2400" kern="1200" dirty="0">
              <a:solidFill>
                <a:schemeClr val="tx1"/>
              </a:solidFill>
              <a:latin typeface="+mn-lt"/>
              <a:ea typeface="+mn-ea"/>
              <a:cs typeface="+mn-cs"/>
            </a:rPr>
            <a:t>45 units per year for </a:t>
          </a:r>
          <a:r>
            <a:rPr lang="en-US" sz="2400" kern="1200" dirty="0" smtClean="0">
              <a:solidFill>
                <a:schemeClr val="tx1"/>
              </a:solidFill>
              <a:latin typeface="+mn-lt"/>
              <a:ea typeface="+mn-ea"/>
              <a:cs typeface="+mn-cs"/>
            </a:rPr>
            <a:t>2 years (assuming you came with 90.0 transfer units)</a:t>
          </a:r>
          <a:r>
            <a:rPr lang="en-US" sz="2400" kern="1200" dirty="0">
              <a:solidFill>
                <a:schemeClr val="tx1"/>
              </a:solidFill>
              <a:latin typeface="+mn-lt"/>
              <a:ea typeface="+mn-ea"/>
              <a:cs typeface="+mn-cs"/>
            </a:rPr>
            <a:t/>
          </a:r>
          <a:br>
            <a:rPr lang="en-US" sz="2400" kern="1200" dirty="0">
              <a:solidFill>
                <a:schemeClr val="tx1"/>
              </a:solidFill>
              <a:latin typeface="+mn-lt"/>
              <a:ea typeface="+mn-ea"/>
              <a:cs typeface="+mn-cs"/>
            </a:rPr>
          </a:br>
          <a:endParaRPr lang="en-US" sz="2400" kern="1200" dirty="0">
            <a:solidFill>
              <a:schemeClr val="tx1"/>
            </a:solidFill>
            <a:latin typeface="+mn-lt"/>
            <a:ea typeface="+mn-ea"/>
            <a:cs typeface="+mn-cs"/>
          </a:endParaRPr>
        </a:p>
      </dsp:txBody>
      <dsp:txXfrm rot="-5400000">
        <a:off x="3657614" y="2638941"/>
        <a:ext cx="7857002" cy="1567563"/>
      </dsp:txXfrm>
    </dsp:sp>
    <dsp:sp modelId="{B56706B2-D232-4032-9D31-090AD0907E53}">
      <dsp:nvSpPr>
        <dsp:cNvPr id="0" name=""/>
        <dsp:cNvSpPr/>
      </dsp:nvSpPr>
      <dsp:spPr>
        <a:xfrm>
          <a:off x="186183" y="2352647"/>
          <a:ext cx="3471430" cy="2140152"/>
        </a:xfrm>
        <a:prstGeom prst="roundRect">
          <a:avLst/>
        </a:prstGeom>
        <a:solidFill>
          <a:srgbClr val="A1731F">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a:solidFill>
                <a:srgbClr val="FFFFFF"/>
              </a:solidFill>
              <a:latin typeface="+mn-lt"/>
              <a:ea typeface="+mn-ea"/>
              <a:cs typeface="+mn-cs"/>
            </a:rPr>
            <a:t>Expected Progress</a:t>
          </a:r>
          <a:endParaRPr lang="en-US" sz="2400" kern="1200" dirty="0">
            <a:solidFill>
              <a:srgbClr val="FFFFFF"/>
            </a:solidFill>
            <a:latin typeface="+mn-lt"/>
            <a:ea typeface="+mn-ea"/>
            <a:cs typeface="+mn-cs"/>
          </a:endParaRPr>
        </a:p>
      </dsp:txBody>
      <dsp:txXfrm>
        <a:off x="290657" y="2457121"/>
        <a:ext cx="3262482" cy="19312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34642-0747-40AE-A77B-0C0C1209FB13}" type="datetimeFigureOut">
              <a:rPr lang="en-US" smtClean="0"/>
              <a:t>8/3/2018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E1123-E83A-41CD-ACBE-F3F9FDD9492F}" type="slidenum">
              <a:rPr lang="en-US" smtClean="0"/>
              <a:t>‹#›</a:t>
            </a:fld>
            <a:endParaRPr lang="en-US"/>
          </a:p>
        </p:txBody>
      </p:sp>
    </p:spTree>
    <p:extLst>
      <p:ext uri="{BB962C8B-B14F-4D97-AF65-F5344CB8AC3E}">
        <p14:creationId xmlns:p14="http://schemas.microsoft.com/office/powerpoint/2010/main" val="134449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www.youtube.com</a:t>
            </a:r>
            <a:r>
              <a:rPr lang="en-US" dirty="0"/>
              <a:t>/</a:t>
            </a:r>
            <a:r>
              <a:rPr lang="en-US" dirty="0" err="1"/>
              <a:t>watch?v</a:t>
            </a:r>
            <a:r>
              <a:rPr lang="en-US" dirty="0"/>
              <a:t>=</a:t>
            </a:r>
            <a:r>
              <a:rPr lang="en-US" dirty="0" err="1"/>
              <a:t>hw_wLmDvuAo</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Beth/Tracy/Brenna</a:t>
            </a:r>
            <a:r>
              <a:rPr lang="en-US" baseline="0" dirty="0" smtClean="0"/>
              <a:t> – welcome and congratulate the students and introduce Ari</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1</a:t>
            </a:fld>
            <a:endParaRPr lang="en-US" dirty="0"/>
          </a:p>
        </p:txBody>
      </p:sp>
    </p:spTree>
    <p:extLst>
      <p:ext uri="{BB962C8B-B14F-4D97-AF65-F5344CB8AC3E}">
        <p14:creationId xmlns:p14="http://schemas.microsoft.com/office/powerpoint/2010/main" val="13058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Brenna/FYT</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10</a:t>
            </a:fld>
            <a:endParaRPr lang="en-US" dirty="0"/>
          </a:p>
        </p:txBody>
      </p:sp>
    </p:spTree>
    <p:extLst>
      <p:ext uri="{BB962C8B-B14F-4D97-AF65-F5344CB8AC3E}">
        <p14:creationId xmlns:p14="http://schemas.microsoft.com/office/powerpoint/2010/main" val="825510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Brenna/FYT</a:t>
            </a:r>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11</a:t>
            </a:fld>
            <a:endParaRPr lang="en-US" dirty="0"/>
          </a:p>
        </p:txBody>
      </p:sp>
    </p:spTree>
    <p:extLst>
      <p:ext uri="{BB962C8B-B14F-4D97-AF65-F5344CB8AC3E}">
        <p14:creationId xmlns:p14="http://schemas.microsoft.com/office/powerpoint/2010/main" val="1732474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Brenna/FYT</a:t>
            </a:r>
          </a:p>
          <a:p>
            <a:endParaRPr lang="en-US" dirty="0"/>
          </a:p>
          <a:p>
            <a:r>
              <a:rPr lang="en-US" dirty="0"/>
              <a:t>College, campus and university requirements</a:t>
            </a:r>
          </a:p>
          <a:p>
            <a:r>
              <a:rPr lang="en-US" dirty="0"/>
              <a:t>Major</a:t>
            </a:r>
            <a:r>
              <a:rPr lang="en-US" baseline="0" dirty="0"/>
              <a:t> requirements</a:t>
            </a:r>
          </a:p>
          <a:p>
            <a:r>
              <a:rPr lang="en-US" baseline="0" dirty="0"/>
              <a:t>Campus resources and campus procedures</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12</a:t>
            </a:fld>
            <a:endParaRPr lang="en-US" dirty="0"/>
          </a:p>
        </p:txBody>
      </p:sp>
    </p:spTree>
    <p:extLst>
      <p:ext uri="{BB962C8B-B14F-4D97-AF65-F5344CB8AC3E}">
        <p14:creationId xmlns:p14="http://schemas.microsoft.com/office/powerpoint/2010/main" val="1531887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Brenna/FYT</a:t>
            </a:r>
          </a:p>
          <a:p>
            <a:r>
              <a:rPr lang="en-US" dirty="0"/>
              <a:t>College, campus and university requirements</a:t>
            </a:r>
          </a:p>
          <a:p>
            <a:r>
              <a:rPr lang="en-US" dirty="0"/>
              <a:t>Major</a:t>
            </a:r>
            <a:r>
              <a:rPr lang="en-US" baseline="0" dirty="0"/>
              <a:t> requirements</a:t>
            </a:r>
          </a:p>
          <a:p>
            <a:r>
              <a:rPr lang="en-US" baseline="0" dirty="0"/>
              <a:t>Campus resources and campus procedures</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13</a:t>
            </a:fld>
            <a:endParaRPr lang="en-US" dirty="0"/>
          </a:p>
        </p:txBody>
      </p:sp>
    </p:spTree>
    <p:extLst>
      <p:ext uri="{BB962C8B-B14F-4D97-AF65-F5344CB8AC3E}">
        <p14:creationId xmlns:p14="http://schemas.microsoft.com/office/powerpoint/2010/main" val="153188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Brenna/FYT</a:t>
            </a:r>
          </a:p>
          <a:p>
            <a:r>
              <a:rPr lang="en-US" dirty="0"/>
              <a:t>Information in your handbook and in the General Catalog</a:t>
            </a:r>
            <a:r>
              <a:rPr lang="en-US" baseline="0" dirty="0"/>
              <a:t> and L&amp;S website</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14</a:t>
            </a:fld>
            <a:endParaRPr lang="en-US" dirty="0"/>
          </a:p>
        </p:txBody>
      </p:sp>
    </p:spTree>
    <p:extLst>
      <p:ext uri="{BB962C8B-B14F-4D97-AF65-F5344CB8AC3E}">
        <p14:creationId xmlns:p14="http://schemas.microsoft.com/office/powerpoint/2010/main" val="81041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Brenna/FYT</a:t>
            </a:r>
          </a:p>
          <a:p>
            <a:r>
              <a:rPr lang="en-US" dirty="0"/>
              <a:t>Information in your handbook and in the General Catalog</a:t>
            </a:r>
            <a:r>
              <a:rPr lang="en-US" baseline="0" dirty="0"/>
              <a:t> and L&amp;S website</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15</a:t>
            </a:fld>
            <a:endParaRPr lang="en-US" dirty="0"/>
          </a:p>
        </p:txBody>
      </p:sp>
    </p:spTree>
    <p:extLst>
      <p:ext uri="{BB962C8B-B14F-4D97-AF65-F5344CB8AC3E}">
        <p14:creationId xmlns:p14="http://schemas.microsoft.com/office/powerpoint/2010/main" val="810419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p>
          <a:p>
            <a:r>
              <a:rPr lang="en-US" dirty="0" smtClean="0"/>
              <a:t>Give Prize</a:t>
            </a:r>
          </a:p>
          <a:p>
            <a:endParaRPr lang="en-US" dirty="0" smtClean="0"/>
          </a:p>
          <a:p>
            <a:r>
              <a:rPr lang="en-US" dirty="0" smtClean="0"/>
              <a:t>Brenna</a:t>
            </a:r>
            <a:r>
              <a:rPr lang="en-US" baseline="0" dirty="0" smtClean="0"/>
              <a:t>/Laura end</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16</a:t>
            </a:fld>
            <a:endParaRPr lang="en-US" dirty="0"/>
          </a:p>
        </p:txBody>
      </p:sp>
    </p:spTree>
    <p:extLst>
      <p:ext uri="{BB962C8B-B14F-4D97-AF65-F5344CB8AC3E}">
        <p14:creationId xmlns:p14="http://schemas.microsoft.com/office/powerpoint/2010/main" val="1449026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solidFill>
                  <a:schemeClr val="bg1">
                    <a:lumMod val="50000"/>
                    <a:lumOff val="50000"/>
                  </a:schemeClr>
                </a:solidFill>
              </a:rPr>
              <a:t>Beth/Tracy – “Now that you’re in college, you are responsible for your own</a:t>
            </a:r>
            <a:r>
              <a:rPr lang="en-US" b="0" baseline="0" dirty="0">
                <a:solidFill>
                  <a:schemeClr val="bg1">
                    <a:lumMod val="50000"/>
                    <a:lumOff val="50000"/>
                  </a:schemeClr>
                </a:solidFill>
              </a:rPr>
              <a:t> education and we respect that and your right to make your own academic decisions. Also, Federal Law requires that your student information is kept private.”</a:t>
            </a:r>
          </a:p>
          <a:p>
            <a:endParaRPr lang="en-US" b="0" dirty="0">
              <a:solidFill>
                <a:schemeClr val="bg1">
                  <a:lumMod val="50000"/>
                  <a:lumOff val="50000"/>
                </a:schemeClr>
              </a:solidFill>
            </a:endParaRPr>
          </a:p>
          <a:p>
            <a:r>
              <a:rPr lang="en-US" b="1" dirty="0">
                <a:solidFill>
                  <a:schemeClr val="bg1">
                    <a:lumMod val="50000"/>
                    <a:lumOff val="50000"/>
                  </a:schemeClr>
                </a:solidFill>
              </a:rPr>
              <a:t>Edit:</a:t>
            </a:r>
            <a:r>
              <a:rPr lang="en-US" b="1" baseline="0" dirty="0">
                <a:solidFill>
                  <a:schemeClr val="bg1">
                    <a:lumMod val="50000"/>
                    <a:lumOff val="50000"/>
                  </a:schemeClr>
                </a:solidFill>
              </a:rPr>
              <a:t> </a:t>
            </a:r>
            <a:r>
              <a:rPr lang="en-US" baseline="0" dirty="0"/>
              <a:t>As we’re all thinking about advising, one thing that you all should know about is FERPA, Family Educational Right and Privacy Act. It is a Federal law that requires student academic information to be held confidential; therefore, any academic related conversations you have with any of those advisors, will remain confidential. Only authorized personnel are given access to such student information (unless given permission by the student, parents do not have access).</a:t>
            </a:r>
          </a:p>
          <a:p>
            <a:endParaRPr lang="en-US" baseline="0" dirty="0"/>
          </a:p>
          <a:p>
            <a:r>
              <a:rPr lang="en-US" baseline="0" dirty="0"/>
              <a:t>Every office handles FERPA differently. At orientation, guests of students are only allowed to be in an advising space if a waiver has been signed by the student.</a:t>
            </a:r>
            <a:endParaRPr lang="en-US" dirty="0"/>
          </a:p>
        </p:txBody>
      </p:sp>
      <p:sp>
        <p:nvSpPr>
          <p:cNvPr id="4" name="Date Placeholder 3"/>
          <p:cNvSpPr>
            <a:spLocks noGrp="1"/>
          </p:cNvSpPr>
          <p:nvPr>
            <p:ph type="dt" idx="10"/>
          </p:nvPr>
        </p:nvSpPr>
        <p:spPr/>
        <p:txBody>
          <a:bodyPr/>
          <a:lstStyle/>
          <a:p>
            <a:fld id="{7DD20F8F-B3A0-465C-A2C5-4272F8BE0711}" type="datetime1">
              <a:rPr lang="en-US" smtClean="0"/>
              <a:pPr/>
              <a:t>8/3/2018</a:t>
            </a:fld>
            <a:endParaRPr lang="en-US" dirty="0"/>
          </a:p>
        </p:txBody>
      </p:sp>
      <p:sp>
        <p:nvSpPr>
          <p:cNvPr id="5" name="Slide Number Placeholder 4"/>
          <p:cNvSpPr>
            <a:spLocks noGrp="1"/>
          </p:cNvSpPr>
          <p:nvPr>
            <p:ph type="sldNum" sz="quarter" idx="11"/>
          </p:nvPr>
        </p:nvSpPr>
        <p:spPr/>
        <p:txBody>
          <a:bodyPr/>
          <a:lstStyle/>
          <a:p>
            <a:fld id="{CFF31767-D1A3-4648-B372-2E096E58CC1D}" type="slidenum">
              <a:rPr lang="en-US" smtClean="0"/>
              <a:pPr/>
              <a:t>17</a:t>
            </a:fld>
            <a:endParaRPr lang="en-US" dirty="0"/>
          </a:p>
        </p:txBody>
      </p:sp>
    </p:spTree>
    <p:extLst>
      <p:ext uri="{BB962C8B-B14F-4D97-AF65-F5344CB8AC3E}">
        <p14:creationId xmlns:p14="http://schemas.microsoft.com/office/powerpoint/2010/main" val="224871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Beth/Tracy</a:t>
            </a:r>
            <a:r>
              <a:rPr lang="en-US" baseline="0" dirty="0"/>
              <a:t> </a:t>
            </a:r>
            <a:endParaRPr lang="en-US" dirty="0"/>
          </a:p>
          <a:p>
            <a:r>
              <a:rPr lang="en-US" dirty="0"/>
              <a:t>We can see whether</a:t>
            </a:r>
            <a:r>
              <a:rPr lang="en-US" baseline="0" dirty="0"/>
              <a:t> or not you’ve read messages in the Message Center!</a:t>
            </a:r>
          </a:p>
          <a:p>
            <a:endParaRPr lang="en-US" baseline="0" dirty="0"/>
          </a:p>
          <a:p>
            <a:r>
              <a:rPr lang="en-US" baseline="0" dirty="0"/>
              <a:t>*Adding context about why UC Davis email is important and what functions it has(canvas updates sent here, professor announcements, and advising communication)* Bookmarking UCD email to browser/have it be a home page. Check at least daily. Keep it separate from personal email.</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18</a:t>
            </a:fld>
            <a:endParaRPr lang="en-US" dirty="0"/>
          </a:p>
        </p:txBody>
      </p:sp>
    </p:spTree>
    <p:extLst>
      <p:ext uri="{BB962C8B-B14F-4D97-AF65-F5344CB8AC3E}">
        <p14:creationId xmlns:p14="http://schemas.microsoft.com/office/powerpoint/2010/main" val="3643121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Beth/Tracy to introduce</a:t>
            </a:r>
            <a:r>
              <a:rPr lang="en-US" baseline="0" dirty="0"/>
              <a:t> “we are now going to get into the </a:t>
            </a:r>
            <a:r>
              <a:rPr lang="en-US" baseline="0" dirty="0" err="1"/>
              <a:t>nitty</a:t>
            </a:r>
            <a:r>
              <a:rPr lang="en-US" baseline="0" dirty="0"/>
              <a:t> gritty details of your degree so you know what is required for graduation.</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19</a:t>
            </a:fld>
            <a:endParaRPr lang="en-US" dirty="0"/>
          </a:p>
        </p:txBody>
      </p:sp>
    </p:spTree>
    <p:extLst>
      <p:ext uri="{BB962C8B-B14F-4D97-AF65-F5344CB8AC3E}">
        <p14:creationId xmlns:p14="http://schemas.microsoft.com/office/powerpoint/2010/main" val="27470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Ari Notes:</a:t>
            </a:r>
            <a:r>
              <a:rPr lang="en-US" baseline="0" dirty="0" smtClean="0"/>
              <a:t> Welcome. Congratulations. We are so glad you’re here. You’re supposed to be here. Imposter Syndrome. Tips for a successful transition.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567E1123-E83A-41CD-ACBE-F3F9FDD9492F}" type="slidenum">
              <a:rPr lang="en-US" smtClean="0"/>
              <a:t>2</a:t>
            </a:fld>
            <a:endParaRPr lang="en-US"/>
          </a:p>
        </p:txBody>
      </p:sp>
    </p:spTree>
    <p:extLst>
      <p:ext uri="{BB962C8B-B14F-4D97-AF65-F5344CB8AC3E}">
        <p14:creationId xmlns:p14="http://schemas.microsoft.com/office/powerpoint/2010/main" val="771581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Beth/Tracy</a:t>
            </a:r>
          </a:p>
        </p:txBody>
      </p:sp>
      <p:sp>
        <p:nvSpPr>
          <p:cNvPr id="4" name="Slide Number Placeholder 3"/>
          <p:cNvSpPr>
            <a:spLocks noGrp="1"/>
          </p:cNvSpPr>
          <p:nvPr>
            <p:ph type="sldNum" sz="quarter" idx="10"/>
          </p:nvPr>
        </p:nvSpPr>
        <p:spPr/>
        <p:txBody>
          <a:bodyPr/>
          <a:lstStyle/>
          <a:p>
            <a:fld id="{567E1123-E83A-41CD-ACBE-F3F9FDD9492F}" type="slidenum">
              <a:rPr lang="en-US" smtClean="0"/>
              <a:t>20</a:t>
            </a:fld>
            <a:endParaRPr lang="en-US"/>
          </a:p>
        </p:txBody>
      </p:sp>
    </p:spTree>
    <p:extLst>
      <p:ext uri="{BB962C8B-B14F-4D97-AF65-F5344CB8AC3E}">
        <p14:creationId xmlns:p14="http://schemas.microsoft.com/office/powerpoint/2010/main" val="21428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Beth/Tracy</a:t>
            </a:r>
          </a:p>
          <a:p>
            <a:endParaRPr lang="en-US" dirty="0"/>
          </a:p>
          <a:p>
            <a:r>
              <a:rPr lang="en-US" dirty="0"/>
              <a:t>Need to expand info</a:t>
            </a:r>
            <a:r>
              <a:rPr lang="en-US" baseline="0" dirty="0"/>
              <a:t> on ELWR &amp; AHI details</a:t>
            </a:r>
            <a:br>
              <a:rPr lang="en-US" baseline="0" dirty="0"/>
            </a:br>
            <a:r>
              <a:rPr lang="en-US" baseline="0" dirty="0"/>
              <a:t>Refer students to the Orientation website</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21</a:t>
            </a:fld>
            <a:endParaRPr lang="en-US" dirty="0"/>
          </a:p>
        </p:txBody>
      </p:sp>
    </p:spTree>
    <p:extLst>
      <p:ext uri="{BB962C8B-B14F-4D97-AF65-F5344CB8AC3E}">
        <p14:creationId xmlns:p14="http://schemas.microsoft.com/office/powerpoint/2010/main" val="1648313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Beth/Tracy</a:t>
            </a:r>
          </a:p>
        </p:txBody>
      </p:sp>
      <p:sp>
        <p:nvSpPr>
          <p:cNvPr id="4" name="Slide Number Placeholder 3"/>
          <p:cNvSpPr>
            <a:spLocks noGrp="1"/>
          </p:cNvSpPr>
          <p:nvPr>
            <p:ph type="sldNum" sz="quarter" idx="10"/>
          </p:nvPr>
        </p:nvSpPr>
        <p:spPr/>
        <p:txBody>
          <a:bodyPr/>
          <a:lstStyle/>
          <a:p>
            <a:fld id="{567E1123-E83A-41CD-ACBE-F3F9FDD9492F}" type="slidenum">
              <a:rPr lang="en-US" smtClean="0"/>
              <a:t>22</a:t>
            </a:fld>
            <a:endParaRPr lang="en-US"/>
          </a:p>
        </p:txBody>
      </p:sp>
    </p:spTree>
    <p:extLst>
      <p:ext uri="{BB962C8B-B14F-4D97-AF65-F5344CB8AC3E}">
        <p14:creationId xmlns:p14="http://schemas.microsoft.com/office/powerpoint/2010/main" val="2080190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Brenna/Tracy</a:t>
            </a:r>
          </a:p>
          <a:p>
            <a:endParaRPr lang="en-US" dirty="0"/>
          </a:p>
          <a:p>
            <a:r>
              <a:rPr lang="en-US" dirty="0"/>
              <a:t>Explain Minimum Progress and that it calculate</a:t>
            </a:r>
            <a:r>
              <a:rPr lang="en-US" baseline="0" dirty="0"/>
              <a:t> at the end of every quarter and they need a constant average of 12 units per quarter. </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23</a:t>
            </a:fld>
            <a:endParaRPr lang="en-US" dirty="0"/>
          </a:p>
        </p:txBody>
      </p:sp>
    </p:spTree>
    <p:extLst>
      <p:ext uri="{BB962C8B-B14F-4D97-AF65-F5344CB8AC3E}">
        <p14:creationId xmlns:p14="http://schemas.microsoft.com/office/powerpoint/2010/main" val="2615624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24</a:t>
            </a:fld>
            <a:endParaRPr lang="en-US" dirty="0"/>
          </a:p>
        </p:txBody>
      </p:sp>
    </p:spTree>
    <p:extLst>
      <p:ext uri="{BB962C8B-B14F-4D97-AF65-F5344CB8AC3E}">
        <p14:creationId xmlns:p14="http://schemas.microsoft.com/office/powerpoint/2010/main" val="290618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from CCC?</a:t>
            </a:r>
          </a:p>
          <a:p>
            <a:r>
              <a:rPr lang="en-US" dirty="0" smtClean="0"/>
              <a:t>How many think they have completed IGETC?</a:t>
            </a:r>
          </a:p>
          <a:p>
            <a:r>
              <a:rPr lang="en-US" dirty="0" smtClean="0"/>
              <a:t>Explain how to get</a:t>
            </a:r>
            <a:r>
              <a:rPr lang="en-US" baseline="0" dirty="0" smtClean="0"/>
              <a:t> IGETC </a:t>
            </a:r>
            <a:r>
              <a:rPr lang="en-US" baseline="0" smtClean="0"/>
              <a:t>to UEA…</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25</a:t>
            </a:fld>
            <a:endParaRPr lang="en-US" dirty="0"/>
          </a:p>
        </p:txBody>
      </p:sp>
    </p:spTree>
    <p:extLst>
      <p:ext uri="{BB962C8B-B14F-4D97-AF65-F5344CB8AC3E}">
        <p14:creationId xmlns:p14="http://schemas.microsoft.com/office/powerpoint/2010/main" val="781528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a:latin typeface="Times" pitchFamily="1" charset="0"/>
              </a:rPr>
              <a:t>Brenna/FYT</a:t>
            </a:r>
          </a:p>
          <a:p>
            <a:pPr lvl="0"/>
            <a:endParaRPr lang="en-US" dirty="0">
              <a:latin typeface="Times" pitchFamily="1" charset="0"/>
            </a:endParaRPr>
          </a:p>
          <a:p>
            <a:pPr lvl="0"/>
            <a:r>
              <a:rPr lang="en-US" dirty="0">
                <a:latin typeface="Times" pitchFamily="1" charset="0"/>
              </a:rPr>
              <a:t>One way to remember the double dipping rule is “Yes Up and Down, No Left and Right”. Show the head shaking and nodding pneumonic to help emphasize the double dipping rule. </a:t>
            </a:r>
          </a:p>
          <a:p>
            <a:pPr lvl="0"/>
            <a:r>
              <a:rPr lang="en-US" dirty="0">
                <a:latin typeface="Times" pitchFamily="1" charset="0"/>
              </a:rPr>
              <a:t>For example, History 17B has GE credit for both AH and SS, but I can only count it in one box in Topical Breadth</a:t>
            </a:r>
          </a:p>
          <a:p>
            <a:pPr lvl="0"/>
            <a:r>
              <a:rPr lang="en-US" dirty="0">
                <a:latin typeface="Times" pitchFamily="1" charset="0"/>
              </a:rPr>
              <a:t>It also has credit for ACGH, DD, and WE. I can only choose one of these categories to put it in in Core Literacies</a:t>
            </a:r>
          </a:p>
          <a:p>
            <a:endParaRPr lang="en-US" dirty="0"/>
          </a:p>
        </p:txBody>
      </p:sp>
      <p:sp>
        <p:nvSpPr>
          <p:cNvPr id="4" name="Date Placeholder 3"/>
          <p:cNvSpPr>
            <a:spLocks noGrp="1"/>
          </p:cNvSpPr>
          <p:nvPr>
            <p:ph type="dt" idx="10"/>
          </p:nvPr>
        </p:nvSpPr>
        <p:spPr/>
        <p:txBody>
          <a:bodyPr/>
          <a:lstStyle/>
          <a:p>
            <a:fld id="{7DD20F8F-B3A0-465C-A2C5-4272F8BE0711}" type="datetime1">
              <a:rPr lang="en-US" smtClean="0"/>
              <a:pPr/>
              <a:t>8/3/2018</a:t>
            </a:fld>
            <a:endParaRPr lang="en-US" dirty="0"/>
          </a:p>
        </p:txBody>
      </p:sp>
      <p:sp>
        <p:nvSpPr>
          <p:cNvPr id="5" name="Slide Number Placeholder 4"/>
          <p:cNvSpPr>
            <a:spLocks noGrp="1"/>
          </p:cNvSpPr>
          <p:nvPr>
            <p:ph type="sldNum" sz="quarter" idx="11"/>
          </p:nvPr>
        </p:nvSpPr>
        <p:spPr/>
        <p:txBody>
          <a:bodyPr/>
          <a:lstStyle/>
          <a:p>
            <a:fld id="{CFF31767-D1A3-4648-B372-2E096E58CC1D}" type="slidenum">
              <a:rPr lang="en-US" smtClean="0"/>
              <a:pPr/>
              <a:t>27</a:t>
            </a:fld>
            <a:endParaRPr lang="en-US" dirty="0"/>
          </a:p>
        </p:txBody>
      </p:sp>
    </p:spTree>
    <p:extLst>
      <p:ext uri="{BB962C8B-B14F-4D97-AF65-F5344CB8AC3E}">
        <p14:creationId xmlns:p14="http://schemas.microsoft.com/office/powerpoint/2010/main" val="3149586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pitchFamily="1" charset="0"/>
              </a:rPr>
              <a:t>Brenna/FYT</a:t>
            </a:r>
          </a:p>
          <a:p>
            <a:pPr lvl="0"/>
            <a:endParaRPr lang="en-US" dirty="0">
              <a:latin typeface="Times" pitchFamily="1" charset="0"/>
            </a:endParaRPr>
          </a:p>
          <a:p>
            <a:pPr lvl="0"/>
            <a:r>
              <a:rPr lang="en-US" dirty="0">
                <a:latin typeface="Times" pitchFamily="1" charset="0"/>
              </a:rPr>
              <a:t>Topical breadth, the top part of the chart, is broken up into 3 areas: Arts &amp; Humanities, Science &amp; Engineering, and Social Sciences. You need to have 52 units in order to complete Topical breadth, with a minimum of 12 and no more than 20 units in each box. Any combination of units that get you up to 52 units and has at least 12 in each box will satisfy this part. </a:t>
            </a:r>
          </a:p>
          <a:p>
            <a:pPr lvl="0"/>
            <a:endParaRPr lang="en-US" dirty="0">
              <a:latin typeface="Times" pitchFamily="1" charset="0"/>
            </a:endParaRPr>
          </a:p>
          <a:p>
            <a:pPr lvl="0"/>
            <a:endParaRPr lang="en-US" dirty="0">
              <a:latin typeface="Times" pitchFamily="1" charset="0"/>
            </a:endParaRPr>
          </a:p>
          <a:p>
            <a:endParaRPr lang="en-US" dirty="0"/>
          </a:p>
        </p:txBody>
      </p:sp>
      <p:sp>
        <p:nvSpPr>
          <p:cNvPr id="4" name="Date Placeholder 3"/>
          <p:cNvSpPr>
            <a:spLocks noGrp="1"/>
          </p:cNvSpPr>
          <p:nvPr>
            <p:ph type="dt" idx="10"/>
          </p:nvPr>
        </p:nvSpPr>
        <p:spPr/>
        <p:txBody>
          <a:bodyPr/>
          <a:lstStyle/>
          <a:p>
            <a:fld id="{7DD20F8F-B3A0-465C-A2C5-4272F8BE0711}" type="datetime1">
              <a:rPr lang="en-US" smtClean="0"/>
              <a:pPr/>
              <a:t>8/3/2018</a:t>
            </a:fld>
            <a:endParaRPr lang="en-US" dirty="0"/>
          </a:p>
        </p:txBody>
      </p:sp>
      <p:sp>
        <p:nvSpPr>
          <p:cNvPr id="5" name="Slide Number Placeholder 4"/>
          <p:cNvSpPr>
            <a:spLocks noGrp="1"/>
          </p:cNvSpPr>
          <p:nvPr>
            <p:ph type="sldNum" sz="quarter" idx="11"/>
          </p:nvPr>
        </p:nvSpPr>
        <p:spPr/>
        <p:txBody>
          <a:bodyPr/>
          <a:lstStyle/>
          <a:p>
            <a:fld id="{CFF31767-D1A3-4648-B372-2E096E58CC1D}" type="slidenum">
              <a:rPr lang="en-US" smtClean="0"/>
              <a:pPr/>
              <a:t>28</a:t>
            </a:fld>
            <a:endParaRPr lang="en-US" dirty="0"/>
          </a:p>
        </p:txBody>
      </p:sp>
    </p:spTree>
    <p:extLst>
      <p:ext uri="{BB962C8B-B14F-4D97-AF65-F5344CB8AC3E}">
        <p14:creationId xmlns:p14="http://schemas.microsoft.com/office/powerpoint/2010/main" val="3530920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pitchFamily="1" charset="0"/>
              </a:rPr>
              <a:t>Brenna/FYT</a:t>
            </a:r>
          </a:p>
          <a:p>
            <a:pPr lvl="0"/>
            <a:endParaRPr lang="en-US" dirty="0">
              <a:latin typeface="Times" pitchFamily="1" charset="0"/>
            </a:endParaRPr>
          </a:p>
          <a:p>
            <a:pPr lvl="0"/>
            <a:r>
              <a:rPr lang="en-US" dirty="0">
                <a:latin typeface="Times" pitchFamily="1" charset="0"/>
              </a:rPr>
              <a:t>Next is core literacies and it’s broken up into four different categories. The first category, literacy with words or images, requires 20 units to complete. The second category, Civic and Cultural literacy needs 9 units. Quantitative and Scientific literacy require 3 units each. So you need 35 units total for the core literacies. </a:t>
            </a:r>
          </a:p>
          <a:p>
            <a:endParaRPr lang="en-US" dirty="0"/>
          </a:p>
        </p:txBody>
      </p:sp>
      <p:sp>
        <p:nvSpPr>
          <p:cNvPr id="4" name="Date Placeholder 3"/>
          <p:cNvSpPr>
            <a:spLocks noGrp="1"/>
          </p:cNvSpPr>
          <p:nvPr>
            <p:ph type="dt" idx="10"/>
          </p:nvPr>
        </p:nvSpPr>
        <p:spPr/>
        <p:txBody>
          <a:bodyPr/>
          <a:lstStyle/>
          <a:p>
            <a:fld id="{7DD20F8F-B3A0-465C-A2C5-4272F8BE0711}" type="datetime1">
              <a:rPr lang="en-US" smtClean="0"/>
              <a:pPr/>
              <a:t>8/3/2018</a:t>
            </a:fld>
            <a:endParaRPr lang="en-US" dirty="0"/>
          </a:p>
        </p:txBody>
      </p:sp>
      <p:sp>
        <p:nvSpPr>
          <p:cNvPr id="5" name="Slide Number Placeholder 4"/>
          <p:cNvSpPr>
            <a:spLocks noGrp="1"/>
          </p:cNvSpPr>
          <p:nvPr>
            <p:ph type="sldNum" sz="quarter" idx="11"/>
          </p:nvPr>
        </p:nvSpPr>
        <p:spPr/>
        <p:txBody>
          <a:bodyPr/>
          <a:lstStyle/>
          <a:p>
            <a:fld id="{CFF31767-D1A3-4648-B372-2E096E58CC1D}" type="slidenum">
              <a:rPr lang="en-US" smtClean="0"/>
              <a:pPr/>
              <a:t>29</a:t>
            </a:fld>
            <a:endParaRPr lang="en-US" dirty="0"/>
          </a:p>
        </p:txBody>
      </p:sp>
    </p:spTree>
    <p:extLst>
      <p:ext uri="{BB962C8B-B14F-4D97-AF65-F5344CB8AC3E}">
        <p14:creationId xmlns:p14="http://schemas.microsoft.com/office/powerpoint/2010/main" val="2674884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pitchFamily="1" charset="0"/>
              </a:rPr>
              <a:t>Brenna/FYT</a:t>
            </a:r>
          </a:p>
          <a:p>
            <a:endParaRPr lang="en-US" dirty="0"/>
          </a:p>
        </p:txBody>
      </p:sp>
      <p:sp>
        <p:nvSpPr>
          <p:cNvPr id="4" name="Slide Number Placeholder 3"/>
          <p:cNvSpPr>
            <a:spLocks noGrp="1"/>
          </p:cNvSpPr>
          <p:nvPr>
            <p:ph type="sldNum" sz="quarter" idx="10"/>
          </p:nvPr>
        </p:nvSpPr>
        <p:spPr/>
        <p:txBody>
          <a:bodyPr/>
          <a:lstStyle/>
          <a:p>
            <a:fld id="{567E1123-E83A-41CD-ACBE-F3F9FDD9492F}" type="slidenum">
              <a:rPr lang="en-US" smtClean="0"/>
              <a:t>30</a:t>
            </a:fld>
            <a:endParaRPr lang="en-US"/>
          </a:p>
        </p:txBody>
      </p:sp>
    </p:spTree>
    <p:extLst>
      <p:ext uri="{BB962C8B-B14F-4D97-AF65-F5344CB8AC3E}">
        <p14:creationId xmlns:p14="http://schemas.microsoft.com/office/powerpoint/2010/main" val="207213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Ari Notes:</a:t>
            </a:r>
            <a:r>
              <a:rPr lang="en-US" baseline="0" dirty="0" smtClean="0"/>
              <a:t> Welcome. Congratulations. We are so glad you’re here. You’re supposed to be here. Imposter Syndrome. Tips for a successful transition.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567E1123-E83A-41CD-ACBE-F3F9FDD9492F}" type="slidenum">
              <a:rPr lang="en-US" smtClean="0"/>
              <a:t>3</a:t>
            </a:fld>
            <a:endParaRPr lang="en-US"/>
          </a:p>
        </p:txBody>
      </p:sp>
    </p:spTree>
    <p:extLst>
      <p:ext uri="{BB962C8B-B14F-4D97-AF65-F5344CB8AC3E}">
        <p14:creationId xmlns:p14="http://schemas.microsoft.com/office/powerpoint/2010/main" val="1252449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32</a:t>
            </a:fld>
            <a:endParaRPr lang="en-US" dirty="0"/>
          </a:p>
        </p:txBody>
      </p:sp>
    </p:spTree>
    <p:extLst>
      <p:ext uri="{BB962C8B-B14F-4D97-AF65-F5344CB8AC3E}">
        <p14:creationId xmlns:p14="http://schemas.microsoft.com/office/powerpoint/2010/main" val="1100564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33</a:t>
            </a:fld>
            <a:endParaRPr lang="en-US" dirty="0"/>
          </a:p>
        </p:txBody>
      </p:sp>
    </p:spTree>
    <p:extLst>
      <p:ext uri="{BB962C8B-B14F-4D97-AF65-F5344CB8AC3E}">
        <p14:creationId xmlns:p14="http://schemas.microsoft.com/office/powerpoint/2010/main" val="2073657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 – IGETC does NOT satisfy the English composition requirement – upper division composition CANNOT be satisfied</a:t>
            </a:r>
            <a:r>
              <a:rPr lang="en-US" baseline="0" dirty="0" smtClean="0"/>
              <a:t> at a community college.</a:t>
            </a:r>
          </a:p>
          <a:p>
            <a:endParaRPr lang="en-US" baseline="0" dirty="0" smtClean="0"/>
          </a:p>
          <a:p>
            <a:r>
              <a:rPr lang="en-US" baseline="0" dirty="0" smtClean="0"/>
              <a:t>Beth ends</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34</a:t>
            </a:fld>
            <a:endParaRPr lang="en-US" dirty="0"/>
          </a:p>
        </p:txBody>
      </p:sp>
    </p:spTree>
    <p:extLst>
      <p:ext uri="{BB962C8B-B14F-4D97-AF65-F5344CB8AC3E}">
        <p14:creationId xmlns:p14="http://schemas.microsoft.com/office/powerpoint/2010/main" val="923822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Brenna/FYT</a:t>
            </a:r>
          </a:p>
          <a:p>
            <a:endParaRPr lang="en-US" dirty="0"/>
          </a:p>
          <a:p>
            <a:r>
              <a:rPr lang="en-US" dirty="0"/>
              <a:t>No need to panic. We’ll be there! Write some</a:t>
            </a:r>
            <a:r>
              <a:rPr lang="en-US" baseline="0" dirty="0"/>
              <a:t> things down now as we go through the following tips. Reminder – experts are available to help you tomorrow in our office 9-11:30am (unless you’re already assigned). </a:t>
            </a:r>
            <a:endParaRPr lang="en-US" dirty="0"/>
          </a:p>
        </p:txBody>
      </p:sp>
      <p:sp>
        <p:nvSpPr>
          <p:cNvPr id="4" name="Slide Number Placeholder 3"/>
          <p:cNvSpPr>
            <a:spLocks noGrp="1"/>
          </p:cNvSpPr>
          <p:nvPr>
            <p:ph type="sldNum" sz="quarter" idx="10"/>
          </p:nvPr>
        </p:nvSpPr>
        <p:spPr/>
        <p:txBody>
          <a:bodyPr/>
          <a:lstStyle/>
          <a:p>
            <a:fld id="{567E1123-E83A-41CD-ACBE-F3F9FDD9492F}" type="slidenum">
              <a:rPr lang="en-US" smtClean="0"/>
              <a:t>35</a:t>
            </a:fld>
            <a:endParaRPr lang="en-US"/>
          </a:p>
        </p:txBody>
      </p:sp>
    </p:spTree>
    <p:extLst>
      <p:ext uri="{BB962C8B-B14F-4D97-AF65-F5344CB8AC3E}">
        <p14:creationId xmlns:p14="http://schemas.microsoft.com/office/powerpoint/2010/main" val="44595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Laura/Brenna</a:t>
            </a:r>
            <a:r>
              <a:rPr lang="en-US" baseline="0" dirty="0" smtClean="0"/>
              <a:t> start again, slides 34-40</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36</a:t>
            </a:fld>
            <a:endParaRPr lang="en-US" dirty="0"/>
          </a:p>
        </p:txBody>
      </p:sp>
    </p:spTree>
    <p:extLst>
      <p:ext uri="{BB962C8B-B14F-4D97-AF65-F5344CB8AC3E}">
        <p14:creationId xmlns:p14="http://schemas.microsoft.com/office/powerpoint/2010/main" val="745238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Brenna/FYT</a:t>
            </a:r>
          </a:p>
        </p:txBody>
      </p:sp>
      <p:sp>
        <p:nvSpPr>
          <p:cNvPr id="4" name="Slide Number Placeholder 3"/>
          <p:cNvSpPr>
            <a:spLocks noGrp="1"/>
          </p:cNvSpPr>
          <p:nvPr>
            <p:ph type="sldNum" sz="quarter" idx="10"/>
          </p:nvPr>
        </p:nvSpPr>
        <p:spPr/>
        <p:txBody>
          <a:bodyPr/>
          <a:lstStyle/>
          <a:p>
            <a:fld id="{567E1123-E83A-41CD-ACBE-F3F9FDD9492F}" type="slidenum">
              <a:rPr lang="en-US" smtClean="0"/>
              <a:t>38</a:t>
            </a:fld>
            <a:endParaRPr lang="en-US"/>
          </a:p>
        </p:txBody>
      </p:sp>
    </p:spTree>
    <p:extLst>
      <p:ext uri="{BB962C8B-B14F-4D97-AF65-F5344CB8AC3E}">
        <p14:creationId xmlns:p14="http://schemas.microsoft.com/office/powerpoint/2010/main" val="1302033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Brenna/FYT</a:t>
            </a:r>
          </a:p>
        </p:txBody>
      </p:sp>
      <p:sp>
        <p:nvSpPr>
          <p:cNvPr id="4" name="Slide Number Placeholder 3"/>
          <p:cNvSpPr>
            <a:spLocks noGrp="1"/>
          </p:cNvSpPr>
          <p:nvPr>
            <p:ph type="sldNum" sz="quarter" idx="10"/>
          </p:nvPr>
        </p:nvSpPr>
        <p:spPr/>
        <p:txBody>
          <a:bodyPr/>
          <a:lstStyle/>
          <a:p>
            <a:fld id="{567E1123-E83A-41CD-ACBE-F3F9FDD9492F}" type="slidenum">
              <a:rPr lang="en-US" smtClean="0"/>
              <a:t>39</a:t>
            </a:fld>
            <a:endParaRPr lang="en-US"/>
          </a:p>
        </p:txBody>
      </p:sp>
    </p:spTree>
    <p:extLst>
      <p:ext uri="{BB962C8B-B14F-4D97-AF65-F5344CB8AC3E}">
        <p14:creationId xmlns:p14="http://schemas.microsoft.com/office/powerpoint/2010/main" val="193138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Brenna/FYT</a:t>
            </a:r>
          </a:p>
        </p:txBody>
      </p:sp>
      <p:sp>
        <p:nvSpPr>
          <p:cNvPr id="4" name="Slide Number Placeholder 3"/>
          <p:cNvSpPr>
            <a:spLocks noGrp="1"/>
          </p:cNvSpPr>
          <p:nvPr>
            <p:ph type="sldNum" sz="quarter" idx="10"/>
          </p:nvPr>
        </p:nvSpPr>
        <p:spPr/>
        <p:txBody>
          <a:bodyPr/>
          <a:lstStyle/>
          <a:p>
            <a:fld id="{567E1123-E83A-41CD-ACBE-F3F9FDD9492F}" type="slidenum">
              <a:rPr lang="en-US" smtClean="0"/>
              <a:t>40</a:t>
            </a:fld>
            <a:endParaRPr lang="en-US"/>
          </a:p>
        </p:txBody>
      </p:sp>
    </p:spTree>
    <p:extLst>
      <p:ext uri="{BB962C8B-B14F-4D97-AF65-F5344CB8AC3E}">
        <p14:creationId xmlns:p14="http://schemas.microsoft.com/office/powerpoint/2010/main" val="1017729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Carnegie</a:t>
            </a:r>
            <a:r>
              <a:rPr lang="en-US" baseline="0" dirty="0" smtClean="0"/>
              <a:t> Rule is 2-3 hours of study time for each hour spent in class.</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41</a:t>
            </a:fld>
            <a:endParaRPr lang="en-US" dirty="0"/>
          </a:p>
        </p:txBody>
      </p:sp>
    </p:spTree>
    <p:extLst>
      <p:ext uri="{BB962C8B-B14F-4D97-AF65-F5344CB8AC3E}">
        <p14:creationId xmlns:p14="http://schemas.microsoft.com/office/powerpoint/2010/main" val="329731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Beth/Tracy – The ROTC</a:t>
            </a:r>
            <a:r>
              <a:rPr lang="en-US" baseline="0" dirty="0"/>
              <a:t> and HPA offices asked us to make sure you all know they are excellent resources for new students on campus. I’ll share a little information about each.</a:t>
            </a:r>
            <a:endParaRPr lang="en-US" dirty="0"/>
          </a:p>
        </p:txBody>
      </p:sp>
      <p:sp>
        <p:nvSpPr>
          <p:cNvPr id="4" name="Slide Number Placeholder 3"/>
          <p:cNvSpPr>
            <a:spLocks noGrp="1"/>
          </p:cNvSpPr>
          <p:nvPr>
            <p:ph type="sldNum" sz="quarter" idx="10"/>
          </p:nvPr>
        </p:nvSpPr>
        <p:spPr/>
        <p:txBody>
          <a:bodyPr/>
          <a:lstStyle/>
          <a:p>
            <a:fld id="{567E1123-E83A-41CD-ACBE-F3F9FDD9492F}" type="slidenum">
              <a:rPr lang="en-US" smtClean="0"/>
              <a:t>42</a:t>
            </a:fld>
            <a:endParaRPr lang="en-US"/>
          </a:p>
        </p:txBody>
      </p:sp>
    </p:spTree>
    <p:extLst>
      <p:ext uri="{BB962C8B-B14F-4D97-AF65-F5344CB8AC3E}">
        <p14:creationId xmlns:p14="http://schemas.microsoft.com/office/powerpoint/2010/main" val="492473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Beth/Tracy</a:t>
            </a:r>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4</a:t>
            </a:fld>
            <a:endParaRPr lang="en-US" dirty="0"/>
          </a:p>
        </p:txBody>
      </p:sp>
    </p:spTree>
    <p:extLst>
      <p:ext uri="{BB962C8B-B14F-4D97-AF65-F5344CB8AC3E}">
        <p14:creationId xmlns:p14="http://schemas.microsoft.com/office/powerpoint/2010/main" val="38516807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California Polytechnic State University - San Luis Obispo</a:t>
            </a:r>
          </a:p>
          <a:p>
            <a:r>
              <a:rPr lang="en-US" dirty="0"/>
              <a:t>California State University - Fresno</a:t>
            </a:r>
          </a:p>
          <a:p>
            <a:r>
              <a:rPr lang="en-US" dirty="0"/>
              <a:t>California State University - Fullerton</a:t>
            </a:r>
          </a:p>
          <a:p>
            <a:r>
              <a:rPr lang="en-US" dirty="0" err="1"/>
              <a:t>Biola</a:t>
            </a:r>
            <a:r>
              <a:rPr lang="en-US" dirty="0"/>
              <a:t> University</a:t>
            </a:r>
          </a:p>
          <a:p>
            <a:r>
              <a:rPr lang="en-US" dirty="0"/>
              <a:t>Cerritos College</a:t>
            </a:r>
          </a:p>
          <a:p>
            <a:r>
              <a:rPr lang="en-US" dirty="0"/>
              <a:t>Chapman University</a:t>
            </a:r>
          </a:p>
          <a:p>
            <a:r>
              <a:rPr lang="en-US" dirty="0"/>
              <a:t>Cypress College</a:t>
            </a:r>
          </a:p>
          <a:p>
            <a:r>
              <a:rPr lang="en-US" dirty="0"/>
              <a:t>Fullerton College</a:t>
            </a:r>
          </a:p>
          <a:p>
            <a:r>
              <a:rPr lang="en-US" dirty="0"/>
              <a:t>Golden West College</a:t>
            </a:r>
          </a:p>
          <a:p>
            <a:r>
              <a:rPr lang="en-US" dirty="0"/>
              <a:t>Mount San Antonio College</a:t>
            </a:r>
          </a:p>
          <a:p>
            <a:r>
              <a:rPr lang="en-US" dirty="0"/>
              <a:t>Orange Coast College</a:t>
            </a:r>
          </a:p>
          <a:p>
            <a:r>
              <a:rPr lang="en-US" dirty="0"/>
              <a:t>Rancho Santiago College</a:t>
            </a:r>
          </a:p>
          <a:p>
            <a:r>
              <a:rPr lang="en-US" dirty="0"/>
              <a:t>Vanguard University</a:t>
            </a:r>
          </a:p>
          <a:p>
            <a:r>
              <a:rPr lang="en-US" dirty="0"/>
              <a:t>Whittier College</a:t>
            </a:r>
          </a:p>
          <a:p>
            <a:r>
              <a:rPr lang="en-US" dirty="0"/>
              <a:t>Claremont-McKenna College</a:t>
            </a:r>
          </a:p>
          <a:p>
            <a:r>
              <a:rPr lang="en-US" dirty="0"/>
              <a:t>Azusa Pacific University</a:t>
            </a:r>
          </a:p>
          <a:p>
            <a:r>
              <a:rPr lang="en-US" dirty="0"/>
              <a:t>California Baptist University</a:t>
            </a:r>
          </a:p>
          <a:p>
            <a:r>
              <a:rPr lang="en-US" dirty="0"/>
              <a:t>California State Polytechnic University, Pomona</a:t>
            </a:r>
          </a:p>
          <a:p>
            <a:r>
              <a:rPr lang="en-US" dirty="0"/>
              <a:t>California State University - San Bernardino</a:t>
            </a:r>
          </a:p>
          <a:p>
            <a:r>
              <a:rPr lang="en-US" dirty="0"/>
              <a:t>Chaffey College</a:t>
            </a:r>
          </a:p>
          <a:p>
            <a:r>
              <a:rPr lang="en-US" dirty="0"/>
              <a:t>Citrus College</a:t>
            </a:r>
          </a:p>
          <a:p>
            <a:r>
              <a:rPr lang="en-US" dirty="0"/>
              <a:t>Harvey </a:t>
            </a:r>
            <a:r>
              <a:rPr lang="en-US" dirty="0" err="1"/>
              <a:t>Mudd</a:t>
            </a:r>
            <a:r>
              <a:rPr lang="en-US" dirty="0"/>
              <a:t> College, Claremont</a:t>
            </a:r>
          </a:p>
          <a:p>
            <a:r>
              <a:rPr lang="en-US" dirty="0"/>
              <a:t>Loma Linda University, Loma Linda</a:t>
            </a:r>
          </a:p>
          <a:p>
            <a:r>
              <a:rPr lang="en-US" dirty="0"/>
              <a:t>Mount San Antonio College</a:t>
            </a:r>
          </a:p>
          <a:p>
            <a:r>
              <a:rPr lang="en-US" dirty="0"/>
              <a:t>Occidental College</a:t>
            </a:r>
          </a:p>
          <a:p>
            <a:r>
              <a:rPr lang="en-US" dirty="0"/>
              <a:t>Pitzer College</a:t>
            </a:r>
          </a:p>
          <a:p>
            <a:r>
              <a:rPr lang="en-US" dirty="0"/>
              <a:t>Pomona College, Claremont</a:t>
            </a:r>
          </a:p>
          <a:p>
            <a:r>
              <a:rPr lang="en-US" dirty="0"/>
              <a:t>Scripps College, Claremont</a:t>
            </a:r>
          </a:p>
          <a:p>
            <a:r>
              <a:rPr lang="en-US" dirty="0"/>
              <a:t>University of California at Riverside, Riverside</a:t>
            </a:r>
          </a:p>
          <a:p>
            <a:r>
              <a:rPr lang="en-US" dirty="0"/>
              <a:t>University of La Verne</a:t>
            </a:r>
          </a:p>
          <a:p>
            <a:r>
              <a:rPr lang="en-US" dirty="0"/>
              <a:t>University of Redlands, Redlands</a:t>
            </a:r>
          </a:p>
          <a:p>
            <a:r>
              <a:rPr lang="en-US" dirty="0"/>
              <a:t>San Diego State University</a:t>
            </a:r>
          </a:p>
          <a:p>
            <a:r>
              <a:rPr lang="en-US" dirty="0"/>
              <a:t>California State University San Marcos</a:t>
            </a:r>
          </a:p>
          <a:p>
            <a:r>
              <a:rPr lang="en-US" dirty="0"/>
              <a:t>Grossmont College</a:t>
            </a:r>
          </a:p>
          <a:p>
            <a:r>
              <a:rPr lang="en-US" dirty="0"/>
              <a:t>Mesa College</a:t>
            </a:r>
          </a:p>
          <a:p>
            <a:r>
              <a:rPr lang="en-US" dirty="0"/>
              <a:t>Mira Costa College</a:t>
            </a:r>
          </a:p>
          <a:p>
            <a:r>
              <a:rPr lang="en-US" dirty="0"/>
              <a:t>Miramar College</a:t>
            </a:r>
          </a:p>
          <a:p>
            <a:r>
              <a:rPr lang="en-US" dirty="0"/>
              <a:t>Palomar College</a:t>
            </a:r>
          </a:p>
          <a:p>
            <a:r>
              <a:rPr lang="en-US" dirty="0"/>
              <a:t>Point Loma Nazarene College</a:t>
            </a:r>
          </a:p>
          <a:p>
            <a:r>
              <a:rPr lang="en-US" dirty="0"/>
              <a:t>Southwestern College</a:t>
            </a:r>
          </a:p>
          <a:p>
            <a:r>
              <a:rPr lang="en-US" dirty="0"/>
              <a:t>University of California - San Diego</a:t>
            </a:r>
          </a:p>
          <a:p>
            <a:r>
              <a:rPr lang="en-US" dirty="0"/>
              <a:t>University of San Diego</a:t>
            </a:r>
          </a:p>
          <a:p>
            <a:r>
              <a:rPr lang="en-US" dirty="0"/>
              <a:t>Santa Clara University</a:t>
            </a:r>
          </a:p>
          <a:p>
            <a:r>
              <a:rPr lang="en-US" dirty="0"/>
              <a:t>Foothills College</a:t>
            </a:r>
          </a:p>
          <a:p>
            <a:r>
              <a:rPr lang="en-US" dirty="0"/>
              <a:t>Mission College</a:t>
            </a:r>
          </a:p>
          <a:p>
            <a:r>
              <a:rPr lang="en-US" dirty="0"/>
              <a:t>San Jose State University</a:t>
            </a:r>
          </a:p>
          <a:p>
            <a:r>
              <a:rPr lang="en-US" dirty="0"/>
              <a:t>Stanford University</a:t>
            </a:r>
          </a:p>
          <a:p>
            <a:r>
              <a:rPr lang="en-US" dirty="0"/>
              <a:t>West Valley College</a:t>
            </a:r>
          </a:p>
          <a:p>
            <a:r>
              <a:rPr lang="en-US" dirty="0"/>
              <a:t>University of California - Berkeley</a:t>
            </a:r>
          </a:p>
          <a:p>
            <a:r>
              <a:rPr lang="en-US" dirty="0"/>
              <a:t>California State University East Bay</a:t>
            </a:r>
          </a:p>
          <a:p>
            <a:r>
              <a:rPr lang="en-US" dirty="0"/>
              <a:t>Saint Mary's College</a:t>
            </a:r>
          </a:p>
          <a:p>
            <a:r>
              <a:rPr lang="en-US" dirty="0"/>
              <a:t>Mills College</a:t>
            </a:r>
          </a:p>
          <a:p>
            <a:r>
              <a:rPr lang="en-US" dirty="0"/>
              <a:t>University of California - Davis</a:t>
            </a:r>
          </a:p>
          <a:p>
            <a:r>
              <a:rPr lang="en-US" dirty="0"/>
              <a:t>California State University - Sacramento</a:t>
            </a:r>
          </a:p>
          <a:p>
            <a:r>
              <a:rPr lang="en-US" dirty="0"/>
              <a:t>Simpson University</a:t>
            </a:r>
          </a:p>
          <a:p>
            <a:r>
              <a:rPr lang="en-US" dirty="0"/>
              <a:t>University of California - Los Angeles</a:t>
            </a:r>
          </a:p>
          <a:p>
            <a:r>
              <a:rPr lang="en-US" dirty="0"/>
              <a:t>California State - Los Angeles</a:t>
            </a:r>
          </a:p>
          <a:p>
            <a:r>
              <a:rPr lang="en-US" dirty="0"/>
              <a:t>Loyola Marymount University, Los Angeles</a:t>
            </a:r>
          </a:p>
          <a:p>
            <a:r>
              <a:rPr lang="en-US" dirty="0"/>
              <a:t>Pepperdine University</a:t>
            </a:r>
          </a:p>
          <a:p>
            <a:r>
              <a:rPr lang="en-US" dirty="0"/>
              <a:t>The Master's College</a:t>
            </a:r>
          </a:p>
          <a:p>
            <a:r>
              <a:rPr lang="en-US" dirty="0"/>
              <a:t>National University</a:t>
            </a:r>
          </a:p>
          <a:p>
            <a:r>
              <a:rPr lang="en-US" dirty="0"/>
              <a:t>University of California - Santa Barbara</a:t>
            </a:r>
          </a:p>
          <a:p>
            <a:r>
              <a:rPr lang="en-US" dirty="0"/>
              <a:t>California State University Channel Islands</a:t>
            </a:r>
          </a:p>
          <a:p>
            <a:r>
              <a:rPr lang="en-US" dirty="0"/>
              <a:t>Westmont College</a:t>
            </a:r>
          </a:p>
          <a:p>
            <a:r>
              <a:rPr lang="en-US" dirty="0"/>
              <a:t>Santa Barbara City College</a:t>
            </a:r>
          </a:p>
          <a:p>
            <a:r>
              <a:rPr lang="en-US" dirty="0"/>
              <a:t>University of San Francisco</a:t>
            </a:r>
          </a:p>
          <a:p>
            <a:r>
              <a:rPr lang="en-US" dirty="0"/>
              <a:t>University of Southern California</a:t>
            </a:r>
          </a:p>
          <a:p>
            <a:r>
              <a:rPr lang="en-US" dirty="0"/>
              <a:t>California State University - Dominguez Hills</a:t>
            </a:r>
          </a:p>
          <a:p>
            <a:r>
              <a:rPr lang="en-US" dirty="0"/>
              <a:t>California State University - Long Beach</a:t>
            </a:r>
          </a:p>
          <a:p>
            <a:r>
              <a:rPr lang="en-US" dirty="0"/>
              <a:t>University of California - Irvine</a:t>
            </a:r>
          </a:p>
        </p:txBody>
      </p:sp>
      <p:sp>
        <p:nvSpPr>
          <p:cNvPr id="4" name="Slide Number Placeholder 3"/>
          <p:cNvSpPr>
            <a:spLocks noGrp="1"/>
          </p:cNvSpPr>
          <p:nvPr>
            <p:ph type="sldNum" sz="quarter" idx="10"/>
          </p:nvPr>
        </p:nvSpPr>
        <p:spPr/>
        <p:txBody>
          <a:bodyPr/>
          <a:lstStyle/>
          <a:p>
            <a:fld id="{09854DB6-A1AE-46CC-96F5-5EA510955045}" type="slidenum">
              <a:rPr lang="en-US" smtClean="0"/>
              <a:t>43</a:t>
            </a:fld>
            <a:endParaRPr lang="en-US"/>
          </a:p>
        </p:txBody>
      </p:sp>
    </p:spTree>
    <p:extLst>
      <p:ext uri="{BB962C8B-B14F-4D97-AF65-F5344CB8AC3E}">
        <p14:creationId xmlns:p14="http://schemas.microsoft.com/office/powerpoint/2010/main" val="124610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Beth/Tracy – how many of you are interested</a:t>
            </a:r>
            <a:r>
              <a:rPr lang="en-US" baseline="0" dirty="0"/>
              <a:t> in a health-related career? Good news! We have a robust health professions advising office here to support you from your first year through admissions into the professional school of your choice. This office serves students from all majors. First step is to explore the website – take a picture or write this down: </a:t>
            </a:r>
            <a:r>
              <a:rPr lang="en-US" baseline="0" dirty="0" err="1"/>
              <a:t>hpa.ucdavis.edu</a:t>
            </a:r>
            <a:r>
              <a:rPr lang="en-US" baseline="0" dirty="0"/>
              <a:t>. </a:t>
            </a:r>
            <a:endParaRPr lang="en-US" dirty="0"/>
          </a:p>
        </p:txBody>
      </p:sp>
      <p:sp>
        <p:nvSpPr>
          <p:cNvPr id="4" name="Slide Number Placeholder 3"/>
          <p:cNvSpPr>
            <a:spLocks noGrp="1"/>
          </p:cNvSpPr>
          <p:nvPr>
            <p:ph type="sldNum" sz="quarter" idx="10"/>
          </p:nvPr>
        </p:nvSpPr>
        <p:spPr/>
        <p:txBody>
          <a:bodyPr/>
          <a:lstStyle/>
          <a:p>
            <a:fld id="{567E1123-E83A-41CD-ACBE-F3F9FDD9492F}" type="slidenum">
              <a:rPr lang="en-US" smtClean="0"/>
              <a:t>44</a:t>
            </a:fld>
            <a:endParaRPr lang="en-US"/>
          </a:p>
        </p:txBody>
      </p:sp>
    </p:spTree>
    <p:extLst>
      <p:ext uri="{BB962C8B-B14F-4D97-AF65-F5344CB8AC3E}">
        <p14:creationId xmlns:p14="http://schemas.microsoft.com/office/powerpoint/2010/main" val="763672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Beth/Tracy</a:t>
            </a:r>
            <a:endParaRPr lang="en-US" dirty="0"/>
          </a:p>
          <a:p>
            <a:r>
              <a:rPr lang="en-US" dirty="0"/>
              <a:t>We’d like to end with </a:t>
            </a:r>
            <a:r>
              <a:rPr lang="en-US" dirty="0" smtClean="0"/>
              <a:t>a</a:t>
            </a:r>
            <a:r>
              <a:rPr lang="en-US" baseline="0" dirty="0" smtClean="0"/>
              <a:t> video that showcases the experiences of some of our current transfer students, </a:t>
            </a:r>
            <a:r>
              <a:rPr lang="en-US" dirty="0" smtClean="0"/>
              <a:t>https://</a:t>
            </a:r>
            <a:r>
              <a:rPr lang="en-US" dirty="0" err="1" smtClean="0"/>
              <a:t>youtu.be</a:t>
            </a:r>
            <a:r>
              <a:rPr lang="en-US" dirty="0" smtClean="0"/>
              <a:t>/_U2f6IZsmIQ</a:t>
            </a:r>
            <a:endParaRPr lang="en-US" dirty="0"/>
          </a:p>
        </p:txBody>
      </p:sp>
      <p:sp>
        <p:nvSpPr>
          <p:cNvPr id="4" name="Slide Number Placeholder 3"/>
          <p:cNvSpPr>
            <a:spLocks noGrp="1"/>
          </p:cNvSpPr>
          <p:nvPr>
            <p:ph type="sldNum" sz="quarter" idx="10"/>
          </p:nvPr>
        </p:nvSpPr>
        <p:spPr/>
        <p:txBody>
          <a:bodyPr/>
          <a:lstStyle/>
          <a:p>
            <a:fld id="{567E1123-E83A-41CD-ACBE-F3F9FDD9492F}" type="slidenum">
              <a:rPr lang="en-US" smtClean="0"/>
              <a:t>45</a:t>
            </a:fld>
            <a:endParaRPr lang="en-US"/>
          </a:p>
        </p:txBody>
      </p:sp>
    </p:spTree>
    <p:extLst>
      <p:ext uri="{BB962C8B-B14F-4D97-AF65-F5344CB8AC3E}">
        <p14:creationId xmlns:p14="http://schemas.microsoft.com/office/powerpoint/2010/main" val="246622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Beth/Tracy</a:t>
            </a:r>
          </a:p>
          <a:p>
            <a:r>
              <a:rPr lang="en-US" dirty="0"/>
              <a:t>Once again, we’re so glad you’re here!</a:t>
            </a:r>
            <a:r>
              <a:rPr lang="en-US" baseline="0" dirty="0"/>
              <a:t> Welcome to the College of Letters and Science! We’ll see you tomorrow at course registration. </a:t>
            </a:r>
            <a:endParaRPr lang="en-US" dirty="0"/>
          </a:p>
        </p:txBody>
      </p:sp>
      <p:sp>
        <p:nvSpPr>
          <p:cNvPr id="4" name="Slide Number Placeholder 3"/>
          <p:cNvSpPr>
            <a:spLocks noGrp="1"/>
          </p:cNvSpPr>
          <p:nvPr>
            <p:ph type="sldNum" sz="quarter" idx="10"/>
          </p:nvPr>
        </p:nvSpPr>
        <p:spPr/>
        <p:txBody>
          <a:bodyPr/>
          <a:lstStyle/>
          <a:p>
            <a:fld id="{567E1123-E83A-41CD-ACBE-F3F9FDD9492F}" type="slidenum">
              <a:rPr lang="en-US" smtClean="0"/>
              <a:t>46</a:t>
            </a:fld>
            <a:endParaRPr lang="en-US"/>
          </a:p>
        </p:txBody>
      </p:sp>
    </p:spTree>
    <p:extLst>
      <p:ext uri="{BB962C8B-B14F-4D97-AF65-F5344CB8AC3E}">
        <p14:creationId xmlns:p14="http://schemas.microsoft.com/office/powerpoint/2010/main" val="49183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Beth/Tracy</a:t>
            </a:r>
          </a:p>
          <a:p>
            <a:r>
              <a:rPr lang="en-US" dirty="0"/>
              <a:t>Some information</a:t>
            </a:r>
            <a:r>
              <a:rPr lang="en-US" baseline="0" dirty="0"/>
              <a:t> about the college</a:t>
            </a:r>
          </a:p>
          <a:p>
            <a:r>
              <a:rPr lang="en-US" baseline="0" dirty="0"/>
              <a:t>Campus</a:t>
            </a:r>
          </a:p>
          <a:p>
            <a:r>
              <a:rPr lang="en-US" baseline="0" dirty="0"/>
              <a:t>Ask questions</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5</a:t>
            </a:fld>
            <a:endParaRPr lang="en-US" dirty="0"/>
          </a:p>
        </p:txBody>
      </p:sp>
    </p:spTree>
    <p:extLst>
      <p:ext uri="{BB962C8B-B14F-4D97-AF65-F5344CB8AC3E}">
        <p14:creationId xmlns:p14="http://schemas.microsoft.com/office/powerpoint/2010/main" val="381294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Beth/Tracy</a:t>
            </a:r>
          </a:p>
          <a:p>
            <a:r>
              <a:rPr lang="en-US" dirty="0"/>
              <a:t>Academic Advising is central to the education of every</a:t>
            </a:r>
            <a:r>
              <a:rPr lang="en-US" baseline="0" dirty="0"/>
              <a:t> UC Davis student</a:t>
            </a:r>
          </a:p>
          <a:p>
            <a:endParaRPr lang="en-US" baseline="0" dirty="0"/>
          </a:p>
          <a:p>
            <a:r>
              <a:rPr lang="en-US" baseline="0" dirty="0"/>
              <a:t>Academic Advisors guide students to access and use appropriate resources, tools and strategies to navigate this complex university</a:t>
            </a:r>
          </a:p>
          <a:p>
            <a:endParaRPr lang="en-US" baseline="0" dirty="0"/>
          </a:p>
          <a:p>
            <a:r>
              <a:rPr lang="en-US" baseline="0" dirty="0"/>
              <a:t>Faculty advisors are associated with each major and can help you understand the uniqueness or your major, discuss research opportunities in your field and assist with graduate school plans and career opportunities</a:t>
            </a:r>
          </a:p>
          <a:p>
            <a:endParaRPr lang="en-US" baseline="0" dirty="0"/>
          </a:p>
          <a:p>
            <a:r>
              <a:rPr lang="en-US" baseline="0" dirty="0"/>
              <a:t>Peer advisors are specially trained students that can help you with questions about courses and scheduling.</a:t>
            </a:r>
          </a:p>
          <a:p>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6</a:t>
            </a:fld>
            <a:endParaRPr lang="en-US" dirty="0"/>
          </a:p>
        </p:txBody>
      </p:sp>
    </p:spTree>
    <p:extLst>
      <p:ext uri="{BB962C8B-B14F-4D97-AF65-F5344CB8AC3E}">
        <p14:creationId xmlns:p14="http://schemas.microsoft.com/office/powerpoint/2010/main" val="10892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Brenna/FYT</a:t>
            </a:r>
          </a:p>
        </p:txBody>
      </p:sp>
      <p:sp>
        <p:nvSpPr>
          <p:cNvPr id="4" name="Slide Number Placeholder 3"/>
          <p:cNvSpPr>
            <a:spLocks noGrp="1"/>
          </p:cNvSpPr>
          <p:nvPr>
            <p:ph type="sldNum" sz="quarter" idx="10"/>
          </p:nvPr>
        </p:nvSpPr>
        <p:spPr/>
        <p:txBody>
          <a:bodyPr/>
          <a:lstStyle/>
          <a:p>
            <a:fld id="{567E1123-E83A-41CD-ACBE-F3F9FDD9492F}" type="slidenum">
              <a:rPr lang="en-US" smtClean="0"/>
              <a:t>7</a:t>
            </a:fld>
            <a:endParaRPr lang="en-US"/>
          </a:p>
        </p:txBody>
      </p:sp>
    </p:spTree>
    <p:extLst>
      <p:ext uri="{BB962C8B-B14F-4D97-AF65-F5344CB8AC3E}">
        <p14:creationId xmlns:p14="http://schemas.microsoft.com/office/powerpoint/2010/main" val="58496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Brenna/FYT</a:t>
            </a:r>
          </a:p>
          <a:p>
            <a:r>
              <a:rPr lang="en-US" dirty="0"/>
              <a:t>SHCS provides individual</a:t>
            </a:r>
            <a:r>
              <a:rPr lang="en-US" baseline="0" dirty="0"/>
              <a:t> counseling services embedded in the Deans’ Office</a:t>
            </a:r>
            <a:endParaRPr lang="en-US" dirty="0"/>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8</a:t>
            </a:fld>
            <a:endParaRPr lang="en-US" dirty="0"/>
          </a:p>
        </p:txBody>
      </p:sp>
    </p:spTree>
    <p:extLst>
      <p:ext uri="{BB962C8B-B14F-4D97-AF65-F5344CB8AC3E}">
        <p14:creationId xmlns:p14="http://schemas.microsoft.com/office/powerpoint/2010/main" val="2867947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Brenna/FYT</a:t>
            </a:r>
          </a:p>
        </p:txBody>
      </p:sp>
      <p:sp>
        <p:nvSpPr>
          <p:cNvPr id="4" name="Slide Number Placeholder 3"/>
          <p:cNvSpPr>
            <a:spLocks noGrp="1"/>
          </p:cNvSpPr>
          <p:nvPr>
            <p:ph type="sldNum" sz="quarter" idx="10"/>
          </p:nvPr>
        </p:nvSpPr>
        <p:spPr/>
        <p:txBody>
          <a:bodyPr/>
          <a:lstStyle/>
          <a:p>
            <a:pPr>
              <a:defRPr/>
            </a:pPr>
            <a:fld id="{896AF565-04EE-4A23-B88E-7915E6BB4F8E}" type="slidenum">
              <a:rPr lang="en-US" smtClean="0"/>
              <a:pPr>
                <a:defRPr/>
              </a:pPr>
              <a:t>9</a:t>
            </a:fld>
            <a:endParaRPr lang="en-US" dirty="0"/>
          </a:p>
        </p:txBody>
      </p:sp>
    </p:spTree>
    <p:extLst>
      <p:ext uri="{BB962C8B-B14F-4D97-AF65-F5344CB8AC3E}">
        <p14:creationId xmlns:p14="http://schemas.microsoft.com/office/powerpoint/2010/main" val="250844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2EF6-D22F-6640-9869-1C1FFBD34B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57F843-1980-1E4F-8300-511B6D71B4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F8F98-6F28-134F-9B97-8F74D88B281D}"/>
              </a:ext>
            </a:extLst>
          </p:cNvPr>
          <p:cNvSpPr>
            <a:spLocks noGrp="1"/>
          </p:cNvSpPr>
          <p:nvPr>
            <p:ph type="dt" sz="half" idx="10"/>
          </p:nvPr>
        </p:nvSpPr>
        <p:spPr/>
        <p:txBody>
          <a:bodyPr/>
          <a:lstStyle/>
          <a:p>
            <a:fld id="{F956D329-3A93-6543-A182-7A5087D81FD8}" type="datetimeFigureOut">
              <a:rPr lang="en-US" smtClean="0"/>
              <a:t>8/3/2018</a:t>
            </a:fld>
            <a:endParaRPr lang="en-US"/>
          </a:p>
        </p:txBody>
      </p:sp>
      <p:sp>
        <p:nvSpPr>
          <p:cNvPr id="5" name="Footer Placeholder 4">
            <a:extLst>
              <a:ext uri="{FF2B5EF4-FFF2-40B4-BE49-F238E27FC236}">
                <a16:creationId xmlns:a16="http://schemas.microsoft.com/office/drawing/2014/main" id="{8194D81D-707C-A146-A665-5F2FF780D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B3F2D-C683-264A-8E5C-4C51E5CF79DD}"/>
              </a:ext>
            </a:extLst>
          </p:cNvPr>
          <p:cNvSpPr>
            <a:spLocks noGrp="1"/>
          </p:cNvSpPr>
          <p:nvPr>
            <p:ph type="sldNum" sz="quarter" idx="12"/>
          </p:nvPr>
        </p:nvSpPr>
        <p:spPr/>
        <p:txBody>
          <a:bodyPr/>
          <a:lstStyle/>
          <a:p>
            <a:fld id="{E0C800F0-DD74-FD4F-AADB-5F916C5ED3C4}" type="slidenum">
              <a:rPr lang="en-US" smtClean="0"/>
              <a:t>‹#›</a:t>
            </a:fld>
            <a:endParaRPr lang="en-US"/>
          </a:p>
        </p:txBody>
      </p:sp>
    </p:spTree>
    <p:extLst>
      <p:ext uri="{BB962C8B-B14F-4D97-AF65-F5344CB8AC3E}">
        <p14:creationId xmlns:p14="http://schemas.microsoft.com/office/powerpoint/2010/main" val="176620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0B43-2C1A-BE47-8946-4F55666927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FB4D2-81F7-AD4E-92B1-04A74585C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9B36D-54FB-8C43-822A-A5C241C24529}"/>
              </a:ext>
            </a:extLst>
          </p:cNvPr>
          <p:cNvSpPr>
            <a:spLocks noGrp="1"/>
          </p:cNvSpPr>
          <p:nvPr>
            <p:ph type="dt" sz="half" idx="10"/>
          </p:nvPr>
        </p:nvSpPr>
        <p:spPr/>
        <p:txBody>
          <a:bodyPr/>
          <a:lstStyle/>
          <a:p>
            <a:fld id="{F956D329-3A93-6543-A182-7A5087D81FD8}" type="datetimeFigureOut">
              <a:rPr lang="en-US" smtClean="0"/>
              <a:t>8/3/2018</a:t>
            </a:fld>
            <a:endParaRPr lang="en-US"/>
          </a:p>
        </p:txBody>
      </p:sp>
      <p:sp>
        <p:nvSpPr>
          <p:cNvPr id="5" name="Footer Placeholder 4">
            <a:extLst>
              <a:ext uri="{FF2B5EF4-FFF2-40B4-BE49-F238E27FC236}">
                <a16:creationId xmlns:a16="http://schemas.microsoft.com/office/drawing/2014/main" id="{4F413981-4674-634C-90BB-44C224E24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05501-B1EC-094A-A4D7-C25D98F6381B}"/>
              </a:ext>
            </a:extLst>
          </p:cNvPr>
          <p:cNvSpPr>
            <a:spLocks noGrp="1"/>
          </p:cNvSpPr>
          <p:nvPr>
            <p:ph type="sldNum" sz="quarter" idx="12"/>
          </p:nvPr>
        </p:nvSpPr>
        <p:spPr/>
        <p:txBody>
          <a:bodyPr/>
          <a:lstStyle/>
          <a:p>
            <a:fld id="{E0C800F0-DD74-FD4F-AADB-5F916C5ED3C4}" type="slidenum">
              <a:rPr lang="en-US" smtClean="0"/>
              <a:t>‹#›</a:t>
            </a:fld>
            <a:endParaRPr lang="en-US"/>
          </a:p>
        </p:txBody>
      </p:sp>
    </p:spTree>
    <p:extLst>
      <p:ext uri="{BB962C8B-B14F-4D97-AF65-F5344CB8AC3E}">
        <p14:creationId xmlns:p14="http://schemas.microsoft.com/office/powerpoint/2010/main" val="401169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4436E-CB77-3448-BA19-C0DBCDF4C0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B8424D-7903-E042-A8DD-8A4F34582D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F7E19-465C-5C4C-B2B3-110A3AD680F2}"/>
              </a:ext>
            </a:extLst>
          </p:cNvPr>
          <p:cNvSpPr>
            <a:spLocks noGrp="1"/>
          </p:cNvSpPr>
          <p:nvPr>
            <p:ph type="dt" sz="half" idx="10"/>
          </p:nvPr>
        </p:nvSpPr>
        <p:spPr/>
        <p:txBody>
          <a:bodyPr/>
          <a:lstStyle/>
          <a:p>
            <a:fld id="{F956D329-3A93-6543-A182-7A5087D81FD8}" type="datetimeFigureOut">
              <a:rPr lang="en-US" smtClean="0"/>
              <a:t>8/3/2018</a:t>
            </a:fld>
            <a:endParaRPr lang="en-US"/>
          </a:p>
        </p:txBody>
      </p:sp>
      <p:sp>
        <p:nvSpPr>
          <p:cNvPr id="5" name="Footer Placeholder 4">
            <a:extLst>
              <a:ext uri="{FF2B5EF4-FFF2-40B4-BE49-F238E27FC236}">
                <a16:creationId xmlns:a16="http://schemas.microsoft.com/office/drawing/2014/main" id="{E446B453-414E-A14E-9CA9-E2B8CE5D0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42D39-3920-5348-AE8D-973CCCA9D9F4}"/>
              </a:ext>
            </a:extLst>
          </p:cNvPr>
          <p:cNvSpPr>
            <a:spLocks noGrp="1"/>
          </p:cNvSpPr>
          <p:nvPr>
            <p:ph type="sldNum" sz="quarter" idx="12"/>
          </p:nvPr>
        </p:nvSpPr>
        <p:spPr/>
        <p:txBody>
          <a:bodyPr/>
          <a:lstStyle/>
          <a:p>
            <a:fld id="{E0C800F0-DD74-FD4F-AADB-5F916C5ED3C4}" type="slidenum">
              <a:rPr lang="en-US" smtClean="0"/>
              <a:t>‹#›</a:t>
            </a:fld>
            <a:endParaRPr lang="en-US"/>
          </a:p>
        </p:txBody>
      </p:sp>
    </p:spTree>
    <p:extLst>
      <p:ext uri="{BB962C8B-B14F-4D97-AF65-F5344CB8AC3E}">
        <p14:creationId xmlns:p14="http://schemas.microsoft.com/office/powerpoint/2010/main" val="2048987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387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909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975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297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00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348B-19A7-C64F-A9AF-DEDB11E6F1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252D59-6211-8748-B317-9BEFCAB28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EEF98-F878-1145-8464-BF50B9498EA9}"/>
              </a:ext>
            </a:extLst>
          </p:cNvPr>
          <p:cNvSpPr>
            <a:spLocks noGrp="1"/>
          </p:cNvSpPr>
          <p:nvPr>
            <p:ph type="dt" sz="half" idx="10"/>
          </p:nvPr>
        </p:nvSpPr>
        <p:spPr/>
        <p:txBody>
          <a:bodyPr/>
          <a:lstStyle/>
          <a:p>
            <a:fld id="{F956D329-3A93-6543-A182-7A5087D81FD8}" type="datetimeFigureOut">
              <a:rPr lang="en-US" smtClean="0"/>
              <a:t>8/3/2018</a:t>
            </a:fld>
            <a:endParaRPr lang="en-US"/>
          </a:p>
        </p:txBody>
      </p:sp>
      <p:sp>
        <p:nvSpPr>
          <p:cNvPr id="5" name="Footer Placeholder 4">
            <a:extLst>
              <a:ext uri="{FF2B5EF4-FFF2-40B4-BE49-F238E27FC236}">
                <a16:creationId xmlns:a16="http://schemas.microsoft.com/office/drawing/2014/main" id="{E689EA52-0A6C-2B4B-AB1F-7EC7C0C3F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3E2D6-6D03-6849-BC59-612F5597B978}"/>
              </a:ext>
            </a:extLst>
          </p:cNvPr>
          <p:cNvSpPr>
            <a:spLocks noGrp="1"/>
          </p:cNvSpPr>
          <p:nvPr>
            <p:ph type="sldNum" sz="quarter" idx="12"/>
          </p:nvPr>
        </p:nvSpPr>
        <p:spPr/>
        <p:txBody>
          <a:bodyPr/>
          <a:lstStyle/>
          <a:p>
            <a:fld id="{E0C800F0-DD74-FD4F-AADB-5F916C5ED3C4}" type="slidenum">
              <a:rPr lang="en-US" smtClean="0"/>
              <a:t>‹#›</a:t>
            </a:fld>
            <a:endParaRPr lang="en-US"/>
          </a:p>
        </p:txBody>
      </p:sp>
    </p:spTree>
    <p:extLst>
      <p:ext uri="{BB962C8B-B14F-4D97-AF65-F5344CB8AC3E}">
        <p14:creationId xmlns:p14="http://schemas.microsoft.com/office/powerpoint/2010/main" val="85617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B8DD-D788-734A-908F-94DC9B50B2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B1E300-2D6C-0A42-8970-6D93F544C4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64B2D-A1DB-A543-BA74-54C838C7C24E}"/>
              </a:ext>
            </a:extLst>
          </p:cNvPr>
          <p:cNvSpPr>
            <a:spLocks noGrp="1"/>
          </p:cNvSpPr>
          <p:nvPr>
            <p:ph type="dt" sz="half" idx="10"/>
          </p:nvPr>
        </p:nvSpPr>
        <p:spPr/>
        <p:txBody>
          <a:bodyPr/>
          <a:lstStyle/>
          <a:p>
            <a:fld id="{F956D329-3A93-6543-A182-7A5087D81FD8}" type="datetimeFigureOut">
              <a:rPr lang="en-US" smtClean="0"/>
              <a:t>8/3/2018</a:t>
            </a:fld>
            <a:endParaRPr lang="en-US"/>
          </a:p>
        </p:txBody>
      </p:sp>
      <p:sp>
        <p:nvSpPr>
          <p:cNvPr id="5" name="Footer Placeholder 4">
            <a:extLst>
              <a:ext uri="{FF2B5EF4-FFF2-40B4-BE49-F238E27FC236}">
                <a16:creationId xmlns:a16="http://schemas.microsoft.com/office/drawing/2014/main" id="{140FAB9D-3379-934D-9E61-9A70E9E7A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E332A-E6BD-E243-A30F-D81216DF912A}"/>
              </a:ext>
            </a:extLst>
          </p:cNvPr>
          <p:cNvSpPr>
            <a:spLocks noGrp="1"/>
          </p:cNvSpPr>
          <p:nvPr>
            <p:ph type="sldNum" sz="quarter" idx="12"/>
          </p:nvPr>
        </p:nvSpPr>
        <p:spPr/>
        <p:txBody>
          <a:bodyPr/>
          <a:lstStyle/>
          <a:p>
            <a:fld id="{E0C800F0-DD74-FD4F-AADB-5F916C5ED3C4}" type="slidenum">
              <a:rPr lang="en-US" smtClean="0"/>
              <a:t>‹#›</a:t>
            </a:fld>
            <a:endParaRPr lang="en-US"/>
          </a:p>
        </p:txBody>
      </p:sp>
    </p:spTree>
    <p:extLst>
      <p:ext uri="{BB962C8B-B14F-4D97-AF65-F5344CB8AC3E}">
        <p14:creationId xmlns:p14="http://schemas.microsoft.com/office/powerpoint/2010/main" val="57629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EF90-74EB-2244-82EF-3E01B9D44C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6FD268-F071-1B44-93E7-4C0701D4DE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50DED-02FF-054E-960F-6B636826C1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6F619-CB07-464D-AF1F-0D3AC3F5A6D5}"/>
              </a:ext>
            </a:extLst>
          </p:cNvPr>
          <p:cNvSpPr>
            <a:spLocks noGrp="1"/>
          </p:cNvSpPr>
          <p:nvPr>
            <p:ph type="dt" sz="half" idx="10"/>
          </p:nvPr>
        </p:nvSpPr>
        <p:spPr/>
        <p:txBody>
          <a:bodyPr/>
          <a:lstStyle/>
          <a:p>
            <a:fld id="{F956D329-3A93-6543-A182-7A5087D81FD8}" type="datetimeFigureOut">
              <a:rPr lang="en-US" smtClean="0"/>
              <a:t>8/3/2018</a:t>
            </a:fld>
            <a:endParaRPr lang="en-US"/>
          </a:p>
        </p:txBody>
      </p:sp>
      <p:sp>
        <p:nvSpPr>
          <p:cNvPr id="6" name="Footer Placeholder 5">
            <a:extLst>
              <a:ext uri="{FF2B5EF4-FFF2-40B4-BE49-F238E27FC236}">
                <a16:creationId xmlns:a16="http://schemas.microsoft.com/office/drawing/2014/main" id="{F5506125-F788-6C42-9758-7F1696CEE7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ED1C8E-345D-E74B-B863-CE6181CFC51A}"/>
              </a:ext>
            </a:extLst>
          </p:cNvPr>
          <p:cNvSpPr>
            <a:spLocks noGrp="1"/>
          </p:cNvSpPr>
          <p:nvPr>
            <p:ph type="sldNum" sz="quarter" idx="12"/>
          </p:nvPr>
        </p:nvSpPr>
        <p:spPr/>
        <p:txBody>
          <a:bodyPr/>
          <a:lstStyle/>
          <a:p>
            <a:fld id="{E0C800F0-DD74-FD4F-AADB-5F916C5ED3C4}" type="slidenum">
              <a:rPr lang="en-US" smtClean="0"/>
              <a:t>‹#›</a:t>
            </a:fld>
            <a:endParaRPr lang="en-US"/>
          </a:p>
        </p:txBody>
      </p:sp>
    </p:spTree>
    <p:extLst>
      <p:ext uri="{BB962C8B-B14F-4D97-AF65-F5344CB8AC3E}">
        <p14:creationId xmlns:p14="http://schemas.microsoft.com/office/powerpoint/2010/main" val="265331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D93A-7F3F-054F-8BD2-7B57AE0E17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52CE41-4FB4-874C-AEBB-5318D0E9B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FFDC3B-5142-6947-9F58-2C39ED0073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E2ED63-2C4C-474C-A4EB-AEDF4E20C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6CC3DD-596F-9546-9543-5C56DF5E0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BBA3A6-5166-F54B-832B-DD40D5E87865}"/>
              </a:ext>
            </a:extLst>
          </p:cNvPr>
          <p:cNvSpPr>
            <a:spLocks noGrp="1"/>
          </p:cNvSpPr>
          <p:nvPr>
            <p:ph type="dt" sz="half" idx="10"/>
          </p:nvPr>
        </p:nvSpPr>
        <p:spPr/>
        <p:txBody>
          <a:bodyPr/>
          <a:lstStyle/>
          <a:p>
            <a:fld id="{F956D329-3A93-6543-A182-7A5087D81FD8}" type="datetimeFigureOut">
              <a:rPr lang="en-US" smtClean="0"/>
              <a:t>8/3/2018</a:t>
            </a:fld>
            <a:endParaRPr lang="en-US"/>
          </a:p>
        </p:txBody>
      </p:sp>
      <p:sp>
        <p:nvSpPr>
          <p:cNvPr id="8" name="Footer Placeholder 7">
            <a:extLst>
              <a:ext uri="{FF2B5EF4-FFF2-40B4-BE49-F238E27FC236}">
                <a16:creationId xmlns:a16="http://schemas.microsoft.com/office/drawing/2014/main" id="{324A071E-C465-7349-8D0E-2307B38B2B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C6B76C-E25B-2446-A8FB-13EDC256B696}"/>
              </a:ext>
            </a:extLst>
          </p:cNvPr>
          <p:cNvSpPr>
            <a:spLocks noGrp="1"/>
          </p:cNvSpPr>
          <p:nvPr>
            <p:ph type="sldNum" sz="quarter" idx="12"/>
          </p:nvPr>
        </p:nvSpPr>
        <p:spPr/>
        <p:txBody>
          <a:bodyPr/>
          <a:lstStyle/>
          <a:p>
            <a:fld id="{E0C800F0-DD74-FD4F-AADB-5F916C5ED3C4}" type="slidenum">
              <a:rPr lang="en-US" smtClean="0"/>
              <a:t>‹#›</a:t>
            </a:fld>
            <a:endParaRPr lang="en-US"/>
          </a:p>
        </p:txBody>
      </p:sp>
    </p:spTree>
    <p:extLst>
      <p:ext uri="{BB962C8B-B14F-4D97-AF65-F5344CB8AC3E}">
        <p14:creationId xmlns:p14="http://schemas.microsoft.com/office/powerpoint/2010/main" val="145504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6EE2-4397-C84E-A011-BD55C702B1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748975-F8F3-0F4A-BA11-1EBC0752D934}"/>
              </a:ext>
            </a:extLst>
          </p:cNvPr>
          <p:cNvSpPr>
            <a:spLocks noGrp="1"/>
          </p:cNvSpPr>
          <p:nvPr>
            <p:ph type="dt" sz="half" idx="10"/>
          </p:nvPr>
        </p:nvSpPr>
        <p:spPr/>
        <p:txBody>
          <a:bodyPr/>
          <a:lstStyle/>
          <a:p>
            <a:fld id="{F956D329-3A93-6543-A182-7A5087D81FD8}" type="datetimeFigureOut">
              <a:rPr lang="en-US" smtClean="0"/>
              <a:t>8/3/2018</a:t>
            </a:fld>
            <a:endParaRPr lang="en-US"/>
          </a:p>
        </p:txBody>
      </p:sp>
      <p:sp>
        <p:nvSpPr>
          <p:cNvPr id="4" name="Footer Placeholder 3">
            <a:extLst>
              <a:ext uri="{FF2B5EF4-FFF2-40B4-BE49-F238E27FC236}">
                <a16:creationId xmlns:a16="http://schemas.microsoft.com/office/drawing/2014/main" id="{A3577E88-AD8D-1747-A322-940CE85BA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D2C802-9EB2-5140-8E56-2D4C5D397549}"/>
              </a:ext>
            </a:extLst>
          </p:cNvPr>
          <p:cNvSpPr>
            <a:spLocks noGrp="1"/>
          </p:cNvSpPr>
          <p:nvPr>
            <p:ph type="sldNum" sz="quarter" idx="12"/>
          </p:nvPr>
        </p:nvSpPr>
        <p:spPr/>
        <p:txBody>
          <a:bodyPr/>
          <a:lstStyle/>
          <a:p>
            <a:fld id="{E0C800F0-DD74-FD4F-AADB-5F916C5ED3C4}" type="slidenum">
              <a:rPr lang="en-US" smtClean="0"/>
              <a:t>‹#›</a:t>
            </a:fld>
            <a:endParaRPr lang="en-US"/>
          </a:p>
        </p:txBody>
      </p:sp>
    </p:spTree>
    <p:extLst>
      <p:ext uri="{BB962C8B-B14F-4D97-AF65-F5344CB8AC3E}">
        <p14:creationId xmlns:p14="http://schemas.microsoft.com/office/powerpoint/2010/main" val="158920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71099-F20F-664A-A1E6-95A479B594E3}"/>
              </a:ext>
            </a:extLst>
          </p:cNvPr>
          <p:cNvSpPr>
            <a:spLocks noGrp="1"/>
          </p:cNvSpPr>
          <p:nvPr>
            <p:ph type="dt" sz="half" idx="10"/>
          </p:nvPr>
        </p:nvSpPr>
        <p:spPr/>
        <p:txBody>
          <a:bodyPr/>
          <a:lstStyle/>
          <a:p>
            <a:fld id="{F956D329-3A93-6543-A182-7A5087D81FD8}" type="datetimeFigureOut">
              <a:rPr lang="en-US" smtClean="0"/>
              <a:t>8/3/2018</a:t>
            </a:fld>
            <a:endParaRPr lang="en-US"/>
          </a:p>
        </p:txBody>
      </p:sp>
      <p:sp>
        <p:nvSpPr>
          <p:cNvPr id="3" name="Footer Placeholder 2">
            <a:extLst>
              <a:ext uri="{FF2B5EF4-FFF2-40B4-BE49-F238E27FC236}">
                <a16:creationId xmlns:a16="http://schemas.microsoft.com/office/drawing/2014/main" id="{DEE83AF5-EF3C-B24B-8EB5-C83D88A5B3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3F64E3-E692-C745-A475-30E1AA360917}"/>
              </a:ext>
            </a:extLst>
          </p:cNvPr>
          <p:cNvSpPr>
            <a:spLocks noGrp="1"/>
          </p:cNvSpPr>
          <p:nvPr>
            <p:ph type="sldNum" sz="quarter" idx="12"/>
          </p:nvPr>
        </p:nvSpPr>
        <p:spPr/>
        <p:txBody>
          <a:bodyPr/>
          <a:lstStyle/>
          <a:p>
            <a:fld id="{E0C800F0-DD74-FD4F-AADB-5F916C5ED3C4}" type="slidenum">
              <a:rPr lang="en-US" smtClean="0"/>
              <a:t>‹#›</a:t>
            </a:fld>
            <a:endParaRPr lang="en-US"/>
          </a:p>
        </p:txBody>
      </p:sp>
    </p:spTree>
    <p:extLst>
      <p:ext uri="{BB962C8B-B14F-4D97-AF65-F5344CB8AC3E}">
        <p14:creationId xmlns:p14="http://schemas.microsoft.com/office/powerpoint/2010/main" val="61801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9D61-4E5B-EB48-8DC0-1BFF05E94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E4EF77-4A91-D04D-9B2F-16C68F85F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41DDA9-8030-B74E-BCDF-0119E03F5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0E139-BA6E-0543-8989-8E8806B0159D}"/>
              </a:ext>
            </a:extLst>
          </p:cNvPr>
          <p:cNvSpPr>
            <a:spLocks noGrp="1"/>
          </p:cNvSpPr>
          <p:nvPr>
            <p:ph type="dt" sz="half" idx="10"/>
          </p:nvPr>
        </p:nvSpPr>
        <p:spPr/>
        <p:txBody>
          <a:bodyPr/>
          <a:lstStyle/>
          <a:p>
            <a:fld id="{F956D329-3A93-6543-A182-7A5087D81FD8}" type="datetimeFigureOut">
              <a:rPr lang="en-US" smtClean="0"/>
              <a:t>8/3/2018</a:t>
            </a:fld>
            <a:endParaRPr lang="en-US"/>
          </a:p>
        </p:txBody>
      </p:sp>
      <p:sp>
        <p:nvSpPr>
          <p:cNvPr id="6" name="Footer Placeholder 5">
            <a:extLst>
              <a:ext uri="{FF2B5EF4-FFF2-40B4-BE49-F238E27FC236}">
                <a16:creationId xmlns:a16="http://schemas.microsoft.com/office/drawing/2014/main" id="{57368DF1-1BB3-1C4C-980B-5E671EDE6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E3C35-F8EB-5C45-AE03-08298B2C7735}"/>
              </a:ext>
            </a:extLst>
          </p:cNvPr>
          <p:cNvSpPr>
            <a:spLocks noGrp="1"/>
          </p:cNvSpPr>
          <p:nvPr>
            <p:ph type="sldNum" sz="quarter" idx="12"/>
          </p:nvPr>
        </p:nvSpPr>
        <p:spPr/>
        <p:txBody>
          <a:bodyPr/>
          <a:lstStyle/>
          <a:p>
            <a:fld id="{E0C800F0-DD74-FD4F-AADB-5F916C5ED3C4}" type="slidenum">
              <a:rPr lang="en-US" smtClean="0"/>
              <a:t>‹#›</a:t>
            </a:fld>
            <a:endParaRPr lang="en-US"/>
          </a:p>
        </p:txBody>
      </p:sp>
    </p:spTree>
    <p:extLst>
      <p:ext uri="{BB962C8B-B14F-4D97-AF65-F5344CB8AC3E}">
        <p14:creationId xmlns:p14="http://schemas.microsoft.com/office/powerpoint/2010/main" val="156588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0850-D7D4-944D-8E74-966BB4C0CA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E1C18F-830B-EB4A-901D-B40DE0FCC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a:extLst>
              <a:ext uri="{FF2B5EF4-FFF2-40B4-BE49-F238E27FC236}">
                <a16:creationId xmlns:a16="http://schemas.microsoft.com/office/drawing/2014/main" id="{B3340E82-D861-8043-AE53-91DCE2628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0B16E7-1E77-7043-9465-B4F19828B9BF}"/>
              </a:ext>
            </a:extLst>
          </p:cNvPr>
          <p:cNvSpPr>
            <a:spLocks noGrp="1"/>
          </p:cNvSpPr>
          <p:nvPr>
            <p:ph type="dt" sz="half" idx="10"/>
          </p:nvPr>
        </p:nvSpPr>
        <p:spPr/>
        <p:txBody>
          <a:bodyPr/>
          <a:lstStyle/>
          <a:p>
            <a:fld id="{F956D329-3A93-6543-A182-7A5087D81FD8}" type="datetimeFigureOut">
              <a:rPr lang="en-US" smtClean="0"/>
              <a:t>8/3/2018</a:t>
            </a:fld>
            <a:endParaRPr lang="en-US"/>
          </a:p>
        </p:txBody>
      </p:sp>
      <p:sp>
        <p:nvSpPr>
          <p:cNvPr id="6" name="Footer Placeholder 5">
            <a:extLst>
              <a:ext uri="{FF2B5EF4-FFF2-40B4-BE49-F238E27FC236}">
                <a16:creationId xmlns:a16="http://schemas.microsoft.com/office/drawing/2014/main" id="{45ABD59F-1FC9-F943-941D-579D0526D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274FB-767C-EB41-AF92-DBED8976D014}"/>
              </a:ext>
            </a:extLst>
          </p:cNvPr>
          <p:cNvSpPr>
            <a:spLocks noGrp="1"/>
          </p:cNvSpPr>
          <p:nvPr>
            <p:ph type="sldNum" sz="quarter" idx="12"/>
          </p:nvPr>
        </p:nvSpPr>
        <p:spPr/>
        <p:txBody>
          <a:bodyPr/>
          <a:lstStyle/>
          <a:p>
            <a:fld id="{E0C800F0-DD74-FD4F-AADB-5F916C5ED3C4}" type="slidenum">
              <a:rPr lang="en-US" smtClean="0"/>
              <a:t>‹#›</a:t>
            </a:fld>
            <a:endParaRPr lang="en-US"/>
          </a:p>
        </p:txBody>
      </p:sp>
    </p:spTree>
    <p:extLst>
      <p:ext uri="{BB962C8B-B14F-4D97-AF65-F5344CB8AC3E}">
        <p14:creationId xmlns:p14="http://schemas.microsoft.com/office/powerpoint/2010/main" val="67557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E6B5FD-F908-AA4E-A4C7-23882B05D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42D022-D2C7-0A43-9A4F-395E481A9A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949AE-A24B-C045-A483-95C9C7C41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6D329-3A93-6543-A182-7A5087D81FD8}" type="datetimeFigureOut">
              <a:rPr lang="en-US" smtClean="0"/>
              <a:t>8/3/2018</a:t>
            </a:fld>
            <a:endParaRPr lang="en-US"/>
          </a:p>
        </p:txBody>
      </p:sp>
      <p:sp>
        <p:nvSpPr>
          <p:cNvPr id="5" name="Footer Placeholder 4">
            <a:extLst>
              <a:ext uri="{FF2B5EF4-FFF2-40B4-BE49-F238E27FC236}">
                <a16:creationId xmlns:a16="http://schemas.microsoft.com/office/drawing/2014/main" id="{954CF3CE-4407-7740-9108-75BB34248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6B4ED4-0A24-EA42-9A35-96EC80A563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800F0-DD74-FD4F-AADB-5F916C5ED3C4}" type="slidenum">
              <a:rPr lang="en-US" smtClean="0"/>
              <a:t>‹#›</a:t>
            </a:fld>
            <a:endParaRPr lang="en-US"/>
          </a:p>
        </p:txBody>
      </p:sp>
    </p:spTree>
    <p:extLst>
      <p:ext uri="{BB962C8B-B14F-4D97-AF65-F5344CB8AC3E}">
        <p14:creationId xmlns:p14="http://schemas.microsoft.com/office/powerpoint/2010/main" val="300939729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5" r:id="rId12"/>
    <p:sldLayoutId id="2147483776" r:id="rId13"/>
    <p:sldLayoutId id="2147483779" r:id="rId14"/>
    <p:sldLayoutId id="2147483780" r:id="rId15"/>
    <p:sldLayoutId id="214748378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hw_wLmDvuA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hyperlink" Target="mailto:ucdavisrotc@gmail.com" TargetMode="External"/><Relationship Id="rId4" Type="http://schemas.openxmlformats.org/officeDocument/2006/relationships/hyperlink" Target="https://militaryscience.ucdavis.ed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_U2f6IZsmIQ"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appointments.ucdavis.edu/"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pn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1548442"/>
            <a:ext cx="8128000" cy="4339650"/>
          </a:xfrm>
          <a:prstGeom prst="rect">
            <a:avLst/>
          </a:prstGeom>
          <a:noFill/>
        </p:spPr>
        <p:txBody>
          <a:bodyPr wrap="square" rtlCol="0">
            <a:spAutoFit/>
          </a:bodyPr>
          <a:lstStyle/>
          <a:p>
            <a:pPr algn="ctr"/>
            <a:r>
              <a:rPr lang="en-US" sz="4800" b="1" dirty="0" smtClean="0">
                <a:solidFill>
                  <a:schemeClr val="tx2"/>
                </a:solidFill>
                <a:latin typeface="Calibri" panose="020F0502020204030204" pitchFamily="34" charset="0"/>
              </a:rPr>
              <a:t>Transfer Orientation</a:t>
            </a:r>
            <a:endParaRPr lang="en-US" sz="4800" b="1" dirty="0">
              <a:solidFill>
                <a:schemeClr val="tx2"/>
              </a:solidFill>
              <a:latin typeface="Calibri" panose="020F0502020204030204" pitchFamily="34" charset="0"/>
            </a:endParaRPr>
          </a:p>
          <a:p>
            <a:pPr algn="ctr"/>
            <a:r>
              <a:rPr lang="en-US" sz="4800" b="1" dirty="0">
                <a:solidFill>
                  <a:schemeClr val="tx2"/>
                </a:solidFill>
                <a:latin typeface="Calibri" panose="020F0502020204030204" pitchFamily="34" charset="0"/>
              </a:rPr>
              <a:t>Welcome</a:t>
            </a:r>
          </a:p>
          <a:p>
            <a:pPr algn="ctr"/>
            <a:endParaRPr lang="en-US" dirty="0">
              <a:latin typeface="Calibri" panose="020F0502020204030204" pitchFamily="34" charset="0"/>
            </a:endParaRPr>
          </a:p>
          <a:p>
            <a:pPr algn="ctr"/>
            <a:endParaRPr lang="en-US" dirty="0">
              <a:latin typeface="Calibri" panose="020F0502020204030204" pitchFamily="34" charset="0"/>
            </a:endParaRPr>
          </a:p>
          <a:p>
            <a:pPr algn="ctr"/>
            <a:r>
              <a:rPr lang="en-US" sz="2400" dirty="0">
                <a:hlinkClick r:id="rId3"/>
              </a:rPr>
              <a:t>College of L&amp;S Video</a:t>
            </a:r>
            <a:endParaRPr lang="en-US" sz="2400" b="1" dirty="0"/>
          </a:p>
          <a:p>
            <a:pPr algn="ctr"/>
            <a:endParaRPr lang="en-US" sz="2400" b="1" dirty="0"/>
          </a:p>
          <a:p>
            <a:pPr algn="ctr"/>
            <a:endParaRPr lang="en-US" sz="2400" b="1" dirty="0"/>
          </a:p>
          <a:p>
            <a:pPr algn="ctr"/>
            <a:endParaRPr lang="en-US" sz="2400" b="1" dirty="0"/>
          </a:p>
          <a:p>
            <a:pPr algn="ctr"/>
            <a:r>
              <a:rPr lang="en-US" sz="2400" dirty="0"/>
              <a:t>Undergraduate Education and Advising</a:t>
            </a:r>
          </a:p>
          <a:p>
            <a:pPr algn="ctr"/>
            <a:r>
              <a:rPr lang="en-US" sz="2400" dirty="0"/>
              <a:t>Letters &amp; Science Office of the Dean</a:t>
            </a:r>
          </a:p>
        </p:txBody>
      </p:sp>
      <p:pic>
        <p:nvPicPr>
          <p:cNvPr id="4" name="Picture 3">
            <a:extLst>
              <a:ext uri="{FF2B5EF4-FFF2-40B4-BE49-F238E27FC236}">
                <a16:creationId xmlns:a16="http://schemas.microsoft.com/office/drawing/2014/main" id="{1EE50BF7-4E34-7146-8ED4-87AE888A25D3}"/>
              </a:ext>
            </a:extLst>
          </p:cNvPr>
          <p:cNvPicPr>
            <a:picLocks noChangeAspect="1"/>
          </p:cNvPicPr>
          <p:nvPr/>
        </p:nvPicPr>
        <p:blipFill>
          <a:blip r:embed="rId4"/>
          <a:stretch>
            <a:fillRect/>
          </a:stretch>
        </p:blipFill>
        <p:spPr>
          <a:xfrm>
            <a:off x="8533539" y="5888092"/>
            <a:ext cx="3456122" cy="564301"/>
          </a:xfrm>
          <a:prstGeom prst="rect">
            <a:avLst/>
          </a:prstGeom>
        </p:spPr>
      </p:pic>
    </p:spTree>
    <p:extLst>
      <p:ext uri="{BB962C8B-B14F-4D97-AF65-F5344CB8AC3E}">
        <p14:creationId xmlns:p14="http://schemas.microsoft.com/office/powerpoint/2010/main" val="162360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178" y="300670"/>
            <a:ext cx="6807200" cy="1371600"/>
          </a:xfrm>
        </p:spPr>
        <p:txBody>
          <a:bodyPr>
            <a:normAutofit/>
          </a:bodyPr>
          <a:lstStyle/>
          <a:p>
            <a:r>
              <a:rPr lang="en-US" sz="4800" b="1" dirty="0">
                <a:solidFill>
                  <a:schemeClr val="tx2"/>
                </a:solidFill>
                <a:latin typeface="+mn-lt"/>
              </a:rPr>
              <a:t>Mandatory Advising</a:t>
            </a:r>
          </a:p>
        </p:txBody>
      </p:sp>
      <p:sp>
        <p:nvSpPr>
          <p:cNvPr id="3" name="Subtitle 2"/>
          <p:cNvSpPr>
            <a:spLocks noGrp="1"/>
          </p:cNvSpPr>
          <p:nvPr>
            <p:ph type="subTitle" idx="1"/>
          </p:nvPr>
        </p:nvSpPr>
        <p:spPr>
          <a:xfrm>
            <a:off x="314178" y="2090171"/>
            <a:ext cx="10363200" cy="4127748"/>
          </a:xfrm>
        </p:spPr>
        <p:txBody>
          <a:bodyPr>
            <a:noAutofit/>
          </a:bodyPr>
          <a:lstStyle/>
          <a:p>
            <a:pPr marL="457200" indent="-457200" algn="l">
              <a:buFont typeface="Arial" panose="020B0604020202020204" pitchFamily="34" charset="0"/>
              <a:buChar char="•"/>
            </a:pPr>
            <a:r>
              <a:rPr lang="en-US" sz="2400" dirty="0">
                <a:solidFill>
                  <a:schemeClr val="tx1"/>
                </a:solidFill>
              </a:rPr>
              <a:t>This is a great chance for </a:t>
            </a:r>
            <a:r>
              <a:rPr lang="en-US" dirty="0" smtClean="0"/>
              <a:t>your academic advisors</a:t>
            </a:r>
            <a:r>
              <a:rPr lang="en-US" sz="2400" dirty="0" smtClean="0">
                <a:solidFill>
                  <a:schemeClr val="tx1"/>
                </a:solidFill>
              </a:rPr>
              <a:t> </a:t>
            </a:r>
            <a:r>
              <a:rPr lang="en-US" sz="2400" dirty="0">
                <a:solidFill>
                  <a:schemeClr val="tx1"/>
                </a:solidFill>
              </a:rPr>
              <a:t>to get to know you, hear about your expectations and goals for college, and partner with you to support a great first year!</a:t>
            </a:r>
          </a:p>
          <a:p>
            <a:pPr marL="457200" indent="-457200" algn="l">
              <a:buFont typeface="Arial" panose="020B0604020202020204" pitchFamily="34" charset="0"/>
              <a:buChar char="•"/>
            </a:pPr>
            <a:endParaRPr lang="en-US" sz="2400" b="1" dirty="0">
              <a:solidFill>
                <a:schemeClr val="tx1"/>
              </a:solidFill>
            </a:endParaRPr>
          </a:p>
          <a:p>
            <a:pPr marL="457200" indent="-457200" algn="l">
              <a:buFont typeface="Arial" panose="020B0604020202020204" pitchFamily="34" charset="0"/>
              <a:buChar char="•"/>
            </a:pPr>
            <a:r>
              <a:rPr lang="en-US" sz="2400" dirty="0">
                <a:solidFill>
                  <a:schemeClr val="tx1"/>
                </a:solidFill>
              </a:rPr>
              <a:t>All students in L&amp;S are required to </a:t>
            </a:r>
            <a:r>
              <a:rPr lang="en-US" sz="2400" dirty="0" smtClean="0">
                <a:solidFill>
                  <a:schemeClr val="tx1"/>
                </a:solidFill>
              </a:rPr>
              <a:t>meet with their major advisor during their assigned quarter in the 2018-19 year at least once but are encouraged to meet more often as needed. You’ll have a registration hold with important information about your mandatory advising requirement. </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dirty="0"/>
              <a:t>Credit Evaluations are completed for all incoming transfer students by November 1</a:t>
            </a:r>
          </a:p>
          <a:p>
            <a:pPr marL="457200" indent="-457200" algn="l">
              <a:buFont typeface="Arial" panose="020B0604020202020204" pitchFamily="34" charset="0"/>
              <a:buChar char="•"/>
            </a:pPr>
            <a:endParaRPr lang="en-US" sz="2400" dirty="0">
              <a:solidFill>
                <a:schemeClr val="tx1"/>
              </a:solidFill>
            </a:endParaRPr>
          </a:p>
          <a:p>
            <a:pPr algn="l"/>
            <a:endParaRPr lang="en-US" sz="2400" dirty="0">
              <a:solidFill>
                <a:schemeClr val="tx1"/>
              </a:solidFill>
            </a:endParaRPr>
          </a:p>
        </p:txBody>
      </p:sp>
      <p:pic>
        <p:nvPicPr>
          <p:cNvPr id="5" name="Picture 4" descr="import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3583" y="140676"/>
            <a:ext cx="2456409" cy="1949495"/>
          </a:xfrm>
          <a:prstGeom prst="rect">
            <a:avLst/>
          </a:prstGeom>
        </p:spPr>
      </p:pic>
    </p:spTree>
    <p:extLst>
      <p:ext uri="{BB962C8B-B14F-4D97-AF65-F5344CB8AC3E}">
        <p14:creationId xmlns:p14="http://schemas.microsoft.com/office/powerpoint/2010/main" val="105929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2"/>
                </a:solidFill>
                <a:latin typeface="+mn-lt"/>
              </a:rPr>
              <a:t>Holds</a:t>
            </a:r>
            <a:endParaRPr lang="en-US" sz="4800" dirty="0">
              <a:solidFill>
                <a:schemeClr val="tx2"/>
              </a:solidFill>
              <a:latin typeface="+mn-lt"/>
            </a:endParaRPr>
          </a:p>
        </p:txBody>
      </p:sp>
      <p:pic>
        <p:nvPicPr>
          <p:cNvPr id="5" name="Picture 4"/>
          <p:cNvPicPr>
            <a:picLocks noChangeAspect="1"/>
          </p:cNvPicPr>
          <p:nvPr/>
        </p:nvPicPr>
        <p:blipFill>
          <a:blip r:embed="rId3"/>
          <a:stretch>
            <a:fillRect/>
          </a:stretch>
        </p:blipFill>
        <p:spPr>
          <a:xfrm>
            <a:off x="1124218" y="1487311"/>
            <a:ext cx="9943565" cy="4979127"/>
          </a:xfrm>
          <a:prstGeom prst="rect">
            <a:avLst/>
          </a:prstGeom>
          <a:ln w="25400">
            <a:solidFill>
              <a:schemeClr val="accent1"/>
            </a:solidFill>
          </a:ln>
        </p:spPr>
      </p:pic>
    </p:spTree>
    <p:extLst>
      <p:ext uri="{BB962C8B-B14F-4D97-AF65-F5344CB8AC3E}">
        <p14:creationId xmlns:p14="http://schemas.microsoft.com/office/powerpoint/2010/main" val="355135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463233"/>
            <a:ext cx="10952480" cy="841375"/>
          </a:xfrm>
        </p:spPr>
        <p:txBody>
          <a:bodyPr>
            <a:normAutofit/>
          </a:bodyPr>
          <a:lstStyle/>
          <a:p>
            <a:r>
              <a:rPr lang="en-US" sz="4800" b="1" dirty="0">
                <a:solidFill>
                  <a:schemeClr val="tx2"/>
                </a:solidFill>
                <a:latin typeface="+mn-lt"/>
              </a:rPr>
              <a:t>Advisor Responsibilities</a:t>
            </a:r>
          </a:p>
        </p:txBody>
      </p:sp>
      <p:sp>
        <p:nvSpPr>
          <p:cNvPr id="3" name="Subtitle 2"/>
          <p:cNvSpPr>
            <a:spLocks noGrp="1"/>
          </p:cNvSpPr>
          <p:nvPr>
            <p:ph type="subTitle" idx="1"/>
          </p:nvPr>
        </p:nvSpPr>
        <p:spPr>
          <a:xfrm>
            <a:off x="406400" y="2754489"/>
            <a:ext cx="10859715" cy="3358664"/>
          </a:xfrm>
        </p:spPr>
        <p:txBody>
          <a:bodyPr>
            <a:normAutofit lnSpcReduction="10000"/>
          </a:bodyPr>
          <a:lstStyle/>
          <a:p>
            <a:pPr marL="857250" indent="-857250" algn="l">
              <a:buFont typeface="Arial" panose="020B0604020202020204" pitchFamily="34" charset="0"/>
              <a:buChar char="•"/>
            </a:pPr>
            <a:r>
              <a:rPr lang="en-US" sz="2400" dirty="0">
                <a:solidFill>
                  <a:schemeClr val="tx1"/>
                </a:solidFill>
              </a:rPr>
              <a:t>Listen carefully to your questions and concerns</a:t>
            </a:r>
          </a:p>
          <a:p>
            <a:pPr algn="l"/>
            <a:endParaRPr lang="en-US" sz="2400" dirty="0">
              <a:solidFill>
                <a:schemeClr val="tx1"/>
              </a:solidFill>
            </a:endParaRPr>
          </a:p>
          <a:p>
            <a:pPr marL="857250" indent="-857250" algn="l">
              <a:buFont typeface="Arial" panose="020B0604020202020204" pitchFamily="34" charset="0"/>
              <a:buChar char="•"/>
            </a:pPr>
            <a:r>
              <a:rPr lang="en-US" sz="2400" dirty="0">
                <a:solidFill>
                  <a:schemeClr val="tx1"/>
                </a:solidFill>
              </a:rPr>
              <a:t>Provide a safe and inclusive space</a:t>
            </a:r>
          </a:p>
          <a:p>
            <a:pPr marL="857250" indent="-857250" algn="l">
              <a:buFont typeface="Arial" panose="020B0604020202020204" pitchFamily="34" charset="0"/>
              <a:buChar char="•"/>
            </a:pPr>
            <a:endParaRPr lang="en-US" sz="2400" dirty="0">
              <a:solidFill>
                <a:schemeClr val="tx1"/>
              </a:solidFill>
            </a:endParaRPr>
          </a:p>
          <a:p>
            <a:pPr marL="857250" indent="-857250" algn="l">
              <a:buFont typeface="Arial" panose="020B0604020202020204" pitchFamily="34" charset="0"/>
              <a:buChar char="•"/>
            </a:pPr>
            <a:r>
              <a:rPr lang="en-US" sz="2400" dirty="0">
                <a:solidFill>
                  <a:schemeClr val="tx1"/>
                </a:solidFill>
              </a:rPr>
              <a:t>Guide your exploration of curriculum, graduation requirements, UC Davis policies and procedures, etc., and to help you make timely degree progress</a:t>
            </a:r>
          </a:p>
          <a:p>
            <a:pPr algn="l"/>
            <a:endParaRPr lang="en-US" sz="2400" dirty="0">
              <a:solidFill>
                <a:schemeClr val="tx1"/>
              </a:solidFill>
            </a:endParaRPr>
          </a:p>
          <a:p>
            <a:pPr marL="857250" indent="-857250" algn="l">
              <a:buFont typeface="Arial" panose="020B0604020202020204" pitchFamily="34" charset="0"/>
              <a:buChar char="•"/>
            </a:pPr>
            <a:r>
              <a:rPr lang="en-US" sz="2400" dirty="0">
                <a:solidFill>
                  <a:schemeClr val="tx1"/>
                </a:solidFill>
              </a:rPr>
              <a:t>Encourage, guide, and support you in developing goals and educational plans</a:t>
            </a:r>
          </a:p>
          <a:p>
            <a:pPr marL="857250" indent="-857250" algn="l">
              <a:buFont typeface="Arial" panose="020B0604020202020204" pitchFamily="34" charset="0"/>
              <a:buChar char="•"/>
            </a:pPr>
            <a:endParaRPr lang="en-US" sz="1900" dirty="0">
              <a:solidFill>
                <a:schemeClr val="tx1"/>
              </a:solidFill>
            </a:endParaRPr>
          </a:p>
          <a:p>
            <a:pPr marL="857250" indent="-857250" algn="l">
              <a:buFont typeface="Arial" panose="020B0604020202020204" pitchFamily="34" charset="0"/>
              <a:buChar char="•"/>
            </a:pPr>
            <a:endParaRPr lang="en-US" sz="1900" dirty="0">
              <a:solidFill>
                <a:schemeClr val="tx1"/>
              </a:solidFill>
            </a:endParaRPr>
          </a:p>
          <a:p>
            <a:pPr marL="857250" indent="-857250" algn="l">
              <a:buFont typeface="Arial" panose="020B0604020202020204" pitchFamily="34" charset="0"/>
              <a:buChar char="•"/>
            </a:pPr>
            <a:endParaRPr lang="en-US" sz="6700" dirty="0">
              <a:solidFill>
                <a:schemeClr val="tx1"/>
              </a:solidFill>
            </a:endParaRPr>
          </a:p>
          <a:p>
            <a:pPr algn="l"/>
            <a:endParaRPr lang="en-US" dirty="0">
              <a:solidFill>
                <a:schemeClr val="tx1"/>
              </a:solidFill>
            </a:endParaRPr>
          </a:p>
        </p:txBody>
      </p:sp>
      <p:pic>
        <p:nvPicPr>
          <p:cNvPr id="1026" name="Picture 2" descr="Informational Guid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5099" y="152400"/>
            <a:ext cx="1950720" cy="1463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6400" y="1615439"/>
            <a:ext cx="10769600" cy="1384995"/>
          </a:xfrm>
          <a:prstGeom prst="rect">
            <a:avLst/>
          </a:prstGeom>
          <a:noFill/>
        </p:spPr>
        <p:txBody>
          <a:bodyPr wrap="square" rtlCol="0">
            <a:spAutoFit/>
          </a:bodyPr>
          <a:lstStyle/>
          <a:p>
            <a:r>
              <a:rPr lang="en-US" sz="2400" dirty="0">
                <a:latin typeface="+mn-lt"/>
              </a:rPr>
              <a:t>In order to promote a supportive advising partnership, it is helpful to understand what you can expect when you meet with an academic advisor.  Advisors are here to:</a:t>
            </a:r>
          </a:p>
          <a:p>
            <a:endParaRPr lang="en-US" dirty="0">
              <a:latin typeface="+mn-lt"/>
            </a:endParaRPr>
          </a:p>
          <a:p>
            <a:endParaRPr lang="en-US" dirty="0">
              <a:latin typeface="+mn-lt"/>
            </a:endParaRPr>
          </a:p>
        </p:txBody>
      </p:sp>
    </p:spTree>
    <p:extLst>
      <p:ext uri="{BB962C8B-B14F-4D97-AF65-F5344CB8AC3E}">
        <p14:creationId xmlns:p14="http://schemas.microsoft.com/office/powerpoint/2010/main" val="99851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463232"/>
            <a:ext cx="10952480" cy="1152208"/>
          </a:xfrm>
        </p:spPr>
        <p:txBody>
          <a:bodyPr>
            <a:noAutofit/>
          </a:bodyPr>
          <a:lstStyle/>
          <a:p>
            <a:r>
              <a:rPr lang="en-US" sz="4800" b="1" dirty="0">
                <a:solidFill>
                  <a:schemeClr val="tx2"/>
                </a:solidFill>
                <a:latin typeface="+mn-lt"/>
              </a:rPr>
              <a:t>Advisor Responsibilities</a:t>
            </a:r>
            <a:br>
              <a:rPr lang="en-US" sz="4800" b="1" dirty="0">
                <a:solidFill>
                  <a:schemeClr val="tx2"/>
                </a:solidFill>
                <a:latin typeface="+mn-lt"/>
              </a:rPr>
            </a:br>
            <a:r>
              <a:rPr lang="en-US" sz="4800" b="1" dirty="0">
                <a:solidFill>
                  <a:schemeClr val="tx2"/>
                </a:solidFill>
                <a:latin typeface="+mn-lt"/>
              </a:rPr>
              <a:t>(Continued) </a:t>
            </a:r>
          </a:p>
        </p:txBody>
      </p:sp>
      <p:sp>
        <p:nvSpPr>
          <p:cNvPr id="3" name="Subtitle 2"/>
          <p:cNvSpPr>
            <a:spLocks noGrp="1"/>
          </p:cNvSpPr>
          <p:nvPr>
            <p:ph type="subTitle" idx="1"/>
          </p:nvPr>
        </p:nvSpPr>
        <p:spPr>
          <a:xfrm>
            <a:off x="304800" y="2000161"/>
            <a:ext cx="10859715" cy="3810000"/>
          </a:xfrm>
        </p:spPr>
        <p:txBody>
          <a:bodyPr>
            <a:normAutofit lnSpcReduction="10000"/>
          </a:bodyPr>
          <a:lstStyle/>
          <a:p>
            <a:pPr marL="857250" indent="-857250" algn="l">
              <a:buFont typeface="Arial" panose="020B0604020202020204" pitchFamily="34" charset="0"/>
              <a:buChar char="•"/>
            </a:pPr>
            <a:r>
              <a:rPr lang="en-US" sz="2400" dirty="0">
                <a:solidFill>
                  <a:schemeClr val="tx1"/>
                </a:solidFill>
              </a:rPr>
              <a:t>Provide accurate and timely information</a:t>
            </a:r>
          </a:p>
          <a:p>
            <a:pPr algn="l"/>
            <a:endParaRPr lang="en-US" sz="2400" dirty="0">
              <a:solidFill>
                <a:schemeClr val="tx1"/>
              </a:solidFill>
            </a:endParaRPr>
          </a:p>
          <a:p>
            <a:pPr marL="857250" indent="-857250" algn="l">
              <a:buFont typeface="Arial" panose="020B0604020202020204" pitchFamily="34" charset="0"/>
              <a:buChar char="•"/>
            </a:pPr>
            <a:r>
              <a:rPr lang="en-US" sz="2400" dirty="0">
                <a:solidFill>
                  <a:schemeClr val="tx1"/>
                </a:solidFill>
              </a:rPr>
              <a:t>Connect you to university resources and services</a:t>
            </a:r>
          </a:p>
          <a:p>
            <a:pPr algn="l"/>
            <a:endParaRPr lang="en-US" sz="2400" dirty="0">
              <a:solidFill>
                <a:schemeClr val="tx1"/>
              </a:solidFill>
            </a:endParaRPr>
          </a:p>
          <a:p>
            <a:pPr marL="857250" indent="-857250" algn="l">
              <a:buFont typeface="Arial" panose="020B0604020202020204" pitchFamily="34" charset="0"/>
              <a:buChar char="•"/>
            </a:pPr>
            <a:r>
              <a:rPr lang="en-US" sz="2400" dirty="0">
                <a:solidFill>
                  <a:schemeClr val="tx1"/>
                </a:solidFill>
              </a:rPr>
              <a:t>Be accessible during advising hours by phone, email, or the advising messaging system</a:t>
            </a:r>
          </a:p>
          <a:p>
            <a:pPr algn="l"/>
            <a:endParaRPr lang="en-US" sz="2400" dirty="0">
              <a:solidFill>
                <a:schemeClr val="tx1"/>
              </a:solidFill>
            </a:endParaRPr>
          </a:p>
          <a:p>
            <a:pPr marL="857250" indent="-857250" algn="l">
              <a:buFont typeface="Arial" panose="020B0604020202020204" pitchFamily="34" charset="0"/>
              <a:buChar char="•"/>
            </a:pPr>
            <a:r>
              <a:rPr lang="en-US" sz="2400" dirty="0">
                <a:solidFill>
                  <a:schemeClr val="tx1"/>
                </a:solidFill>
              </a:rPr>
              <a:t>Maintain confidentiality in compliance with the Family Educational Rights &amp; Privacy Act (FERPA)</a:t>
            </a:r>
          </a:p>
          <a:p>
            <a:pPr marL="857250" indent="-857250" algn="l">
              <a:buFont typeface="Arial" panose="020B0604020202020204" pitchFamily="34" charset="0"/>
              <a:buChar char="•"/>
            </a:pPr>
            <a:endParaRPr lang="en-US" sz="1900" dirty="0">
              <a:solidFill>
                <a:schemeClr val="tx1"/>
              </a:solidFill>
            </a:endParaRPr>
          </a:p>
          <a:p>
            <a:pPr marL="857250" indent="-857250" algn="l">
              <a:buFont typeface="Arial" panose="020B0604020202020204" pitchFamily="34" charset="0"/>
              <a:buChar char="•"/>
            </a:pPr>
            <a:endParaRPr lang="en-US" sz="1900" dirty="0">
              <a:solidFill>
                <a:schemeClr val="tx1"/>
              </a:solidFill>
            </a:endParaRPr>
          </a:p>
          <a:p>
            <a:pPr marL="857250" indent="-857250" algn="l">
              <a:buFont typeface="Arial" panose="020B0604020202020204" pitchFamily="34" charset="0"/>
              <a:buChar char="•"/>
            </a:pPr>
            <a:endParaRPr lang="en-US" sz="6700" dirty="0">
              <a:solidFill>
                <a:schemeClr val="tx1"/>
              </a:solidFill>
            </a:endParaRPr>
          </a:p>
          <a:p>
            <a:pPr algn="l"/>
            <a:endParaRPr lang="en-US" dirty="0">
              <a:solidFill>
                <a:schemeClr val="tx1"/>
              </a:solidFill>
            </a:endParaRPr>
          </a:p>
        </p:txBody>
      </p:sp>
      <p:pic>
        <p:nvPicPr>
          <p:cNvPr id="1026" name="Picture 2" descr="Informational Guid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5099" y="152400"/>
            <a:ext cx="195072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167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255104"/>
            <a:ext cx="8839200" cy="1447800"/>
          </a:xfrm>
        </p:spPr>
        <p:txBody>
          <a:bodyPr>
            <a:normAutofit/>
          </a:bodyPr>
          <a:lstStyle/>
          <a:p>
            <a:r>
              <a:rPr lang="en-US" sz="4800" b="1" dirty="0">
                <a:solidFill>
                  <a:schemeClr val="tx2"/>
                </a:solidFill>
                <a:latin typeface="+mn-lt"/>
              </a:rPr>
              <a:t>Advisee Responsibilities</a:t>
            </a:r>
          </a:p>
        </p:txBody>
      </p:sp>
      <p:sp>
        <p:nvSpPr>
          <p:cNvPr id="3" name="Subtitle 2"/>
          <p:cNvSpPr>
            <a:spLocks noGrp="1"/>
          </p:cNvSpPr>
          <p:nvPr>
            <p:ph type="subTitle" idx="1"/>
          </p:nvPr>
        </p:nvSpPr>
        <p:spPr>
          <a:xfrm>
            <a:off x="508001" y="1864216"/>
            <a:ext cx="11390324" cy="4546776"/>
          </a:xfrm>
        </p:spPr>
        <p:txBody>
          <a:bodyPr vert="horz" lIns="91440" tIns="45720" rIns="91440" bIns="45720" rtlCol="0" anchor="t">
            <a:noAutofit/>
          </a:bodyPr>
          <a:lstStyle/>
          <a:p>
            <a:pPr algn="l"/>
            <a:r>
              <a:rPr lang="en-US" sz="2400" dirty="0">
                <a:solidFill>
                  <a:schemeClr val="tx1"/>
                </a:solidFill>
              </a:rPr>
              <a:t>Students come from different backgrounds and educational experiences. Here at UC Davis, you are encouraged to pursue your academic, professional, and personal goals. Your role is to:</a:t>
            </a:r>
          </a:p>
          <a:p>
            <a:pPr algn="l"/>
            <a:endParaRPr lang="en-US" sz="2400" dirty="0">
              <a:solidFill>
                <a:schemeClr val="tx1"/>
              </a:solidFill>
            </a:endParaRPr>
          </a:p>
          <a:p>
            <a:pPr marL="285750" indent="-285750" algn="l">
              <a:buFont typeface="Arial" panose="020B0604020202020204" pitchFamily="34" charset="0"/>
              <a:buChar char="•"/>
            </a:pPr>
            <a:r>
              <a:rPr lang="en-US" sz="2400" dirty="0">
                <a:solidFill>
                  <a:schemeClr val="tx1"/>
                </a:solidFill>
              </a:rPr>
              <a:t>Take ownership of your education by attending class, regular advising appointments, instructor office hours; familiarize yourself with your degree requirements and plan your courses accordingly</a:t>
            </a:r>
          </a:p>
          <a:p>
            <a:pPr marL="285750" indent="-285750" algn="l">
              <a:buFont typeface="Arial" panose="020B0604020202020204" pitchFamily="34" charset="0"/>
              <a:buChar char="•"/>
            </a:pPr>
            <a:endParaRPr lang="en-US" sz="2400" dirty="0">
              <a:solidFill>
                <a:schemeClr val="tx1"/>
              </a:solidFill>
            </a:endParaRPr>
          </a:p>
          <a:p>
            <a:pPr marL="285750" indent="-285750" algn="l">
              <a:buFont typeface="Arial" panose="020B0604020202020204" pitchFamily="34" charset="0"/>
              <a:buChar char="•"/>
            </a:pPr>
            <a:r>
              <a:rPr lang="en-US" sz="2400" dirty="0">
                <a:solidFill>
                  <a:schemeClr val="tx1"/>
                </a:solidFill>
              </a:rPr>
              <a:t>Regularly utilize online academic tools such as OASIS, My Degree, Canvas, Schedule Builder, Campus Email, and the </a:t>
            </a:r>
            <a:r>
              <a:rPr lang="en-US" sz="2400" dirty="0" err="1">
                <a:solidFill>
                  <a:schemeClr val="tx1"/>
                </a:solidFill>
              </a:rPr>
              <a:t>MyUCDavis</a:t>
            </a:r>
            <a:r>
              <a:rPr lang="en-US" sz="2400" dirty="0">
                <a:solidFill>
                  <a:schemeClr val="tx1"/>
                </a:solidFill>
              </a:rPr>
              <a:t> Message Center</a:t>
            </a:r>
          </a:p>
        </p:txBody>
      </p:sp>
      <p:pic>
        <p:nvPicPr>
          <p:cNvPr id="6" name="Picture 5" descr="econ.student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47046"/>
            <a:ext cx="2438400" cy="1817170"/>
          </a:xfrm>
          <a:prstGeom prst="rect">
            <a:avLst/>
          </a:prstGeom>
        </p:spPr>
      </p:pic>
    </p:spTree>
    <p:extLst>
      <p:ext uri="{BB962C8B-B14F-4D97-AF65-F5344CB8AC3E}">
        <p14:creationId xmlns:p14="http://schemas.microsoft.com/office/powerpoint/2010/main" val="331604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255104"/>
            <a:ext cx="8839200" cy="1447800"/>
          </a:xfrm>
        </p:spPr>
        <p:txBody>
          <a:bodyPr>
            <a:normAutofit/>
          </a:bodyPr>
          <a:lstStyle/>
          <a:p>
            <a:r>
              <a:rPr lang="en-US" sz="4800" b="1" dirty="0">
                <a:solidFill>
                  <a:schemeClr val="tx2"/>
                </a:solidFill>
                <a:latin typeface="+mn-lt"/>
              </a:rPr>
              <a:t>Advisee Responsibilities</a:t>
            </a:r>
            <a:br>
              <a:rPr lang="en-US" sz="4800" b="1" dirty="0">
                <a:solidFill>
                  <a:schemeClr val="tx2"/>
                </a:solidFill>
                <a:latin typeface="+mn-lt"/>
              </a:rPr>
            </a:br>
            <a:r>
              <a:rPr lang="en-US" sz="4800" b="1" dirty="0">
                <a:solidFill>
                  <a:schemeClr val="tx2"/>
                </a:solidFill>
                <a:latin typeface="+mn-lt"/>
              </a:rPr>
              <a:t>(Continued)</a:t>
            </a:r>
          </a:p>
        </p:txBody>
      </p:sp>
      <p:sp>
        <p:nvSpPr>
          <p:cNvPr id="3" name="Subtitle 2"/>
          <p:cNvSpPr>
            <a:spLocks noGrp="1"/>
          </p:cNvSpPr>
          <p:nvPr>
            <p:ph type="subTitle" idx="1"/>
          </p:nvPr>
        </p:nvSpPr>
        <p:spPr>
          <a:xfrm>
            <a:off x="406400" y="1864216"/>
            <a:ext cx="11379200" cy="4079384"/>
          </a:xfrm>
        </p:spPr>
        <p:txBody>
          <a:bodyPr vert="horz" lIns="91440" tIns="45720" rIns="91440" bIns="45720" rtlCol="0" anchor="t">
            <a:normAutofit/>
          </a:bodyPr>
          <a:lstStyle/>
          <a:p>
            <a:pPr marL="285750" indent="-285750" algn="l">
              <a:buFont typeface="Arial" panose="020B0604020202020204" pitchFamily="34" charset="0"/>
              <a:buChar char="•"/>
            </a:pPr>
            <a:r>
              <a:rPr lang="en-US" sz="2400" dirty="0">
                <a:solidFill>
                  <a:schemeClr val="tx1"/>
                </a:solidFill>
              </a:rPr>
              <a:t>Prepare for advising meetings ahead of time by familiarizing yourself with academic requirements, drafting a first year academic plan, formulating questions, and answering any preparatory questions prior to your appointment</a:t>
            </a:r>
          </a:p>
          <a:p>
            <a:pPr marL="285750" indent="-285750" algn="l">
              <a:buFont typeface="Arial" panose="020B0604020202020204" pitchFamily="34" charset="0"/>
              <a:buChar char="•"/>
            </a:pPr>
            <a:endParaRPr lang="en-US" sz="2400" dirty="0">
              <a:solidFill>
                <a:schemeClr val="tx1"/>
              </a:solidFill>
            </a:endParaRPr>
          </a:p>
          <a:p>
            <a:pPr marL="285750" indent="-285750" algn="l">
              <a:buFont typeface="Arial" panose="020B0604020202020204" pitchFamily="34" charset="0"/>
              <a:buChar char="•"/>
            </a:pPr>
            <a:r>
              <a:rPr lang="en-US" sz="2400" dirty="0">
                <a:solidFill>
                  <a:schemeClr val="tx1"/>
                </a:solidFill>
              </a:rPr>
              <a:t>Ask for help when you need it. Show initiative by making use of campus resources (e.g. Student Academic Success Center; Student Health &amp; Counseling Services; Residence Hall Advising Team; Student Disability Center)</a:t>
            </a:r>
          </a:p>
          <a:p>
            <a:pPr marL="285750" indent="-285750" algn="l">
              <a:buFont typeface="Arial" panose="020B0604020202020204" pitchFamily="34" charset="0"/>
              <a:buChar char="•"/>
            </a:pPr>
            <a:endParaRPr lang="en-US" sz="2400" dirty="0">
              <a:solidFill>
                <a:schemeClr val="tx1"/>
              </a:solidFill>
            </a:endParaRPr>
          </a:p>
          <a:p>
            <a:pPr marL="285750" indent="-285750" algn="l">
              <a:buFont typeface="Arial" panose="020B0604020202020204" pitchFamily="34" charset="0"/>
              <a:buChar char="•"/>
            </a:pPr>
            <a:r>
              <a:rPr lang="en-US" sz="2400" dirty="0">
                <a:solidFill>
                  <a:schemeClr val="tx1"/>
                </a:solidFill>
              </a:rPr>
              <a:t>Explore, reflect on, and identify your academic, professional, and personal goals</a:t>
            </a:r>
          </a:p>
        </p:txBody>
      </p:sp>
      <p:pic>
        <p:nvPicPr>
          <p:cNvPr id="6" name="Picture 5" descr="econ.student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47046"/>
            <a:ext cx="2438400" cy="1817170"/>
          </a:xfrm>
          <a:prstGeom prst="rect">
            <a:avLst/>
          </a:prstGeom>
        </p:spPr>
      </p:pic>
    </p:spTree>
    <p:extLst>
      <p:ext uri="{BB962C8B-B14F-4D97-AF65-F5344CB8AC3E}">
        <p14:creationId xmlns:p14="http://schemas.microsoft.com/office/powerpoint/2010/main" val="3326072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459" y="609600"/>
            <a:ext cx="6629400" cy="1016391"/>
          </a:xfrm>
        </p:spPr>
        <p:txBody>
          <a:bodyPr>
            <a:normAutofit/>
          </a:bodyPr>
          <a:lstStyle/>
          <a:p>
            <a:r>
              <a:rPr lang="en-US" sz="4400" b="1" dirty="0">
                <a:solidFill>
                  <a:schemeClr val="tx2"/>
                </a:solidFill>
                <a:latin typeface="+mn-lt"/>
              </a:rPr>
              <a:t>TRUE or </a:t>
            </a:r>
            <a:r>
              <a:rPr lang="en-US" sz="4400" b="1" dirty="0" smtClean="0">
                <a:solidFill>
                  <a:schemeClr val="tx2"/>
                </a:solidFill>
                <a:latin typeface="+mn-lt"/>
              </a:rPr>
              <a:t>FALSE? </a:t>
            </a:r>
            <a:endParaRPr lang="en-US" sz="4400" b="1" dirty="0">
              <a:solidFill>
                <a:schemeClr val="tx2"/>
              </a:solidFill>
              <a:latin typeface="+mn-lt"/>
            </a:endParaRPr>
          </a:p>
        </p:txBody>
      </p:sp>
      <p:sp>
        <p:nvSpPr>
          <p:cNvPr id="3" name="Subtitle 2"/>
          <p:cNvSpPr>
            <a:spLocks noGrp="1"/>
          </p:cNvSpPr>
          <p:nvPr>
            <p:ph type="subTitle" idx="1"/>
          </p:nvPr>
        </p:nvSpPr>
        <p:spPr>
          <a:xfrm>
            <a:off x="943707" y="3336388"/>
            <a:ext cx="10617033" cy="1376289"/>
          </a:xfrm>
        </p:spPr>
        <p:txBody>
          <a:bodyPr>
            <a:noAutofit/>
          </a:bodyPr>
          <a:lstStyle/>
          <a:p>
            <a:pPr algn="l"/>
            <a:r>
              <a:rPr lang="en-US" dirty="0"/>
              <a:t>I should read the mandatory advising hold information </a:t>
            </a:r>
            <a:r>
              <a:rPr lang="en-US" dirty="0" smtClean="0"/>
              <a:t>carefully to understand when and how I am required to meet with my major advisor. </a:t>
            </a:r>
            <a:endParaRPr lang="en-US" dirty="0"/>
          </a:p>
        </p:txBody>
      </p:sp>
      <p:pic>
        <p:nvPicPr>
          <p:cNvPr id="4" name="Picture 3" descr="question.mar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459" y="306461"/>
            <a:ext cx="2852282" cy="2639060"/>
          </a:xfrm>
          <a:prstGeom prst="rect">
            <a:avLst/>
          </a:prstGeom>
        </p:spPr>
      </p:pic>
    </p:spTree>
    <p:extLst>
      <p:ext uri="{BB962C8B-B14F-4D97-AF65-F5344CB8AC3E}">
        <p14:creationId xmlns:p14="http://schemas.microsoft.com/office/powerpoint/2010/main" val="1645804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361244"/>
            <a:ext cx="10363200" cy="1143000"/>
          </a:xfrm>
        </p:spPr>
        <p:txBody>
          <a:bodyPr>
            <a:normAutofit/>
          </a:bodyPr>
          <a:lstStyle/>
          <a:p>
            <a:pPr algn="ctr"/>
            <a:r>
              <a:rPr lang="en-US" b="1" dirty="0">
                <a:solidFill>
                  <a:schemeClr val="tx2"/>
                </a:solidFill>
                <a:latin typeface="+mn-lt"/>
              </a:rPr>
              <a:t>FERPA </a:t>
            </a:r>
          </a:p>
        </p:txBody>
      </p:sp>
      <p:sp>
        <p:nvSpPr>
          <p:cNvPr id="3" name="Content Placeholder 2"/>
          <p:cNvSpPr>
            <a:spLocks noGrp="1"/>
          </p:cNvSpPr>
          <p:nvPr>
            <p:ph idx="1"/>
          </p:nvPr>
        </p:nvSpPr>
        <p:spPr>
          <a:xfrm>
            <a:off x="609600" y="1682044"/>
            <a:ext cx="10668000" cy="4876800"/>
          </a:xfrm>
        </p:spPr>
        <p:txBody>
          <a:bodyPr/>
          <a:lstStyle/>
          <a:p>
            <a:pPr>
              <a:lnSpc>
                <a:spcPts val="3200"/>
              </a:lnSpc>
            </a:pPr>
            <a:r>
              <a:rPr lang="en-US" sz="2400" dirty="0"/>
              <a:t>Family Educational Rights and Privacy Act </a:t>
            </a:r>
          </a:p>
          <a:p>
            <a:pPr>
              <a:lnSpc>
                <a:spcPts val="3200"/>
              </a:lnSpc>
            </a:pPr>
            <a:r>
              <a:rPr lang="en-US" sz="2400" dirty="0"/>
              <a:t>A federal law designed to: </a:t>
            </a:r>
          </a:p>
          <a:p>
            <a:pPr lvl="1">
              <a:lnSpc>
                <a:spcPts val="3200"/>
              </a:lnSpc>
            </a:pPr>
            <a:r>
              <a:rPr lang="en-US" sz="2000" dirty="0"/>
              <a:t>Protect the privacy of student education records </a:t>
            </a:r>
          </a:p>
          <a:p>
            <a:pPr lvl="1">
              <a:lnSpc>
                <a:spcPts val="3200"/>
              </a:lnSpc>
            </a:pPr>
            <a:r>
              <a:rPr lang="en-US" sz="2000" dirty="0"/>
              <a:t>Establish the right of students to inspect and review their education records</a:t>
            </a:r>
          </a:p>
          <a:p>
            <a:pPr>
              <a:lnSpc>
                <a:spcPts val="3200"/>
              </a:lnSpc>
            </a:pPr>
            <a:r>
              <a:rPr lang="en-US" sz="2400" dirty="0"/>
              <a:t>Each office handles FERPA differently</a:t>
            </a:r>
          </a:p>
          <a:p>
            <a:pPr>
              <a:lnSpc>
                <a:spcPts val="3200"/>
              </a:lnSpc>
            </a:pPr>
            <a:r>
              <a:rPr lang="en-US" sz="2400" dirty="0"/>
              <a:t>At Orientation: Guests are not allowed in advising spaces</a:t>
            </a:r>
          </a:p>
          <a:p>
            <a:pPr lvl="1">
              <a:lnSpc>
                <a:spcPts val="3200"/>
              </a:lnSpc>
            </a:pPr>
            <a:r>
              <a:rPr lang="en-US" sz="2000" dirty="0"/>
              <a:t>This is your choice if you want a guest present</a:t>
            </a:r>
          </a:p>
          <a:p>
            <a:pPr lvl="1">
              <a:lnSpc>
                <a:spcPts val="3200"/>
              </a:lnSpc>
            </a:pPr>
            <a:r>
              <a:rPr lang="en-US" sz="2000" dirty="0"/>
              <a:t>Waiver must be signed</a:t>
            </a:r>
          </a:p>
        </p:txBody>
      </p:sp>
    </p:spTree>
    <p:extLst>
      <p:ext uri="{BB962C8B-B14F-4D97-AF65-F5344CB8AC3E}">
        <p14:creationId xmlns:p14="http://schemas.microsoft.com/office/powerpoint/2010/main" val="68215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734888"/>
            <a:ext cx="10363200" cy="654602"/>
          </a:xfrm>
        </p:spPr>
        <p:txBody>
          <a:bodyPr>
            <a:noAutofit/>
          </a:bodyPr>
          <a:lstStyle/>
          <a:p>
            <a:r>
              <a:rPr lang="en-US" sz="4400" b="1" dirty="0">
                <a:solidFill>
                  <a:schemeClr val="tx2"/>
                </a:solidFill>
                <a:latin typeface="+mn-lt"/>
              </a:rPr>
              <a:t>Communication is Critical</a:t>
            </a:r>
          </a:p>
        </p:txBody>
      </p:sp>
      <p:sp>
        <p:nvSpPr>
          <p:cNvPr id="3" name="Subtitle 2"/>
          <p:cNvSpPr>
            <a:spLocks noGrp="1"/>
          </p:cNvSpPr>
          <p:nvPr>
            <p:ph type="subTitle" idx="1"/>
          </p:nvPr>
        </p:nvSpPr>
        <p:spPr>
          <a:xfrm>
            <a:off x="812800" y="3505200"/>
            <a:ext cx="10871200" cy="2943578"/>
          </a:xfrm>
        </p:spPr>
        <p:txBody>
          <a:bodyPr>
            <a:normAutofit/>
          </a:bodyPr>
          <a:lstStyle/>
          <a:p>
            <a:pPr marL="457200" indent="-457200" algn="l">
              <a:buFont typeface="Arial" panose="020B0604020202020204" pitchFamily="34" charset="0"/>
              <a:buChar char="•"/>
            </a:pPr>
            <a:r>
              <a:rPr lang="en-US" dirty="0">
                <a:solidFill>
                  <a:schemeClr val="tx1"/>
                </a:solidFill>
              </a:rPr>
              <a:t>Read your UC Davis email – official means of communication</a:t>
            </a:r>
          </a:p>
          <a:p>
            <a:pPr algn="l"/>
            <a:endParaRPr lang="en-US" dirty="0">
              <a:solidFill>
                <a:schemeClr val="tx1"/>
              </a:solidFill>
            </a:endParaRPr>
          </a:p>
          <a:p>
            <a:pPr marL="457200" indent="-457200" algn="l">
              <a:buFont typeface="Arial" panose="020B0604020202020204" pitchFamily="34" charset="0"/>
              <a:buChar char="•"/>
            </a:pPr>
            <a:r>
              <a:rPr lang="en-US" dirty="0">
                <a:solidFill>
                  <a:schemeClr val="tx1"/>
                </a:solidFill>
              </a:rPr>
              <a:t>Check your </a:t>
            </a:r>
            <a:r>
              <a:rPr lang="en-US" dirty="0" err="1">
                <a:solidFill>
                  <a:schemeClr val="tx1"/>
                </a:solidFill>
              </a:rPr>
              <a:t>myucdavis</a:t>
            </a:r>
            <a:r>
              <a:rPr lang="en-US" dirty="0">
                <a:solidFill>
                  <a:schemeClr val="tx1"/>
                </a:solidFill>
              </a:rPr>
              <a:t> Message Center – official, secure means of communication</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a:solidFill>
                  <a:schemeClr val="tx1"/>
                </a:solidFill>
              </a:rPr>
              <a:t>Use the Online Advising Student Information System (OASIS)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47" y="73792"/>
            <a:ext cx="11309127" cy="2517008"/>
          </a:xfrm>
          <a:prstGeom prst="rect">
            <a:avLst/>
          </a:prstGeom>
          <a:ln w="25400">
            <a:solidFill>
              <a:schemeClr val="accent1"/>
            </a:solidFill>
          </a:ln>
        </p:spPr>
      </p:pic>
    </p:spTree>
    <p:extLst>
      <p:ext uri="{BB962C8B-B14F-4D97-AF65-F5344CB8AC3E}">
        <p14:creationId xmlns:p14="http://schemas.microsoft.com/office/powerpoint/2010/main" val="146093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90802"/>
            <a:ext cx="5689600" cy="2362199"/>
          </a:xfrm>
        </p:spPr>
        <p:txBody>
          <a:bodyPr>
            <a:normAutofit/>
          </a:bodyPr>
          <a:lstStyle/>
          <a:p>
            <a:r>
              <a:rPr lang="en-US" sz="4800" b="1" dirty="0">
                <a:solidFill>
                  <a:srgbClr val="00457C"/>
                </a:solidFill>
                <a:latin typeface="+mn-lt"/>
              </a:rPr>
              <a:t>Graduation Requirements </a:t>
            </a:r>
          </a:p>
        </p:txBody>
      </p:sp>
      <p:pic>
        <p:nvPicPr>
          <p:cNvPr id="4" name="Picture 3" descr="gr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6200"/>
            <a:ext cx="11704320" cy="2438400"/>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555" y="2514600"/>
            <a:ext cx="6583568" cy="393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91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0671" y="225083"/>
            <a:ext cx="10311617" cy="613351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solidFill>
                <a:latin typeface="+mn-lt"/>
              </a:rPr>
              <a:t>A Welcome from</a:t>
            </a:r>
            <a:r>
              <a:rPr lang="en-US" b="1" dirty="0">
                <a:solidFill>
                  <a:schemeClr val="tx2"/>
                </a:solidFill>
                <a:latin typeface="+mn-lt"/>
              </a:rPr>
              <a:t/>
            </a:r>
            <a:br>
              <a:rPr lang="en-US" b="1" dirty="0">
                <a:solidFill>
                  <a:schemeClr val="tx2"/>
                </a:solidFill>
                <a:latin typeface="+mn-lt"/>
              </a:rPr>
            </a:br>
            <a:r>
              <a:rPr lang="en-US" b="1" dirty="0">
                <a:solidFill>
                  <a:schemeClr val="tx2"/>
                </a:solidFill>
                <a:latin typeface="+mn-lt"/>
              </a:rPr>
              <a:t>Professor Ari </a:t>
            </a:r>
            <a:r>
              <a:rPr lang="en-US" b="1" dirty="0" err="1" smtClean="0">
                <a:solidFill>
                  <a:schemeClr val="tx2"/>
                </a:solidFill>
                <a:latin typeface="+mn-lt"/>
              </a:rPr>
              <a:t>Kelman</a:t>
            </a:r>
            <a:endParaRPr lang="en-US" b="1" dirty="0" smtClean="0">
              <a:solidFill>
                <a:schemeClr val="tx2"/>
              </a:solidFill>
              <a:latin typeface="+mn-lt"/>
            </a:endParaRPr>
          </a:p>
          <a:p>
            <a:pPr algn="l"/>
            <a:endParaRPr lang="en-US" b="1" dirty="0">
              <a:solidFill>
                <a:srgbClr val="002A7E"/>
              </a:solidFill>
            </a:endParaRPr>
          </a:p>
          <a:p>
            <a:pPr algn="l"/>
            <a:endParaRPr lang="en-US" b="1" dirty="0" smtClean="0">
              <a:solidFill>
                <a:srgbClr val="002A7E"/>
              </a:solidFill>
            </a:endParaRPr>
          </a:p>
          <a:p>
            <a:pPr algn="l"/>
            <a:endParaRPr lang="en-US" sz="3590" b="1" dirty="0" smtClean="0">
              <a:solidFill>
                <a:srgbClr val="002A7E"/>
              </a:solidFill>
            </a:endParaRPr>
          </a:p>
          <a:p>
            <a:pPr algn="l"/>
            <a:endParaRPr lang="en-US" sz="3590" b="1" dirty="0" smtClean="0">
              <a:solidFill>
                <a:srgbClr val="002A7E"/>
              </a:solidFill>
            </a:endParaRPr>
          </a:p>
          <a:p>
            <a:pPr algn="l"/>
            <a:endParaRPr lang="en-US" sz="3590" b="1" dirty="0">
              <a:solidFill>
                <a:srgbClr val="002A7E"/>
              </a:solidFill>
            </a:endParaRPr>
          </a:p>
          <a:p>
            <a:pPr algn="l"/>
            <a:endParaRPr lang="en-US" sz="3590" b="1" dirty="0" smtClean="0">
              <a:solidFill>
                <a:srgbClr val="002A7E"/>
              </a:solidFill>
            </a:endParaRPr>
          </a:p>
          <a:p>
            <a:endParaRPr lang="en-US" sz="2400" b="1" dirty="0" smtClean="0"/>
          </a:p>
          <a:p>
            <a:r>
              <a:rPr lang="en-US" sz="2400" b="1" dirty="0" smtClean="0"/>
              <a:t>Associate Dean of Undergraduate Programs and Planning</a:t>
            </a:r>
          </a:p>
          <a:p>
            <a:r>
              <a:rPr lang="en-US" sz="2400" b="1" dirty="0" smtClean="0"/>
              <a:t>College of Letters and Science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931" y="1695117"/>
            <a:ext cx="3319757" cy="3026512"/>
          </a:xfrm>
          <a:prstGeom prst="rect">
            <a:avLst/>
          </a:prstGeom>
        </p:spPr>
      </p:pic>
    </p:spTree>
    <p:extLst>
      <p:ext uri="{BB962C8B-B14F-4D97-AF65-F5344CB8AC3E}">
        <p14:creationId xmlns:p14="http://schemas.microsoft.com/office/powerpoint/2010/main" val="17497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54758"/>
            <a:ext cx="10363200" cy="1371599"/>
          </a:xfrm>
        </p:spPr>
        <p:txBody>
          <a:bodyPr>
            <a:noAutofit/>
          </a:bodyPr>
          <a:lstStyle/>
          <a:p>
            <a:r>
              <a:rPr lang="en-US" sz="4800" b="1" dirty="0">
                <a:solidFill>
                  <a:schemeClr val="tx2"/>
                </a:solidFill>
                <a:latin typeface="+mn-lt"/>
              </a:rPr>
              <a:t>DEGREES IN THE COLLEGE OF LETTERS &amp; SCIENCE</a:t>
            </a:r>
          </a:p>
        </p:txBody>
      </p:sp>
      <p:sp>
        <p:nvSpPr>
          <p:cNvPr id="3" name="Subtitle 2"/>
          <p:cNvSpPr>
            <a:spLocks noGrp="1"/>
          </p:cNvSpPr>
          <p:nvPr>
            <p:ph type="subTitle" idx="1"/>
          </p:nvPr>
        </p:nvSpPr>
        <p:spPr>
          <a:xfrm>
            <a:off x="812800" y="2486378"/>
            <a:ext cx="10668000" cy="2438400"/>
          </a:xfrm>
        </p:spPr>
        <p:txBody>
          <a:bodyPr/>
          <a:lstStyle/>
          <a:p>
            <a:pPr marL="457200" indent="-457200" algn="l">
              <a:buFont typeface="Arial" panose="020B0604020202020204" pitchFamily="34" charset="0"/>
              <a:buChar char="•"/>
              <a:defRPr/>
            </a:pPr>
            <a:r>
              <a:rPr lang="en-US" altLang="en-US" dirty="0">
                <a:solidFill>
                  <a:schemeClr val="tx1"/>
                </a:solidFill>
                <a:ea typeface="Verdana" pitchFamily="34" charset="0"/>
                <a:cs typeface="Verdana" pitchFamily="34" charset="0"/>
              </a:rPr>
              <a:t>Bachelor of Arts (A.B.)</a:t>
            </a:r>
          </a:p>
          <a:p>
            <a:pPr marL="457200" indent="-457200" algn="l">
              <a:buFont typeface="Arial" panose="020B0604020202020204" pitchFamily="34" charset="0"/>
              <a:buChar char="•"/>
              <a:defRPr/>
            </a:pPr>
            <a:r>
              <a:rPr lang="en-US" altLang="en-US" dirty="0">
                <a:solidFill>
                  <a:schemeClr val="tx1"/>
                </a:solidFill>
                <a:ea typeface="Verdana" pitchFamily="34" charset="0"/>
                <a:cs typeface="Verdana" pitchFamily="34" charset="0"/>
              </a:rPr>
              <a:t>Bachelor of Science (B.S.)</a:t>
            </a:r>
            <a:endParaRPr lang="en-US" dirty="0">
              <a:solidFill>
                <a:schemeClr val="tx1"/>
              </a:solidFill>
            </a:endParaRPr>
          </a:p>
          <a:p>
            <a:pPr marL="457200" indent="-457200" algn="l">
              <a:buFont typeface="Arial" panose="020B0604020202020204" pitchFamily="34" charset="0"/>
              <a:buChar char="•"/>
              <a:defRPr/>
            </a:pPr>
            <a:r>
              <a:rPr lang="en-US" altLang="en-US" dirty="0">
                <a:solidFill>
                  <a:schemeClr val="tx1"/>
                </a:solidFill>
                <a:ea typeface="Verdana" pitchFamily="34" charset="0"/>
                <a:cs typeface="Verdana" pitchFamily="34" charset="0"/>
              </a:rPr>
              <a:t>Bachelor of Arts &amp; Science (B.A.S.)</a:t>
            </a:r>
          </a:p>
          <a:p>
            <a:pPr>
              <a:defRPr/>
            </a:pPr>
            <a:endParaRPr lang="en-US" dirty="0"/>
          </a:p>
        </p:txBody>
      </p:sp>
    </p:spTree>
    <p:extLst>
      <p:ext uri="{BB962C8B-B14F-4D97-AF65-F5344CB8AC3E}">
        <p14:creationId xmlns:p14="http://schemas.microsoft.com/office/powerpoint/2010/main" val="193013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2"/>
            <a:ext cx="10363200" cy="1295399"/>
          </a:xfrm>
        </p:spPr>
        <p:txBody>
          <a:bodyPr>
            <a:normAutofit fontScale="90000"/>
          </a:bodyPr>
          <a:lstStyle/>
          <a:p>
            <a:r>
              <a:rPr lang="en-US" b="1" dirty="0">
                <a:solidFill>
                  <a:srgbClr val="00457C"/>
                </a:solidFill>
              </a:rPr>
              <a:t/>
            </a:r>
            <a:br>
              <a:rPr lang="en-US" b="1" dirty="0">
                <a:solidFill>
                  <a:srgbClr val="00457C"/>
                </a:solidFill>
              </a:rPr>
            </a:br>
            <a:r>
              <a:rPr lang="en-US" sz="5300" b="1" dirty="0">
                <a:solidFill>
                  <a:schemeClr val="tx2"/>
                </a:solidFill>
                <a:latin typeface="+mn-lt"/>
              </a:rPr>
              <a:t>University and General Education Requirements </a:t>
            </a:r>
            <a:endParaRPr lang="en-US" sz="5300" dirty="0">
              <a:solidFill>
                <a:schemeClr val="tx2"/>
              </a:solidFill>
              <a:latin typeface="+mn-lt"/>
            </a:endParaRPr>
          </a:p>
        </p:txBody>
      </p:sp>
      <p:sp>
        <p:nvSpPr>
          <p:cNvPr id="3" name="Subtitle 2"/>
          <p:cNvSpPr>
            <a:spLocks noGrp="1"/>
          </p:cNvSpPr>
          <p:nvPr>
            <p:ph type="subTitle" idx="1"/>
          </p:nvPr>
        </p:nvSpPr>
        <p:spPr>
          <a:xfrm>
            <a:off x="1320800" y="2209800"/>
            <a:ext cx="9448800" cy="3429000"/>
          </a:xfrm>
        </p:spPr>
        <p:txBody>
          <a:bodyPr>
            <a:normAutofit/>
          </a:bodyPr>
          <a:lstStyle/>
          <a:p>
            <a:pPr marL="457200" indent="-457200" algn="l">
              <a:buFont typeface="Arial" panose="020B0604020202020204" pitchFamily="34" charset="0"/>
              <a:buChar char="•"/>
            </a:pPr>
            <a:r>
              <a:rPr lang="en-US" dirty="0" smtClean="0"/>
              <a:t>American </a:t>
            </a:r>
            <a:r>
              <a:rPr lang="en-US" dirty="0"/>
              <a:t>History &amp; Institutions</a:t>
            </a:r>
          </a:p>
          <a:p>
            <a:pPr marL="457200" indent="-457200" algn="l">
              <a:buFont typeface="Arial" panose="020B0604020202020204" pitchFamily="34" charset="0"/>
              <a:buChar char="•"/>
            </a:pPr>
            <a:r>
              <a:rPr lang="en-US" dirty="0"/>
              <a:t>Scholarship</a:t>
            </a:r>
          </a:p>
          <a:p>
            <a:pPr marL="457200" indent="-457200" algn="l">
              <a:buFont typeface="Arial" panose="020B0604020202020204" pitchFamily="34" charset="0"/>
              <a:buChar char="•"/>
            </a:pPr>
            <a:r>
              <a:rPr lang="en-US" dirty="0"/>
              <a:t>Residence Requirement</a:t>
            </a:r>
          </a:p>
          <a:p>
            <a:pPr marL="457200" indent="-457200" algn="l">
              <a:buFont typeface="Arial" panose="020B0604020202020204" pitchFamily="34" charset="0"/>
              <a:buChar char="•"/>
            </a:pPr>
            <a:r>
              <a:rPr lang="en-US" dirty="0"/>
              <a:t>Unit Requirement</a:t>
            </a:r>
          </a:p>
          <a:p>
            <a:pPr marL="457200" indent="-457200" algn="l">
              <a:buFont typeface="Arial" panose="020B0604020202020204" pitchFamily="34" charset="0"/>
              <a:buChar char="•"/>
            </a:pPr>
            <a:r>
              <a:rPr lang="en-US" dirty="0"/>
              <a:t>General Education</a:t>
            </a:r>
          </a:p>
          <a:p>
            <a:pPr algn="l"/>
            <a:endParaRPr lang="en-US" dirty="0"/>
          </a:p>
          <a:p>
            <a:pPr algn="l"/>
            <a:r>
              <a:rPr lang="en-US" u="sng" dirty="0"/>
              <a:t>First Year Aggie Handbook pages </a:t>
            </a:r>
            <a:r>
              <a:rPr lang="en-US" u="sng" dirty="0" smtClean="0"/>
              <a:t>2-6 (Transfer Student Info: Page 4)</a:t>
            </a:r>
            <a:endParaRPr lang="en-US" u="sng" dirty="0"/>
          </a:p>
          <a:p>
            <a:pPr algn="l"/>
            <a:endParaRPr lang="en-US" dirty="0"/>
          </a:p>
        </p:txBody>
      </p:sp>
    </p:spTree>
    <p:extLst>
      <p:ext uri="{BB962C8B-B14F-4D97-AF65-F5344CB8AC3E}">
        <p14:creationId xmlns:p14="http://schemas.microsoft.com/office/powerpoint/2010/main" val="1959859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648507789"/>
              </p:ext>
            </p:extLst>
          </p:nvPr>
        </p:nvGraphicFramePr>
        <p:xfrm>
          <a:off x="129736" y="1186375"/>
          <a:ext cx="1188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352417" y="338903"/>
            <a:ext cx="917213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b="1" dirty="0" smtClean="0">
                <a:solidFill>
                  <a:schemeClr val="tx2"/>
                </a:solidFill>
              </a:rPr>
              <a:t>University Requirements</a:t>
            </a:r>
            <a:endParaRPr lang="en-US" sz="4400" b="1" dirty="0">
              <a:solidFill>
                <a:schemeClr val="tx2"/>
              </a:solidFill>
            </a:endParaRPr>
          </a:p>
        </p:txBody>
      </p:sp>
    </p:spTree>
    <p:extLst>
      <p:ext uri="{BB962C8B-B14F-4D97-AF65-F5344CB8AC3E}">
        <p14:creationId xmlns:p14="http://schemas.microsoft.com/office/powerpoint/2010/main" val="2182111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9716300"/>
              </p:ext>
            </p:extLst>
          </p:nvPr>
        </p:nvGraphicFramePr>
        <p:xfrm>
          <a:off x="295349" y="304800"/>
          <a:ext cx="113792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7"/>
          <p:cNvGraphicFramePr>
            <a:graphicFrameLocks/>
          </p:cNvGraphicFramePr>
          <p:nvPr>
            <p:extLst>
              <p:ext uri="{D42A27DB-BD31-4B8C-83A1-F6EECF244321}">
                <p14:modId xmlns:p14="http://schemas.microsoft.com/office/powerpoint/2010/main" val="1895218641"/>
              </p:ext>
            </p:extLst>
          </p:nvPr>
        </p:nvGraphicFramePr>
        <p:xfrm>
          <a:off x="203200" y="1447800"/>
          <a:ext cx="1178560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09050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829" y="1237211"/>
            <a:ext cx="7772400" cy="1371600"/>
          </a:xfrm>
        </p:spPr>
        <p:txBody>
          <a:bodyPr>
            <a:normAutofit/>
          </a:bodyPr>
          <a:lstStyle/>
          <a:p>
            <a:pPr algn="l"/>
            <a:r>
              <a:rPr lang="en-US" sz="4400" b="1" dirty="0" smtClean="0">
                <a:solidFill>
                  <a:schemeClr val="tx2"/>
                </a:solidFill>
                <a:latin typeface="+mn-lt"/>
              </a:rPr>
              <a:t>TRUE or FALSE?  </a:t>
            </a:r>
            <a:endParaRPr lang="en-US" sz="4400" b="1" dirty="0">
              <a:solidFill>
                <a:schemeClr val="tx2"/>
              </a:solidFill>
              <a:latin typeface="+mn-lt"/>
            </a:endParaRPr>
          </a:p>
        </p:txBody>
      </p:sp>
      <p:sp>
        <p:nvSpPr>
          <p:cNvPr id="3" name="Subtitle 2"/>
          <p:cNvSpPr>
            <a:spLocks noGrp="1"/>
          </p:cNvSpPr>
          <p:nvPr>
            <p:ph type="subTitle" idx="1"/>
          </p:nvPr>
        </p:nvSpPr>
        <p:spPr>
          <a:xfrm>
            <a:off x="490451" y="3124200"/>
            <a:ext cx="10956174" cy="1090353"/>
          </a:xfrm>
        </p:spPr>
        <p:txBody>
          <a:bodyPr>
            <a:normAutofit/>
          </a:bodyPr>
          <a:lstStyle/>
          <a:p>
            <a:pPr algn="l"/>
            <a:r>
              <a:rPr lang="en-US" dirty="0"/>
              <a:t>Transfer students may have some remaining lower-division course requirements when they start at UCD.</a:t>
            </a:r>
          </a:p>
          <a:p>
            <a:pPr algn="l"/>
            <a:endParaRPr lang="en-US" dirty="0"/>
          </a:p>
        </p:txBody>
      </p:sp>
      <p:pic>
        <p:nvPicPr>
          <p:cNvPr id="5" name="Picture 4" descr="question.mar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3890" y="131618"/>
            <a:ext cx="2852282" cy="2639060"/>
          </a:xfrm>
          <a:prstGeom prst="rect">
            <a:avLst/>
          </a:prstGeom>
        </p:spPr>
      </p:pic>
    </p:spTree>
    <p:extLst>
      <p:ext uri="{BB962C8B-B14F-4D97-AF65-F5344CB8AC3E}">
        <p14:creationId xmlns:p14="http://schemas.microsoft.com/office/powerpoint/2010/main" val="903756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42" y="304800"/>
            <a:ext cx="11754196" cy="1524000"/>
          </a:xfrm>
        </p:spPr>
        <p:txBody>
          <a:bodyPr>
            <a:noAutofit/>
          </a:bodyPr>
          <a:lstStyle/>
          <a:p>
            <a:r>
              <a:rPr lang="en-US" sz="4400" b="1" dirty="0" smtClean="0">
                <a:solidFill>
                  <a:srgbClr val="00457C"/>
                </a:solidFill>
                <a:latin typeface="+mn-lt"/>
              </a:rPr>
              <a:t/>
            </a:r>
            <a:br>
              <a:rPr lang="en-US" sz="4400" b="1" dirty="0" smtClean="0">
                <a:solidFill>
                  <a:srgbClr val="00457C"/>
                </a:solidFill>
                <a:latin typeface="+mn-lt"/>
              </a:rPr>
            </a:br>
            <a:r>
              <a:rPr lang="en-US" sz="4400" b="1" dirty="0" smtClean="0">
                <a:solidFill>
                  <a:schemeClr val="tx2"/>
                </a:solidFill>
                <a:latin typeface="+mn-lt"/>
              </a:rPr>
              <a:t>Intersegmental </a:t>
            </a:r>
            <a:r>
              <a:rPr lang="en-US" sz="4400" b="1" dirty="0">
                <a:solidFill>
                  <a:schemeClr val="tx2"/>
                </a:solidFill>
                <a:latin typeface="+mn-lt"/>
              </a:rPr>
              <a:t>General Education Transfer </a:t>
            </a:r>
            <a:r>
              <a:rPr lang="en-US" sz="4400" b="1" dirty="0" smtClean="0">
                <a:solidFill>
                  <a:schemeClr val="tx2"/>
                </a:solidFill>
                <a:latin typeface="+mn-lt"/>
              </a:rPr>
              <a:t>Curriculum (IGETC)</a:t>
            </a:r>
            <a:endParaRPr lang="en-US" sz="4400" b="1" dirty="0">
              <a:solidFill>
                <a:schemeClr val="tx2"/>
              </a:solidFill>
              <a:latin typeface="+mn-lt"/>
            </a:endParaRPr>
          </a:p>
        </p:txBody>
      </p:sp>
      <p:sp>
        <p:nvSpPr>
          <p:cNvPr id="3" name="Subtitle 2"/>
          <p:cNvSpPr>
            <a:spLocks noGrp="1"/>
          </p:cNvSpPr>
          <p:nvPr>
            <p:ph type="subTitle" idx="1"/>
          </p:nvPr>
        </p:nvSpPr>
        <p:spPr>
          <a:xfrm>
            <a:off x="450272" y="1978429"/>
            <a:ext cx="8403336" cy="4419600"/>
          </a:xfrm>
        </p:spPr>
        <p:txBody>
          <a:bodyPr>
            <a:normAutofit/>
          </a:bodyPr>
          <a:lstStyle/>
          <a:p>
            <a:pPr algn="l"/>
            <a:r>
              <a:rPr lang="en-US" dirty="0"/>
              <a:t>IGETC satisfies L&amp;S requirements for:</a:t>
            </a:r>
          </a:p>
          <a:p>
            <a:pPr marL="914400" lvl="1" indent="-457200" algn="l">
              <a:buFont typeface="Arial"/>
              <a:buChar char="•"/>
            </a:pPr>
            <a:r>
              <a:rPr lang="en-US" sz="2400" dirty="0"/>
              <a:t>General Education (except for English Composition)</a:t>
            </a:r>
          </a:p>
          <a:p>
            <a:pPr marL="914400" lvl="1" indent="-457200" algn="l">
              <a:buFont typeface="Arial"/>
              <a:buChar char="•"/>
            </a:pPr>
            <a:r>
              <a:rPr lang="en-US" sz="2400" dirty="0"/>
              <a:t>Foreign Language (Bachelor of Arts)</a:t>
            </a:r>
          </a:p>
          <a:p>
            <a:pPr marL="914400" lvl="1" indent="-457200" algn="l">
              <a:buFont typeface="Arial"/>
              <a:buChar char="•"/>
            </a:pPr>
            <a:r>
              <a:rPr lang="en-US" sz="2400" dirty="0"/>
              <a:t>Area Breadth (Bachelor of Science)</a:t>
            </a:r>
          </a:p>
          <a:p>
            <a:pPr algn="l"/>
            <a:endParaRPr lang="en-US" dirty="0"/>
          </a:p>
          <a:p>
            <a:pPr marL="457200" indent="-457200" algn="l">
              <a:buFont typeface="Arial" panose="020B0604020202020204" pitchFamily="34" charset="0"/>
              <a:buChar char="•"/>
            </a:pPr>
            <a:r>
              <a:rPr lang="en-US" dirty="0"/>
              <a:t>Partial IGETC = Additional GE courses needed</a:t>
            </a:r>
          </a:p>
          <a:p>
            <a:pPr marL="914400" lvl="1" indent="-457200" algn="l">
              <a:buFont typeface="Arial" panose="020B0604020202020204" pitchFamily="34" charset="0"/>
              <a:buChar char="•"/>
            </a:pPr>
            <a:r>
              <a:rPr lang="en-US" sz="2400" dirty="0"/>
              <a:t>Confirm receipt of IGETC with our office</a:t>
            </a:r>
          </a:p>
          <a:p>
            <a:pPr marL="457200" indent="-457200" algn="l">
              <a:buFont typeface="Arial" panose="020B0604020202020204" pitchFamily="34" charset="0"/>
              <a:buChar char="•"/>
            </a:pPr>
            <a:r>
              <a:rPr lang="en-US" dirty="0"/>
              <a:t>TAG does not necessarily = GE complete</a:t>
            </a:r>
          </a:p>
          <a:p>
            <a:pPr algn="l"/>
            <a:endParaRPr lang="en-US" dirty="0"/>
          </a:p>
        </p:txBody>
      </p:sp>
    </p:spTree>
    <p:extLst>
      <p:ext uri="{BB962C8B-B14F-4D97-AF65-F5344CB8AC3E}">
        <p14:creationId xmlns:p14="http://schemas.microsoft.com/office/powerpoint/2010/main" val="1788487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latin typeface="+mn-lt"/>
              </a:rPr>
              <a:t>General Education Requirement (GE)</a:t>
            </a:r>
            <a:endParaRPr lang="en-US" b="1" dirty="0">
              <a:solidFill>
                <a:schemeClr val="tx2"/>
              </a:solidFill>
              <a:latin typeface="+mn-lt"/>
            </a:endParaRPr>
          </a:p>
        </p:txBody>
      </p:sp>
      <p:sp>
        <p:nvSpPr>
          <p:cNvPr id="3" name="Content Placeholder 2"/>
          <p:cNvSpPr>
            <a:spLocks noGrp="1"/>
          </p:cNvSpPr>
          <p:nvPr>
            <p:ph idx="1"/>
          </p:nvPr>
        </p:nvSpPr>
        <p:spPr/>
        <p:txBody>
          <a:bodyPr/>
          <a:lstStyle/>
          <a:p>
            <a:r>
              <a:rPr lang="en-US" dirty="0" smtClean="0"/>
              <a:t>Most transfer students bring transferrable and equivalent classes in that satisfy various parts of the GE Requirement but not necessarily the entire requirement.</a:t>
            </a:r>
          </a:p>
          <a:p>
            <a:pPr marL="0" indent="0">
              <a:buNone/>
            </a:pPr>
            <a:endParaRPr lang="en-US" dirty="0" smtClean="0"/>
          </a:p>
          <a:p>
            <a:r>
              <a:rPr lang="en-US" dirty="0" smtClean="0"/>
              <a:t>Some transfer students have satisfied the entire GE Requirement via IGETC.</a:t>
            </a:r>
          </a:p>
          <a:p>
            <a:pPr marL="0" indent="0">
              <a:buNone/>
            </a:pPr>
            <a:endParaRPr lang="en-US" dirty="0" smtClean="0"/>
          </a:p>
          <a:p>
            <a:r>
              <a:rPr lang="en-US" dirty="0" smtClean="0"/>
              <a:t>All transfer students should understand what the GE Requirement is and their options to satisfy it. </a:t>
            </a:r>
            <a:endParaRPr lang="en-US" dirty="0"/>
          </a:p>
        </p:txBody>
      </p:sp>
    </p:spTree>
    <p:extLst>
      <p:ext uri="{BB962C8B-B14F-4D97-AF65-F5344CB8AC3E}">
        <p14:creationId xmlns:p14="http://schemas.microsoft.com/office/powerpoint/2010/main" val="686979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304801" y="2755116"/>
            <a:ext cx="5892800" cy="3666812"/>
          </a:xfrm>
          <a:prstGeom prst="rect">
            <a:avLst/>
          </a:prstGeom>
        </p:spPr>
      </p:pic>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549" b="1"/>
          <a:stretch/>
        </p:blipFill>
        <p:spPr bwMode="auto">
          <a:xfrm>
            <a:off x="304800" y="76201"/>
            <a:ext cx="8523765" cy="268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6705600" y="3200400"/>
            <a:ext cx="1219200" cy="914400"/>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705600" y="3048001"/>
            <a:ext cx="1219200" cy="1200329"/>
          </a:xfrm>
          <a:prstGeom prst="rect">
            <a:avLst/>
          </a:prstGeom>
          <a:noFill/>
        </p:spPr>
        <p:txBody>
          <a:bodyPr wrap="square" rtlCol="0" anchor="ctr">
            <a:spAutoFit/>
          </a:bodyPr>
          <a:lstStyle/>
          <a:p>
            <a:pPr algn="ctr"/>
            <a:r>
              <a:rPr lang="en-US" sz="7200" dirty="0">
                <a:solidFill>
                  <a:schemeClr val="bg1"/>
                </a:solidFill>
              </a:rPr>
              <a:t>1</a:t>
            </a:r>
          </a:p>
        </p:txBody>
      </p:sp>
      <p:sp>
        <p:nvSpPr>
          <p:cNvPr id="8" name="Rounded Rectangle 7"/>
          <p:cNvSpPr/>
          <p:nvPr/>
        </p:nvSpPr>
        <p:spPr>
          <a:xfrm>
            <a:off x="6705600" y="4419600"/>
            <a:ext cx="1219200" cy="914400"/>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705600" y="4209872"/>
            <a:ext cx="1219200" cy="1200329"/>
          </a:xfrm>
          <a:prstGeom prst="rect">
            <a:avLst/>
          </a:prstGeom>
          <a:noFill/>
        </p:spPr>
        <p:txBody>
          <a:bodyPr wrap="square" rtlCol="0" anchor="ctr">
            <a:spAutoFit/>
          </a:bodyPr>
          <a:lstStyle/>
          <a:p>
            <a:pPr algn="ctr"/>
            <a:r>
              <a:rPr lang="en-US" sz="7200" dirty="0">
                <a:solidFill>
                  <a:schemeClr val="bg1"/>
                </a:solidFill>
              </a:rPr>
              <a:t>2</a:t>
            </a:r>
          </a:p>
        </p:txBody>
      </p:sp>
      <p:sp>
        <p:nvSpPr>
          <p:cNvPr id="20" name="Rounded Rectangle 19"/>
          <p:cNvSpPr/>
          <p:nvPr/>
        </p:nvSpPr>
        <p:spPr>
          <a:xfrm>
            <a:off x="3860800" y="914400"/>
            <a:ext cx="1219200" cy="914400"/>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3860800" y="762001"/>
            <a:ext cx="1219200" cy="1200329"/>
          </a:xfrm>
          <a:prstGeom prst="rect">
            <a:avLst/>
          </a:prstGeom>
          <a:noFill/>
        </p:spPr>
        <p:txBody>
          <a:bodyPr wrap="square" rtlCol="0" anchor="ctr">
            <a:spAutoFit/>
          </a:bodyPr>
          <a:lstStyle/>
          <a:p>
            <a:pPr algn="ctr"/>
            <a:r>
              <a:rPr lang="en-US" sz="7200" dirty="0">
                <a:solidFill>
                  <a:schemeClr val="bg1"/>
                </a:solidFill>
              </a:rPr>
              <a:t>1</a:t>
            </a:r>
          </a:p>
        </p:txBody>
      </p:sp>
      <p:sp>
        <p:nvSpPr>
          <p:cNvPr id="22" name="Rounded Rectangle 21"/>
          <p:cNvSpPr/>
          <p:nvPr/>
        </p:nvSpPr>
        <p:spPr>
          <a:xfrm>
            <a:off x="2540000" y="4267200"/>
            <a:ext cx="1219200" cy="914400"/>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2540000" y="4114801"/>
            <a:ext cx="1219200" cy="1200329"/>
          </a:xfrm>
          <a:prstGeom prst="rect">
            <a:avLst/>
          </a:prstGeom>
          <a:noFill/>
        </p:spPr>
        <p:txBody>
          <a:bodyPr wrap="square" rtlCol="0" anchor="ctr">
            <a:spAutoFit/>
          </a:bodyPr>
          <a:lstStyle/>
          <a:p>
            <a:pPr algn="ctr"/>
            <a:r>
              <a:rPr lang="en-US" sz="7200" dirty="0">
                <a:solidFill>
                  <a:schemeClr val="bg1"/>
                </a:solidFill>
              </a:rPr>
              <a:t>2</a:t>
            </a:r>
          </a:p>
        </p:txBody>
      </p:sp>
      <p:sp>
        <p:nvSpPr>
          <p:cNvPr id="30" name="Rectangle 29"/>
          <p:cNvSpPr/>
          <p:nvPr/>
        </p:nvSpPr>
        <p:spPr>
          <a:xfrm>
            <a:off x="8160084" y="3200400"/>
            <a:ext cx="3860800" cy="914400"/>
          </a:xfrm>
          <a:prstGeom prst="rect">
            <a:avLst/>
          </a:prstGeom>
          <a:solidFill>
            <a:srgbClr val="A1731F"/>
          </a:solidFill>
          <a:ln w="19050" cap="flat" cmpd="sng" algn="ctr">
            <a:solidFill>
              <a:srgbClr val="A1731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solidFill>
                  <a:srgbClr val="FFFFFF"/>
                </a:solidFill>
              </a:rPr>
              <a:t>Topical Breadth</a:t>
            </a:r>
            <a:endParaRPr kumimoji="0" lang="en-US" sz="3200" b="0" i="0" u="none" strike="noStrike" kern="0" cap="none" spc="0" normalizeH="0" baseline="0" noProof="0" dirty="0">
              <a:ln>
                <a:noFill/>
              </a:ln>
              <a:solidFill>
                <a:srgbClr val="FFFFFF"/>
              </a:solidFill>
              <a:effectLst/>
              <a:uLnTx/>
              <a:uFillTx/>
            </a:endParaRPr>
          </a:p>
        </p:txBody>
      </p:sp>
      <p:sp>
        <p:nvSpPr>
          <p:cNvPr id="37" name="Rectangle 36"/>
          <p:cNvSpPr/>
          <p:nvPr/>
        </p:nvSpPr>
        <p:spPr>
          <a:xfrm>
            <a:off x="8128000" y="4419600"/>
            <a:ext cx="3860800" cy="914400"/>
          </a:xfrm>
          <a:prstGeom prst="rect">
            <a:avLst/>
          </a:prstGeom>
          <a:solidFill>
            <a:srgbClr val="A1731F"/>
          </a:solidFill>
          <a:ln w="19050" cap="flat" cmpd="sng" algn="ctr">
            <a:solidFill>
              <a:srgbClr val="A1731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rPr>
              <a:t>Core Literacies</a:t>
            </a:r>
          </a:p>
        </p:txBody>
      </p:sp>
      <p:sp>
        <p:nvSpPr>
          <p:cNvPr id="14" name="Rectangle 13"/>
          <p:cNvSpPr/>
          <p:nvPr/>
        </p:nvSpPr>
        <p:spPr bwMode="auto">
          <a:xfrm>
            <a:off x="10625837" y="5943600"/>
            <a:ext cx="1566163"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Times" pitchFamily="1" charset="0"/>
              </a:rPr>
              <a:t>Pg. </a:t>
            </a:r>
            <a:r>
              <a:rPr kumimoji="0" lang="en-US" sz="2800" b="1" i="0" u="sng" strike="noStrike" cap="none" normalizeH="0" dirty="0">
                <a:ln>
                  <a:noFill/>
                </a:ln>
                <a:solidFill>
                  <a:schemeClr val="tx1"/>
                </a:solidFill>
                <a:effectLst/>
                <a:latin typeface="Times" pitchFamily="1" charset="0"/>
              </a:rPr>
              <a:t> </a:t>
            </a:r>
            <a:r>
              <a:rPr lang="en-US" sz="2800" b="1" u="sng" dirty="0">
                <a:latin typeface="Times" pitchFamily="1" charset="0"/>
              </a:rPr>
              <a:t>6</a:t>
            </a:r>
            <a:endParaRPr kumimoji="0" lang="en-US" sz="2800" b="1" i="0" u="sng" strike="noStrike" cap="none" normalizeH="0" baseline="0" dirty="0">
              <a:ln>
                <a:noFill/>
              </a:ln>
              <a:solidFill>
                <a:schemeClr val="tx1"/>
              </a:solidFill>
              <a:effectLst/>
              <a:latin typeface="Times" pitchFamily="1" charset="0"/>
            </a:endParaRPr>
          </a:p>
        </p:txBody>
      </p:sp>
    </p:spTree>
    <p:extLst>
      <p:ext uri="{BB962C8B-B14F-4D97-AF65-F5344CB8AC3E}">
        <p14:creationId xmlns:p14="http://schemas.microsoft.com/office/powerpoint/2010/main" val="301047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549" b="1"/>
          <a:stretch/>
        </p:blipFill>
        <p:spPr bwMode="auto">
          <a:xfrm>
            <a:off x="508000" y="2057400"/>
            <a:ext cx="11277600" cy="355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8000" y="1447801"/>
            <a:ext cx="11277600" cy="461665"/>
          </a:xfrm>
          <a:prstGeom prst="rect">
            <a:avLst/>
          </a:prstGeom>
          <a:noFill/>
        </p:spPr>
        <p:txBody>
          <a:bodyPr wrap="square" rtlCol="0">
            <a:spAutoFit/>
          </a:bodyPr>
          <a:lstStyle/>
          <a:p>
            <a:pPr algn="ctr" eaLnBrk="1" fontAlgn="auto" hangingPunct="1">
              <a:spcBef>
                <a:spcPts val="0"/>
              </a:spcBef>
              <a:spcAft>
                <a:spcPts val="0"/>
              </a:spcAft>
            </a:pPr>
            <a:r>
              <a:rPr lang="en-US" sz="2400" b="1" dirty="0"/>
              <a:t>Requires 52 units total</a:t>
            </a:r>
          </a:p>
        </p:txBody>
      </p:sp>
      <p:grpSp>
        <p:nvGrpSpPr>
          <p:cNvPr id="7" name="Group 6"/>
          <p:cNvGrpSpPr/>
          <p:nvPr/>
        </p:nvGrpSpPr>
        <p:grpSpPr>
          <a:xfrm>
            <a:off x="367323" y="473215"/>
            <a:ext cx="11379200" cy="986254"/>
            <a:chOff x="0" y="0"/>
            <a:chExt cx="8534400" cy="986254"/>
          </a:xfrm>
        </p:grpSpPr>
        <p:sp>
          <p:nvSpPr>
            <p:cNvPr id="9" name="Rounded Rectangle 8"/>
            <p:cNvSpPr/>
            <p:nvPr/>
          </p:nvSpPr>
          <p:spPr>
            <a:xfrm>
              <a:off x="0" y="0"/>
              <a:ext cx="8534400" cy="97344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Rounded Rectangle 4"/>
            <p:cNvSpPr txBox="1"/>
            <p:nvPr/>
          </p:nvSpPr>
          <p:spPr>
            <a:xfrm>
              <a:off x="47519" y="107852"/>
              <a:ext cx="8439362" cy="8784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4800" b="1" kern="1200" dirty="0"/>
                <a:t>Topical Breadth</a:t>
              </a:r>
            </a:p>
          </p:txBody>
        </p:sp>
      </p:grpSp>
    </p:spTree>
    <p:extLst>
      <p:ext uri="{BB962C8B-B14F-4D97-AF65-F5344CB8AC3E}">
        <p14:creationId xmlns:p14="http://schemas.microsoft.com/office/powerpoint/2010/main" val="1341594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8939216" y="1287960"/>
            <a:ext cx="3094709" cy="461665"/>
          </a:xfrm>
          <a:prstGeom prst="rect">
            <a:avLst/>
          </a:prstGeom>
          <a:noFill/>
          <a:ln w="38100">
            <a:solidFill>
              <a:srgbClr val="002062"/>
            </a:solidFill>
          </a:ln>
        </p:spPr>
        <p:txBody>
          <a:bodyPr wrap="square" rtlCol="0">
            <a:spAutoFit/>
          </a:bodyPr>
          <a:lstStyle/>
          <a:p>
            <a:pPr algn="ctr" eaLnBrk="1" fontAlgn="auto" hangingPunct="1">
              <a:spcBef>
                <a:spcPts val="0"/>
              </a:spcBef>
              <a:spcAft>
                <a:spcPts val="0"/>
              </a:spcAft>
            </a:pPr>
            <a:r>
              <a:rPr lang="en-US" sz="2400" b="1" dirty="0">
                <a:solidFill>
                  <a:srgbClr val="103264"/>
                </a:solidFill>
              </a:rPr>
              <a:t>Requires 35 units total</a:t>
            </a:r>
          </a:p>
        </p:txBody>
      </p:sp>
      <p:graphicFrame>
        <p:nvGraphicFramePr>
          <p:cNvPr id="15" name="Table 14"/>
          <p:cNvGraphicFramePr>
            <a:graphicFrameLocks noGrp="1"/>
          </p:cNvGraphicFramePr>
          <p:nvPr>
            <p:extLst>
              <p:ext uri="{D42A27DB-BD31-4B8C-83A1-F6EECF244321}">
                <p14:modId xmlns:p14="http://schemas.microsoft.com/office/powerpoint/2010/main" val="2192221011"/>
              </p:ext>
            </p:extLst>
          </p:nvPr>
        </p:nvGraphicFramePr>
        <p:xfrm>
          <a:off x="8895674" y="2286000"/>
          <a:ext cx="3138252" cy="1005840"/>
        </p:xfrm>
        <a:graphic>
          <a:graphicData uri="http://schemas.openxmlformats.org/drawingml/2006/table">
            <a:tbl>
              <a:tblPr firstRow="1" bandRow="1"/>
              <a:tblGrid>
                <a:gridCol w="3138252">
                  <a:extLst>
                    <a:ext uri="{9D8B030D-6E8A-4147-A177-3AD203B41FA5}">
                      <a16:colId xmlns:a16="http://schemas.microsoft.com/office/drawing/2014/main" val="20000"/>
                    </a:ext>
                  </a:extLst>
                </a:gridCol>
              </a:tblGrid>
              <a:tr h="315685">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marL="0" indent="0" algn="ctr">
                        <a:buFont typeface="+mj-lt"/>
                        <a:buNone/>
                      </a:pPr>
                      <a:r>
                        <a:rPr lang="en-US" sz="1800" dirty="0">
                          <a:latin typeface="Lucida Sans" panose="020B0602030504020204" pitchFamily="34" charset="0"/>
                        </a:rPr>
                        <a:t>I. </a:t>
                      </a:r>
                      <a:r>
                        <a:rPr lang="en-US" sz="2000" dirty="0">
                          <a:latin typeface="+mn-lt"/>
                        </a:rPr>
                        <a:t>Literacy</a:t>
                      </a:r>
                      <a:r>
                        <a:rPr lang="en-US" sz="2000" baseline="0" dirty="0">
                          <a:latin typeface="+mn-lt"/>
                        </a:rPr>
                        <a:t> with Words or Images </a:t>
                      </a:r>
                    </a:p>
                    <a:p>
                      <a:pPr marL="0" indent="0" algn="ctr">
                        <a:buNone/>
                      </a:pPr>
                      <a:r>
                        <a:rPr lang="en-US" sz="2000" baseline="0" dirty="0">
                          <a:latin typeface="+mn-lt"/>
                        </a:rPr>
                        <a:t>(20 units) </a:t>
                      </a:r>
                      <a:endParaRPr lang="en-US" sz="2000" dirty="0">
                        <a:latin typeface="+mn-lt"/>
                      </a:endParaRPr>
                    </a:p>
                  </a:txBody>
                  <a:tcPr marL="121920" marR="1219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99700"/>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72832020"/>
              </p:ext>
            </p:extLst>
          </p:nvPr>
        </p:nvGraphicFramePr>
        <p:xfrm>
          <a:off x="8895674" y="3352800"/>
          <a:ext cx="3138252" cy="856755"/>
        </p:xfrm>
        <a:graphic>
          <a:graphicData uri="http://schemas.openxmlformats.org/drawingml/2006/table">
            <a:tbl>
              <a:tblPr firstRow="1" bandRow="1"/>
              <a:tblGrid>
                <a:gridCol w="3138252">
                  <a:extLst>
                    <a:ext uri="{9D8B030D-6E8A-4147-A177-3AD203B41FA5}">
                      <a16:colId xmlns:a16="http://schemas.microsoft.com/office/drawing/2014/main" val="20000"/>
                    </a:ext>
                  </a:extLst>
                </a:gridCol>
              </a:tblGrid>
              <a:tr h="856755">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ctr"/>
                      <a:r>
                        <a:rPr lang="en-US" sz="2000" b="1" dirty="0">
                          <a:latin typeface="+mn-lt"/>
                        </a:rPr>
                        <a:t>II. Civic and Cultural</a:t>
                      </a:r>
                      <a:r>
                        <a:rPr lang="en-US" sz="2000" b="1" baseline="0" dirty="0">
                          <a:latin typeface="+mn-lt"/>
                        </a:rPr>
                        <a:t> </a:t>
                      </a:r>
                      <a:r>
                        <a:rPr lang="en-US" sz="2000" b="1" kern="1200" dirty="0">
                          <a:solidFill>
                            <a:schemeClr val="lt1"/>
                          </a:solidFill>
                          <a:latin typeface="+mn-lt"/>
                          <a:ea typeface=""/>
                          <a:cs typeface=""/>
                        </a:rPr>
                        <a:t>Literacy</a:t>
                      </a:r>
                      <a:r>
                        <a:rPr lang="en-US" sz="2000" b="1" baseline="0" dirty="0">
                          <a:latin typeface="+mn-lt"/>
                        </a:rPr>
                        <a:t>            (9 units)</a:t>
                      </a:r>
                      <a:endParaRPr lang="en-US" sz="2000" b="1" dirty="0">
                        <a:latin typeface="+mn-lt"/>
                      </a:endParaRPr>
                    </a:p>
                  </a:txBody>
                  <a:tcPr marL="121920" marR="1219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263083426"/>
              </p:ext>
            </p:extLst>
          </p:nvPr>
        </p:nvGraphicFramePr>
        <p:xfrm>
          <a:off x="8895674" y="4419600"/>
          <a:ext cx="3138252" cy="701040"/>
        </p:xfrm>
        <a:graphic>
          <a:graphicData uri="http://schemas.openxmlformats.org/drawingml/2006/table">
            <a:tbl>
              <a:tblPr firstRow="1" bandRow="1"/>
              <a:tblGrid>
                <a:gridCol w="3138252">
                  <a:extLst>
                    <a:ext uri="{9D8B030D-6E8A-4147-A177-3AD203B41FA5}">
                      <a16:colId xmlns:a16="http://schemas.microsoft.com/office/drawing/2014/main" val="20000"/>
                    </a:ext>
                  </a:extLst>
                </a:gridCol>
              </a:tblGrid>
              <a:tr h="0">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ctr"/>
                      <a:r>
                        <a:rPr lang="en-US" sz="2000" dirty="0">
                          <a:latin typeface="+mn-lt"/>
                        </a:rPr>
                        <a:t>III. Quantitative</a:t>
                      </a:r>
                      <a:r>
                        <a:rPr lang="en-US" sz="2000" baseline="0" dirty="0">
                          <a:latin typeface="+mn-lt"/>
                        </a:rPr>
                        <a:t> Literacy    </a:t>
                      </a:r>
                    </a:p>
                    <a:p>
                      <a:pPr algn="ctr"/>
                      <a:r>
                        <a:rPr lang="en-US" sz="2000" baseline="0" dirty="0">
                          <a:latin typeface="+mn-lt"/>
                        </a:rPr>
                        <a:t>(3 units)</a:t>
                      </a:r>
                      <a:endParaRPr lang="en-US" sz="2000" dirty="0">
                        <a:latin typeface="+mn-lt"/>
                      </a:endParaRPr>
                    </a:p>
                  </a:txBody>
                  <a:tcPr marL="121920" marR="1219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99700"/>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601345567"/>
              </p:ext>
            </p:extLst>
          </p:nvPr>
        </p:nvGraphicFramePr>
        <p:xfrm>
          <a:off x="8886960" y="5486400"/>
          <a:ext cx="3146965" cy="882262"/>
        </p:xfrm>
        <a:graphic>
          <a:graphicData uri="http://schemas.openxmlformats.org/drawingml/2006/table">
            <a:tbl>
              <a:tblPr firstRow="1" bandRow="1"/>
              <a:tblGrid>
                <a:gridCol w="3146965">
                  <a:extLst>
                    <a:ext uri="{9D8B030D-6E8A-4147-A177-3AD203B41FA5}">
                      <a16:colId xmlns:a16="http://schemas.microsoft.com/office/drawing/2014/main" val="20000"/>
                    </a:ext>
                  </a:extLst>
                </a:gridCol>
              </a:tblGrid>
              <a:tr h="882262">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ctr"/>
                      <a:r>
                        <a:rPr lang="en-US" sz="2000" dirty="0">
                          <a:latin typeface="+mn-lt"/>
                        </a:rPr>
                        <a:t>IV. Scientific Literacy               (3 units)</a:t>
                      </a:r>
                    </a:p>
                  </a:txBody>
                  <a:tcPr marL="121920" marR="1219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91D58"/>
                    </a:solidFill>
                  </a:tcPr>
                </a:tc>
                <a:extLst>
                  <a:ext uri="{0D108BD9-81ED-4DB2-BD59-A6C34878D82A}">
                    <a16:rowId xmlns:a16="http://schemas.microsoft.com/office/drawing/2014/main" val="10000"/>
                  </a:ext>
                </a:extLst>
              </a:tr>
            </a:tbl>
          </a:graphicData>
        </a:graphic>
      </p:graphicFrame>
      <p:sp>
        <p:nvSpPr>
          <p:cNvPr id="20" name="Rounded Rectangle 19"/>
          <p:cNvSpPr/>
          <p:nvPr/>
        </p:nvSpPr>
        <p:spPr>
          <a:xfrm>
            <a:off x="56475" y="94784"/>
            <a:ext cx="12033925" cy="895817"/>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pPr algn="ctr"/>
            <a:r>
              <a:rPr lang="en-US" sz="4800" dirty="0"/>
              <a:t>Core Literacies</a:t>
            </a:r>
          </a:p>
        </p:txBody>
      </p:sp>
      <p:pic>
        <p:nvPicPr>
          <p:cNvPr id="3" name="Picture 2"/>
          <p:cNvPicPr>
            <a:picLocks noChangeAspect="1"/>
          </p:cNvPicPr>
          <p:nvPr/>
        </p:nvPicPr>
        <p:blipFill>
          <a:blip r:embed="rId3"/>
          <a:stretch>
            <a:fillRect/>
          </a:stretch>
        </p:blipFill>
        <p:spPr>
          <a:xfrm>
            <a:off x="203199" y="1251438"/>
            <a:ext cx="8397812" cy="5225562"/>
          </a:xfrm>
          <a:prstGeom prst="rect">
            <a:avLst/>
          </a:prstGeom>
        </p:spPr>
      </p:pic>
    </p:spTree>
    <p:extLst>
      <p:ext uri="{BB962C8B-B14F-4D97-AF65-F5344CB8AC3E}">
        <p14:creationId xmlns:p14="http://schemas.microsoft.com/office/powerpoint/2010/main" val="150415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46FF-4656-4993-BFEE-98D1539B86B4}"/>
              </a:ext>
            </a:extLst>
          </p:cNvPr>
          <p:cNvSpPr>
            <a:spLocks noGrp="1"/>
          </p:cNvSpPr>
          <p:nvPr>
            <p:ph type="title"/>
          </p:nvPr>
        </p:nvSpPr>
        <p:spPr/>
        <p:txBody>
          <a:bodyPr>
            <a:normAutofit/>
          </a:bodyPr>
          <a:lstStyle/>
          <a:p>
            <a:pPr algn="ctr"/>
            <a:r>
              <a:rPr lang="en-US" sz="4800" b="1" dirty="0">
                <a:solidFill>
                  <a:srgbClr val="44546A"/>
                </a:solidFill>
                <a:latin typeface="Calibri"/>
                <a:cs typeface="Calibri"/>
              </a:rPr>
              <a:t>Congratulations!</a:t>
            </a:r>
            <a:endParaRPr lang="en-US" b="1" dirty="0">
              <a:solidFill>
                <a:srgbClr val="44546A"/>
              </a:solidFill>
              <a:cs typeface="Calibri Light"/>
            </a:endParaRPr>
          </a:p>
        </p:txBody>
      </p:sp>
      <p:pic>
        <p:nvPicPr>
          <p:cNvPr id="13"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709615" y="2461847"/>
            <a:ext cx="6307910" cy="242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295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8942" y="1205158"/>
            <a:ext cx="3887135" cy="1233243"/>
            <a:chOff x="1219" y="1910804"/>
            <a:chExt cx="3096565" cy="1817191"/>
          </a:xfrm>
        </p:grpSpPr>
        <p:sp>
          <p:nvSpPr>
            <p:cNvPr id="3" name="Rounded Rectangle 2"/>
            <p:cNvSpPr/>
            <p:nvPr/>
          </p:nvSpPr>
          <p:spPr>
            <a:xfrm>
              <a:off x="1219" y="1910804"/>
              <a:ext cx="3096565" cy="1817191"/>
            </a:xfrm>
            <a:prstGeom prst="roundRect">
              <a:avLst/>
            </a:prstGeom>
            <a:solidFill>
              <a:srgbClr val="A1731F"/>
            </a:solidFill>
            <a:ln w="1905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 name="Rounded Rectangle 4"/>
            <p:cNvSpPr txBox="1"/>
            <p:nvPr/>
          </p:nvSpPr>
          <p:spPr>
            <a:xfrm>
              <a:off x="89927" y="1999512"/>
              <a:ext cx="2919149" cy="16397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200" b="1" kern="1200" dirty="0">
                  <a:solidFill>
                    <a:srgbClr val="FFFFFF"/>
                  </a:solidFill>
                  <a:latin typeface="+mj-lt"/>
                </a:rPr>
                <a:t>Englis</a:t>
              </a:r>
              <a:r>
                <a:rPr lang="en-US" sz="3200" b="1" dirty="0">
                  <a:solidFill>
                    <a:srgbClr val="FFFFFF"/>
                  </a:solidFill>
                  <a:latin typeface="+mj-lt"/>
                </a:rPr>
                <a:t>h Composition</a:t>
              </a:r>
              <a:endParaRPr lang="en-US" sz="3200" b="1" kern="1200" dirty="0">
                <a:solidFill>
                  <a:srgbClr val="FFFFFF"/>
                </a:solidFill>
                <a:latin typeface="+mj-lt"/>
              </a:endParaRPr>
            </a:p>
          </p:txBody>
        </p:sp>
      </p:grpSp>
      <p:grpSp>
        <p:nvGrpSpPr>
          <p:cNvPr id="8" name="Group 7"/>
          <p:cNvGrpSpPr/>
          <p:nvPr/>
        </p:nvGrpSpPr>
        <p:grpSpPr>
          <a:xfrm>
            <a:off x="128943" y="2590800"/>
            <a:ext cx="3887133" cy="1295400"/>
            <a:chOff x="0" y="990592"/>
            <a:chExt cx="3209529" cy="1768078"/>
          </a:xfrm>
        </p:grpSpPr>
        <p:sp>
          <p:nvSpPr>
            <p:cNvPr id="9" name="Rounded Rectangle 8"/>
            <p:cNvSpPr/>
            <p:nvPr/>
          </p:nvSpPr>
          <p:spPr>
            <a:xfrm>
              <a:off x="0" y="990592"/>
              <a:ext cx="3209529" cy="1768078"/>
            </a:xfrm>
            <a:prstGeom prst="roundRect">
              <a:avLst/>
            </a:prstGeom>
            <a:solidFill>
              <a:srgbClr val="103264">
                <a:hueOff val="0"/>
                <a:satOff val="0"/>
                <a:lumOff val="0"/>
                <a:alphaOff val="0"/>
              </a:srgbClr>
            </a:solidFill>
            <a:ln w="1905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 name="Rounded Rectangle 4"/>
            <p:cNvSpPr txBox="1"/>
            <p:nvPr/>
          </p:nvSpPr>
          <p:spPr>
            <a:xfrm>
              <a:off x="86310" y="1076902"/>
              <a:ext cx="3036909" cy="159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200" b="1" kern="1200" dirty="0">
                  <a:solidFill>
                    <a:srgbClr val="FFFFFF"/>
                  </a:solidFill>
                  <a:latin typeface="+mj-lt"/>
                  <a:ea typeface="+mn-ea"/>
                  <a:cs typeface="+mn-cs"/>
                </a:rPr>
                <a:t>Foreign Language</a:t>
              </a:r>
            </a:p>
          </p:txBody>
        </p:sp>
      </p:grpSp>
      <p:grpSp>
        <p:nvGrpSpPr>
          <p:cNvPr id="11" name="Group 10"/>
          <p:cNvGrpSpPr/>
          <p:nvPr/>
        </p:nvGrpSpPr>
        <p:grpSpPr>
          <a:xfrm>
            <a:off x="4120608" y="2667000"/>
            <a:ext cx="7868192" cy="1143000"/>
            <a:chOff x="3200386" y="1219202"/>
            <a:chExt cx="5701622" cy="1414462"/>
          </a:xfrm>
        </p:grpSpPr>
        <p:sp>
          <p:nvSpPr>
            <p:cNvPr id="12" name="Rounded Rectangle 11"/>
            <p:cNvSpPr/>
            <p:nvPr/>
          </p:nvSpPr>
          <p:spPr>
            <a:xfrm rot="5400000">
              <a:off x="5343966" y="-924378"/>
              <a:ext cx="1414462" cy="5701622"/>
            </a:xfrm>
            <a:prstGeom prst="roundRect">
              <a:avLst/>
            </a:prstGeo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Rounded Rectangle 4"/>
            <p:cNvSpPr txBox="1"/>
            <p:nvPr/>
          </p:nvSpPr>
          <p:spPr>
            <a:xfrm>
              <a:off x="3269434" y="1288250"/>
              <a:ext cx="5563526" cy="127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000" kern="1200" dirty="0">
                  <a:solidFill>
                    <a:schemeClr val="tx1"/>
                  </a:solidFill>
                  <a:ea typeface="+mn-ea"/>
                  <a:cs typeface="+mn-cs"/>
                </a:rPr>
                <a:t>15 unit </a:t>
              </a:r>
              <a:r>
                <a:rPr lang="en-US" sz="2000" i="1" kern="1200" dirty="0">
                  <a:solidFill>
                    <a:schemeClr val="tx1"/>
                  </a:solidFill>
                  <a:ea typeface="+mn-ea"/>
                  <a:cs typeface="+mn-cs"/>
                </a:rPr>
                <a:t>equivalent (Bachelor of Arts only)</a:t>
              </a:r>
            </a:p>
            <a:p>
              <a:pPr marL="228600" lvl="1" indent="-228600" algn="l" defTabSz="1066800">
                <a:lnSpc>
                  <a:spcPct val="90000"/>
                </a:lnSpc>
                <a:spcBef>
                  <a:spcPct val="0"/>
                </a:spcBef>
                <a:spcAft>
                  <a:spcPct val="15000"/>
                </a:spcAft>
                <a:buChar char="••"/>
              </a:pPr>
              <a:r>
                <a:rPr lang="en-US" sz="2000" kern="1200" dirty="0">
                  <a:solidFill>
                    <a:schemeClr val="tx1"/>
                  </a:solidFill>
                  <a:ea typeface="+mn-ea"/>
                  <a:cs typeface="+mn-cs"/>
                </a:rPr>
                <a:t>SAT, AP, IB, Placement Test can </a:t>
              </a:r>
              <a:r>
                <a:rPr lang="en-US" sz="2000" kern="1200" dirty="0" smtClean="0">
                  <a:solidFill>
                    <a:schemeClr val="tx1"/>
                  </a:solidFill>
                  <a:ea typeface="+mn-ea"/>
                  <a:cs typeface="+mn-cs"/>
                </a:rPr>
                <a:t>satisfy</a:t>
              </a:r>
            </a:p>
            <a:p>
              <a:pPr marL="228600" lvl="1" indent="-228600" algn="l" defTabSz="1066800">
                <a:lnSpc>
                  <a:spcPct val="90000"/>
                </a:lnSpc>
                <a:spcBef>
                  <a:spcPct val="0"/>
                </a:spcBef>
                <a:spcAft>
                  <a:spcPct val="15000"/>
                </a:spcAft>
                <a:buChar char="••"/>
              </a:pPr>
              <a:r>
                <a:rPr lang="en-US" sz="2000" dirty="0" smtClean="0">
                  <a:solidFill>
                    <a:schemeClr val="tx1"/>
                  </a:solidFill>
                </a:rPr>
                <a:t>Community college course equivalent can satisfy</a:t>
              </a:r>
            </a:p>
            <a:p>
              <a:pPr marL="228600" lvl="1" indent="-228600" algn="l" defTabSz="1066800">
                <a:lnSpc>
                  <a:spcPct val="90000"/>
                </a:lnSpc>
                <a:spcBef>
                  <a:spcPct val="0"/>
                </a:spcBef>
                <a:spcAft>
                  <a:spcPct val="15000"/>
                </a:spcAft>
                <a:buChar char="••"/>
              </a:pPr>
              <a:r>
                <a:rPr lang="en-US" sz="2000" kern="1200" dirty="0" smtClean="0">
                  <a:solidFill>
                    <a:schemeClr val="tx1"/>
                  </a:solidFill>
                  <a:ea typeface="+mn-ea"/>
                  <a:cs typeface="+mn-cs"/>
                </a:rPr>
                <a:t>Certified full IGETC can satisfy</a:t>
              </a:r>
              <a:endParaRPr lang="en-US" sz="2000" kern="1200" dirty="0">
                <a:solidFill>
                  <a:schemeClr val="tx1"/>
                </a:solidFill>
                <a:ea typeface="+mn-ea"/>
                <a:cs typeface="+mn-cs"/>
              </a:endParaRPr>
            </a:p>
          </p:txBody>
        </p:sp>
      </p:grpSp>
      <p:grpSp>
        <p:nvGrpSpPr>
          <p:cNvPr id="14" name="Group 13"/>
          <p:cNvGrpSpPr/>
          <p:nvPr/>
        </p:nvGrpSpPr>
        <p:grpSpPr>
          <a:xfrm>
            <a:off x="175285" y="5257800"/>
            <a:ext cx="3840915" cy="1219200"/>
            <a:chOff x="7" y="3718321"/>
            <a:chExt cx="3055590" cy="1768078"/>
          </a:xfrm>
        </p:grpSpPr>
        <p:sp>
          <p:nvSpPr>
            <p:cNvPr id="15" name="Rounded Rectangle 14"/>
            <p:cNvSpPr/>
            <p:nvPr/>
          </p:nvSpPr>
          <p:spPr>
            <a:xfrm>
              <a:off x="7" y="3718321"/>
              <a:ext cx="3055590" cy="1768078"/>
            </a:xfrm>
            <a:prstGeom prst="roundRect">
              <a:avLst/>
            </a:prstGeom>
            <a:solidFill>
              <a:srgbClr val="103264">
                <a:hueOff val="0"/>
                <a:satOff val="0"/>
                <a:lumOff val="0"/>
                <a:alphaOff val="0"/>
              </a:srgbClr>
            </a:solidFill>
            <a:ln w="1905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6" name="Rounded Rectangle 4"/>
            <p:cNvSpPr txBox="1"/>
            <p:nvPr/>
          </p:nvSpPr>
          <p:spPr>
            <a:xfrm>
              <a:off x="86317" y="3804631"/>
              <a:ext cx="2882970" cy="159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200" b="1" kern="1200" dirty="0">
                  <a:solidFill>
                    <a:srgbClr val="FFFFFF"/>
                  </a:solidFill>
                  <a:latin typeface="+mj-lt"/>
                  <a:ea typeface="+mn-ea"/>
                  <a:cs typeface="+mn-cs"/>
                </a:rPr>
                <a:t>Upper Division Units</a:t>
              </a:r>
              <a:endParaRPr lang="en-US" sz="3200" kern="1200" dirty="0">
                <a:solidFill>
                  <a:srgbClr val="FFFFFF"/>
                </a:solidFill>
                <a:latin typeface="+mj-lt"/>
                <a:ea typeface="+mn-ea"/>
                <a:cs typeface="+mn-cs"/>
              </a:endParaRPr>
            </a:p>
          </p:txBody>
        </p:sp>
      </p:grpSp>
      <p:grpSp>
        <p:nvGrpSpPr>
          <p:cNvPr id="17" name="Group 16"/>
          <p:cNvGrpSpPr/>
          <p:nvPr/>
        </p:nvGrpSpPr>
        <p:grpSpPr>
          <a:xfrm>
            <a:off x="4123686" y="5317316"/>
            <a:ext cx="7865113" cy="1083484"/>
            <a:chOff x="3058167" y="4071937"/>
            <a:chExt cx="5857232" cy="1414462"/>
          </a:xfrm>
        </p:grpSpPr>
        <p:sp>
          <p:nvSpPr>
            <p:cNvPr id="18" name="Rounded Rectangle 17"/>
            <p:cNvSpPr/>
            <p:nvPr/>
          </p:nvSpPr>
          <p:spPr>
            <a:xfrm rot="5400000">
              <a:off x="5279552" y="1850552"/>
              <a:ext cx="1414462" cy="5857232"/>
            </a:xfrm>
            <a:prstGeom prst="roundRect">
              <a:avLst/>
            </a:prstGeo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9" name="Rounded Rectangle 4"/>
            <p:cNvSpPr txBox="1"/>
            <p:nvPr/>
          </p:nvSpPr>
          <p:spPr>
            <a:xfrm>
              <a:off x="3127215" y="4140985"/>
              <a:ext cx="5719136" cy="127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000" kern="1200" dirty="0">
                  <a:solidFill>
                    <a:schemeClr val="tx1"/>
                  </a:solidFill>
                  <a:ea typeface="+mn-ea"/>
                  <a:cs typeface="+mn-cs"/>
                </a:rPr>
                <a:t>64 Upper-Division units </a:t>
              </a:r>
              <a:br>
                <a:rPr lang="en-US" sz="2000" kern="1200" dirty="0">
                  <a:solidFill>
                    <a:schemeClr val="tx1"/>
                  </a:solidFill>
                  <a:ea typeface="+mn-ea"/>
                  <a:cs typeface="+mn-cs"/>
                </a:rPr>
              </a:br>
              <a:r>
                <a:rPr lang="en-US" sz="2000" kern="1200" dirty="0">
                  <a:solidFill>
                    <a:schemeClr val="tx1"/>
                  </a:solidFill>
                  <a:ea typeface="+mn-ea"/>
                  <a:cs typeface="+mn-cs"/>
                </a:rPr>
                <a:t>(courses numbered 100-199)</a:t>
              </a:r>
            </a:p>
          </p:txBody>
        </p:sp>
      </p:grpSp>
      <p:grpSp>
        <p:nvGrpSpPr>
          <p:cNvPr id="20" name="Group 19"/>
          <p:cNvGrpSpPr/>
          <p:nvPr/>
        </p:nvGrpSpPr>
        <p:grpSpPr>
          <a:xfrm>
            <a:off x="175285" y="3962400"/>
            <a:ext cx="3856339" cy="1219200"/>
            <a:chOff x="14" y="3288192"/>
            <a:chExt cx="3096565" cy="1768078"/>
          </a:xfrm>
        </p:grpSpPr>
        <p:sp>
          <p:nvSpPr>
            <p:cNvPr id="21" name="Rounded Rectangle 20"/>
            <p:cNvSpPr/>
            <p:nvPr/>
          </p:nvSpPr>
          <p:spPr>
            <a:xfrm>
              <a:off x="14" y="3288192"/>
              <a:ext cx="3096565" cy="1768078"/>
            </a:xfrm>
            <a:prstGeom prst="roundRect">
              <a:avLst/>
            </a:prstGeom>
            <a:solidFill>
              <a:srgbClr val="A1731F"/>
            </a:solidFill>
            <a:ln w="1905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2" name="Rounded Rectangle 4"/>
            <p:cNvSpPr txBox="1"/>
            <p:nvPr/>
          </p:nvSpPr>
          <p:spPr>
            <a:xfrm>
              <a:off x="86324" y="3374502"/>
              <a:ext cx="2923945" cy="159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200" b="1" kern="1200" dirty="0">
                  <a:solidFill>
                    <a:srgbClr val="FFFFFF"/>
                  </a:solidFill>
                  <a:latin typeface="+mj-lt"/>
                  <a:ea typeface="+mn-ea"/>
                  <a:cs typeface="+mn-cs"/>
                </a:rPr>
                <a:t>Natural Science and Mathematics</a:t>
              </a:r>
            </a:p>
          </p:txBody>
        </p:sp>
      </p:grpSp>
      <p:grpSp>
        <p:nvGrpSpPr>
          <p:cNvPr id="23" name="Group 22"/>
          <p:cNvGrpSpPr/>
          <p:nvPr/>
        </p:nvGrpSpPr>
        <p:grpSpPr>
          <a:xfrm>
            <a:off x="4123687" y="4054286"/>
            <a:ext cx="7865115" cy="1051115"/>
            <a:chOff x="3099004" y="3499853"/>
            <a:chExt cx="5816395" cy="1414462"/>
          </a:xfrm>
        </p:grpSpPr>
        <p:sp>
          <p:nvSpPr>
            <p:cNvPr id="24" name="Rounded Rectangle 23"/>
            <p:cNvSpPr/>
            <p:nvPr/>
          </p:nvSpPr>
          <p:spPr>
            <a:xfrm rot="5400000">
              <a:off x="5299971" y="1298886"/>
              <a:ext cx="1414462" cy="5816395"/>
            </a:xfrm>
            <a:prstGeom prst="roundRect">
              <a:avLst/>
            </a:prstGeo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5" name="Rounded Rectangle 4"/>
            <p:cNvSpPr txBox="1"/>
            <p:nvPr/>
          </p:nvSpPr>
          <p:spPr>
            <a:xfrm>
              <a:off x="3168053" y="3568900"/>
              <a:ext cx="5678299" cy="127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000" kern="1200" dirty="0">
                  <a:solidFill>
                    <a:schemeClr val="tx1"/>
                  </a:solidFill>
                  <a:ea typeface="+mn-ea"/>
                  <a:cs typeface="+mn-cs"/>
                </a:rPr>
                <a:t>90 units in Natural Science and Mathematics </a:t>
              </a:r>
              <a:r>
                <a:rPr lang="en-US" sz="2000" i="1" kern="1200" dirty="0">
                  <a:solidFill>
                    <a:schemeClr val="tx1"/>
                  </a:solidFill>
                  <a:ea typeface="+mn-ea"/>
                  <a:cs typeface="+mn-cs"/>
                </a:rPr>
                <a:t>(Bachelor of Science only</a:t>
              </a:r>
              <a:r>
                <a:rPr lang="en-US" sz="2000" i="1" kern="1200" dirty="0" smtClean="0">
                  <a:solidFill>
                    <a:schemeClr val="tx1"/>
                  </a:solidFill>
                  <a:ea typeface="+mn-ea"/>
                  <a:cs typeface="+mn-cs"/>
                </a:rPr>
                <a:t>)</a:t>
              </a:r>
            </a:p>
            <a:p>
              <a:pPr marL="228600" lvl="1" indent="-228600" algn="l" defTabSz="1066800">
                <a:lnSpc>
                  <a:spcPct val="90000"/>
                </a:lnSpc>
                <a:spcBef>
                  <a:spcPct val="0"/>
                </a:spcBef>
                <a:spcAft>
                  <a:spcPct val="15000"/>
                </a:spcAft>
                <a:buChar char="••"/>
              </a:pPr>
              <a:r>
                <a:rPr lang="en-US" sz="2000" dirty="0" smtClean="0">
                  <a:solidFill>
                    <a:schemeClr val="tx1"/>
                  </a:solidFill>
                </a:rPr>
                <a:t>Satisfied by certified full IGETC</a:t>
              </a:r>
              <a:endParaRPr lang="en-US" sz="2000" kern="1200" dirty="0">
                <a:solidFill>
                  <a:schemeClr val="tx1"/>
                </a:solidFill>
              </a:endParaRPr>
            </a:p>
          </p:txBody>
        </p:sp>
      </p:grpSp>
      <p:grpSp>
        <p:nvGrpSpPr>
          <p:cNvPr id="27" name="Group 26"/>
          <p:cNvGrpSpPr/>
          <p:nvPr/>
        </p:nvGrpSpPr>
        <p:grpSpPr>
          <a:xfrm>
            <a:off x="4120608" y="1265359"/>
            <a:ext cx="7868192" cy="1173041"/>
            <a:chOff x="3058167" y="4071937"/>
            <a:chExt cx="5857232" cy="1414462"/>
          </a:xfrm>
        </p:grpSpPr>
        <p:sp>
          <p:nvSpPr>
            <p:cNvPr id="28" name="Rounded Rectangle 27"/>
            <p:cNvSpPr/>
            <p:nvPr/>
          </p:nvSpPr>
          <p:spPr>
            <a:xfrm rot="5400000">
              <a:off x="5279552" y="1850552"/>
              <a:ext cx="1414462" cy="5857232"/>
            </a:xfrm>
            <a:prstGeom prst="roundRect">
              <a:avLst/>
            </a:prstGeo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9" name="Rounded Rectangle 4"/>
            <p:cNvSpPr txBox="1"/>
            <p:nvPr/>
          </p:nvSpPr>
          <p:spPr>
            <a:xfrm>
              <a:off x="3127215" y="4140985"/>
              <a:ext cx="5719136" cy="127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889000">
                <a:lnSpc>
                  <a:spcPct val="90000"/>
                </a:lnSpc>
                <a:spcAft>
                  <a:spcPct val="15000"/>
                </a:spcAft>
                <a:buChar char="••"/>
              </a:pPr>
              <a:r>
                <a:rPr lang="en-US" sz="2000" dirty="0">
                  <a:solidFill>
                    <a:schemeClr val="tx1"/>
                  </a:solidFill>
                </a:rPr>
                <a:t>Lower Division</a:t>
              </a:r>
            </a:p>
            <a:p>
              <a:pPr marL="457200" lvl="2" indent="-228600" defTabSz="889000">
                <a:lnSpc>
                  <a:spcPct val="90000"/>
                </a:lnSpc>
                <a:spcAft>
                  <a:spcPct val="15000"/>
                </a:spcAft>
                <a:buChar char="••"/>
              </a:pPr>
              <a:r>
                <a:rPr lang="en-US" sz="2000" dirty="0">
                  <a:solidFill>
                    <a:schemeClr val="tx1"/>
                  </a:solidFill>
                </a:rPr>
                <a:t>UWP 1, ENL 3, COM 1, 2, 3, 4 or NAS 5</a:t>
              </a:r>
            </a:p>
            <a:p>
              <a:pPr marL="228600" lvl="1" indent="-228600" defTabSz="889000">
                <a:lnSpc>
                  <a:spcPct val="90000"/>
                </a:lnSpc>
                <a:spcAft>
                  <a:spcPct val="15000"/>
                </a:spcAft>
                <a:buChar char="••"/>
              </a:pPr>
              <a:r>
                <a:rPr lang="en-US" sz="2000" dirty="0">
                  <a:solidFill>
                    <a:schemeClr val="tx1"/>
                  </a:solidFill>
                </a:rPr>
                <a:t>Upper Division</a:t>
              </a:r>
            </a:p>
            <a:p>
              <a:pPr marL="457200" lvl="2" indent="-228600" defTabSz="889000">
                <a:lnSpc>
                  <a:spcPct val="90000"/>
                </a:lnSpc>
                <a:spcAft>
                  <a:spcPct val="15000"/>
                </a:spcAft>
                <a:buChar char="••"/>
              </a:pPr>
              <a:r>
                <a:rPr lang="en-US" sz="2000" dirty="0">
                  <a:solidFill>
                    <a:schemeClr val="tx1"/>
                  </a:solidFill>
                </a:rPr>
                <a:t>UWP 101, 102, or 104</a:t>
              </a:r>
            </a:p>
          </p:txBody>
        </p:sp>
      </p:grpSp>
      <p:sp>
        <p:nvSpPr>
          <p:cNvPr id="30" name="Title 1"/>
          <p:cNvSpPr txBox="1">
            <a:spLocks/>
          </p:cNvSpPr>
          <p:nvPr/>
        </p:nvSpPr>
        <p:spPr>
          <a:xfrm>
            <a:off x="914400" y="120108"/>
            <a:ext cx="10363200" cy="990599"/>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b="1" dirty="0">
                <a:solidFill>
                  <a:schemeClr val="tx2"/>
                </a:solidFill>
                <a:latin typeface="+mn-lt"/>
              </a:rPr>
              <a:t>College Requirements </a:t>
            </a:r>
            <a:endParaRPr lang="en-US" sz="4800" dirty="0">
              <a:solidFill>
                <a:schemeClr val="tx2"/>
              </a:solidFill>
              <a:latin typeface="+mn-lt"/>
            </a:endParaRPr>
          </a:p>
        </p:txBody>
      </p:sp>
    </p:spTree>
    <p:extLst>
      <p:ext uri="{BB962C8B-B14F-4D97-AF65-F5344CB8AC3E}">
        <p14:creationId xmlns:p14="http://schemas.microsoft.com/office/powerpoint/2010/main" val="2509388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633" y="800100"/>
            <a:ext cx="10631978" cy="1143000"/>
          </a:xfrm>
        </p:spPr>
        <p:txBody>
          <a:bodyPr>
            <a:noAutofit/>
          </a:bodyPr>
          <a:lstStyle/>
          <a:p>
            <a:pPr algn="l"/>
            <a:r>
              <a:rPr lang="en-US" sz="4400" b="1" dirty="0">
                <a:solidFill>
                  <a:schemeClr val="tx2"/>
                </a:solidFill>
                <a:latin typeface="+mn-lt"/>
              </a:rPr>
              <a:t>Intersegmental General Education Transfer Curriculum (IGETC</a:t>
            </a:r>
            <a:r>
              <a:rPr lang="en-US" sz="4400" b="1" dirty="0" smtClean="0">
                <a:solidFill>
                  <a:schemeClr val="tx2"/>
                </a:solidFill>
                <a:latin typeface="+mn-lt"/>
              </a:rPr>
              <a:t>) - more</a:t>
            </a:r>
            <a:endParaRPr lang="en-US" sz="4400" b="1" dirty="0">
              <a:solidFill>
                <a:schemeClr val="tx2"/>
              </a:solidFill>
              <a:latin typeface="+mn-lt"/>
            </a:endParaRPr>
          </a:p>
        </p:txBody>
      </p:sp>
      <p:sp>
        <p:nvSpPr>
          <p:cNvPr id="3" name="Subtitle 2"/>
          <p:cNvSpPr>
            <a:spLocks noGrp="1"/>
          </p:cNvSpPr>
          <p:nvPr>
            <p:ph type="subTitle" idx="1"/>
          </p:nvPr>
        </p:nvSpPr>
        <p:spPr>
          <a:xfrm>
            <a:off x="354675" y="2352502"/>
            <a:ext cx="11432771" cy="4123113"/>
          </a:xfrm>
          <a:noFill/>
          <a:ln>
            <a:noFill/>
          </a:ln>
        </p:spPr>
        <p:txBody>
          <a:bodyPr>
            <a:normAutofit/>
          </a:bodyPr>
          <a:lstStyle/>
          <a:p>
            <a:pPr lvl="1" algn="l"/>
            <a:r>
              <a:rPr lang="en-US" sz="3000" b="1" dirty="0"/>
              <a:t>IGETC does NOT satisfy English Composition</a:t>
            </a:r>
          </a:p>
          <a:p>
            <a:pPr marL="800100" lvl="1" indent="-342900" algn="l">
              <a:buFont typeface="Arial" panose="020B0604020202020204" pitchFamily="34" charset="0"/>
              <a:buChar char="•"/>
            </a:pPr>
            <a:r>
              <a:rPr lang="en-US" sz="2600" dirty="0"/>
              <a:t>Upper-division component cannot be completed at community college</a:t>
            </a:r>
          </a:p>
          <a:p>
            <a:pPr marL="1257300" lvl="2" indent="-342900" algn="l">
              <a:buFont typeface="Arial" panose="020B0604020202020204" pitchFamily="34" charset="0"/>
              <a:buChar char="•"/>
            </a:pPr>
            <a:r>
              <a:rPr lang="en-US" sz="2600" dirty="0"/>
              <a:t>Must earn 90 units before enrolling</a:t>
            </a:r>
          </a:p>
          <a:p>
            <a:pPr marL="1257300" lvl="2" indent="-342900" algn="l">
              <a:buFont typeface="Arial" panose="020B0604020202020204" pitchFamily="34" charset="0"/>
              <a:buChar char="•"/>
            </a:pPr>
            <a:r>
              <a:rPr lang="en-US" sz="2600" dirty="0"/>
              <a:t>Recommend completing this year</a:t>
            </a:r>
          </a:p>
          <a:p>
            <a:pPr marL="1257300" lvl="2" indent="-342900" algn="l">
              <a:buFont typeface="Arial" panose="020B0604020202020204" pitchFamily="34" charset="0"/>
              <a:buChar char="•"/>
            </a:pPr>
            <a:r>
              <a:rPr lang="en-US" sz="2600" dirty="0"/>
              <a:t>UWP 101, 102, or 104 with </a:t>
            </a:r>
            <a:r>
              <a:rPr lang="en-US" sz="2600" b="1" dirty="0"/>
              <a:t>C- (or P) grade or better or “Pass”</a:t>
            </a:r>
            <a:r>
              <a:rPr lang="en-US" sz="2600" dirty="0"/>
              <a:t> the Upper-Division Composition Exam </a:t>
            </a:r>
          </a:p>
          <a:p>
            <a:pPr marL="1257300" lvl="2" indent="-342900" algn="l">
              <a:buFont typeface="Arial" panose="020B0604020202020204" pitchFamily="34" charset="0"/>
              <a:buChar char="•"/>
            </a:pPr>
            <a:r>
              <a:rPr lang="en-US" sz="2600" dirty="0"/>
              <a:t>Offered each quarter during the academic year</a:t>
            </a:r>
          </a:p>
          <a:p>
            <a:pPr marL="1257300" lvl="2" indent="-342900" algn="l">
              <a:buFont typeface="Arial" panose="020B0604020202020204" pitchFamily="34" charset="0"/>
              <a:buChar char="•"/>
            </a:pPr>
            <a:r>
              <a:rPr lang="en-US" sz="2600" b="1" dirty="0"/>
              <a:t>PREREQUISITES STRICTLY ENFORCED</a:t>
            </a:r>
          </a:p>
          <a:p>
            <a:pPr marL="457200" indent="-457200" algn="l">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133497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621" y="1280160"/>
            <a:ext cx="7772400" cy="725170"/>
          </a:xfrm>
        </p:spPr>
        <p:txBody>
          <a:bodyPr>
            <a:normAutofit/>
          </a:bodyPr>
          <a:lstStyle/>
          <a:p>
            <a:pPr algn="l"/>
            <a:r>
              <a:rPr lang="en-US" sz="4400" b="1" dirty="0" smtClean="0">
                <a:solidFill>
                  <a:schemeClr val="tx2"/>
                </a:solidFill>
                <a:latin typeface="+mn-lt"/>
              </a:rPr>
              <a:t>TRUE or FALSE</a:t>
            </a:r>
            <a:r>
              <a:rPr lang="en-US" sz="4400" b="1" dirty="0">
                <a:solidFill>
                  <a:schemeClr val="tx2"/>
                </a:solidFill>
                <a:latin typeface="+mn-lt"/>
              </a:rPr>
              <a:t>?</a:t>
            </a:r>
          </a:p>
        </p:txBody>
      </p:sp>
      <p:sp>
        <p:nvSpPr>
          <p:cNvPr id="3" name="Subtitle 2"/>
          <p:cNvSpPr>
            <a:spLocks noGrp="1"/>
          </p:cNvSpPr>
          <p:nvPr>
            <p:ph type="subTitle" idx="1"/>
          </p:nvPr>
        </p:nvSpPr>
        <p:spPr>
          <a:xfrm>
            <a:off x="604911" y="3096064"/>
            <a:ext cx="10339754" cy="1093551"/>
          </a:xfrm>
        </p:spPr>
        <p:txBody>
          <a:bodyPr>
            <a:normAutofit/>
          </a:bodyPr>
          <a:lstStyle/>
          <a:p>
            <a:pPr algn="l"/>
            <a:r>
              <a:rPr lang="en-US" dirty="0"/>
              <a:t>At the end of each academic year, UC Davis students have to successfully complete an average of </a:t>
            </a:r>
            <a:r>
              <a:rPr lang="en-US" dirty="0" smtClean="0"/>
              <a:t>12 </a:t>
            </a:r>
            <a:r>
              <a:rPr lang="en-US" dirty="0"/>
              <a:t>units per quarter </a:t>
            </a:r>
            <a:r>
              <a:rPr lang="en-US" dirty="0" smtClean="0"/>
              <a:t>to </a:t>
            </a:r>
            <a:r>
              <a:rPr lang="en-US" dirty="0"/>
              <a:t>meet the minimum progress requirement.</a:t>
            </a:r>
          </a:p>
          <a:p>
            <a:pPr algn="l"/>
            <a:endParaRPr lang="en-US" dirty="0"/>
          </a:p>
        </p:txBody>
      </p:sp>
      <p:pic>
        <p:nvPicPr>
          <p:cNvPr id="5" name="Picture 4" descr="question.mar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9452" y="0"/>
            <a:ext cx="2852282" cy="2639060"/>
          </a:xfrm>
          <a:prstGeom prst="rect">
            <a:avLst/>
          </a:prstGeom>
        </p:spPr>
      </p:pic>
    </p:spTree>
    <p:extLst>
      <p:ext uri="{BB962C8B-B14F-4D97-AF65-F5344CB8AC3E}">
        <p14:creationId xmlns:p14="http://schemas.microsoft.com/office/powerpoint/2010/main" val="453276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301" y="562708"/>
            <a:ext cx="10480431" cy="1156555"/>
          </a:xfrm>
        </p:spPr>
        <p:txBody>
          <a:bodyPr>
            <a:noAutofit/>
          </a:bodyPr>
          <a:lstStyle/>
          <a:p>
            <a:pPr algn="l"/>
            <a:r>
              <a:rPr lang="en-US" sz="4400" b="1" dirty="0" smtClean="0">
                <a:solidFill>
                  <a:srgbClr val="00457C"/>
                </a:solidFill>
              </a:rPr>
              <a:t/>
            </a:r>
            <a:br>
              <a:rPr lang="en-US" sz="4400" b="1" dirty="0" smtClean="0">
                <a:solidFill>
                  <a:srgbClr val="00457C"/>
                </a:solidFill>
              </a:rPr>
            </a:br>
            <a:r>
              <a:rPr lang="en-US" sz="4400" b="1" dirty="0">
                <a:solidFill>
                  <a:srgbClr val="00457C"/>
                </a:solidFill>
              </a:rPr>
              <a:t/>
            </a:r>
            <a:br>
              <a:rPr lang="en-US" sz="4400" b="1" dirty="0">
                <a:solidFill>
                  <a:srgbClr val="00457C"/>
                </a:solidFill>
              </a:rPr>
            </a:br>
            <a:r>
              <a:rPr lang="en-US" sz="4400" b="1" dirty="0" smtClean="0">
                <a:solidFill>
                  <a:srgbClr val="00457C"/>
                </a:solidFill>
              </a:rPr>
              <a:t/>
            </a:r>
            <a:br>
              <a:rPr lang="en-US" sz="4400" b="1" dirty="0" smtClean="0">
                <a:solidFill>
                  <a:srgbClr val="00457C"/>
                </a:solidFill>
              </a:rPr>
            </a:br>
            <a:r>
              <a:rPr lang="en-US" sz="4400" b="1" dirty="0">
                <a:solidFill>
                  <a:srgbClr val="00457C"/>
                </a:solidFill>
              </a:rPr>
              <a:t/>
            </a:r>
            <a:br>
              <a:rPr lang="en-US" sz="4400" b="1" dirty="0">
                <a:solidFill>
                  <a:srgbClr val="00457C"/>
                </a:solidFill>
              </a:rPr>
            </a:br>
            <a:r>
              <a:rPr lang="en-US" sz="4400" b="1" dirty="0" smtClean="0">
                <a:solidFill>
                  <a:schemeClr val="tx2"/>
                </a:solidFill>
                <a:latin typeface="+mn-lt"/>
              </a:rPr>
              <a:t/>
            </a:r>
            <a:br>
              <a:rPr lang="en-US" sz="4400" b="1" dirty="0" smtClean="0">
                <a:solidFill>
                  <a:schemeClr val="tx2"/>
                </a:solidFill>
                <a:latin typeface="+mn-lt"/>
              </a:rPr>
            </a:br>
            <a:r>
              <a:rPr lang="en-US" sz="4400" b="1" dirty="0" smtClean="0">
                <a:solidFill>
                  <a:schemeClr val="tx2"/>
                </a:solidFill>
                <a:latin typeface="+mn-lt"/>
              </a:rPr>
              <a:t>Re-cap: Non-Major Requirements for transfer students to focus on </a:t>
            </a:r>
            <a:endParaRPr lang="en-US" sz="4400" b="1" dirty="0">
              <a:solidFill>
                <a:schemeClr val="tx2"/>
              </a:solidFill>
              <a:latin typeface="+mn-lt"/>
            </a:endParaRPr>
          </a:p>
        </p:txBody>
      </p:sp>
      <p:sp>
        <p:nvSpPr>
          <p:cNvPr id="3" name="Subtitle 2"/>
          <p:cNvSpPr>
            <a:spLocks noGrp="1"/>
          </p:cNvSpPr>
          <p:nvPr>
            <p:ph type="subTitle" idx="1"/>
          </p:nvPr>
        </p:nvSpPr>
        <p:spPr>
          <a:xfrm>
            <a:off x="478301" y="1842868"/>
            <a:ext cx="9884899" cy="4557933"/>
          </a:xfrm>
        </p:spPr>
        <p:txBody>
          <a:bodyPr>
            <a:normAutofit lnSpcReduction="10000"/>
          </a:bodyPr>
          <a:lstStyle/>
          <a:p>
            <a:pPr algn="l"/>
            <a:endParaRPr lang="en-US" sz="1000" dirty="0"/>
          </a:p>
          <a:p>
            <a:pPr marL="457200" indent="-457200" algn="l">
              <a:buFont typeface="Arial" panose="020B0604020202020204" pitchFamily="34" charset="0"/>
              <a:buChar char="•"/>
            </a:pPr>
            <a:r>
              <a:rPr lang="en-US" sz="2000" b="1" dirty="0"/>
              <a:t>English Composition required for both the Bachelor of Arts &amp; Bachelor of </a:t>
            </a:r>
            <a:r>
              <a:rPr lang="en-US" sz="2000" b="1" dirty="0" smtClean="0"/>
              <a:t>Science</a:t>
            </a:r>
          </a:p>
          <a:p>
            <a:pPr algn="l"/>
            <a:r>
              <a:rPr lang="en-US" sz="1800" dirty="0" smtClean="0"/>
              <a:t>         (Upper-Division Requirement= UWP 101, 102, 104 or “Pass” the English Composition Exam)</a:t>
            </a:r>
            <a:endParaRPr lang="en-US" sz="1800" dirty="0"/>
          </a:p>
          <a:p>
            <a:pPr algn="l"/>
            <a:endParaRPr lang="en-US" sz="1000" dirty="0"/>
          </a:p>
          <a:p>
            <a:pPr marL="457200" indent="-457200" algn="l">
              <a:buFont typeface="Arial" panose="020B0604020202020204" pitchFamily="34" charset="0"/>
              <a:buChar char="•"/>
            </a:pPr>
            <a:r>
              <a:rPr lang="en-US" sz="2000" dirty="0"/>
              <a:t>Minimum of 180 total units (</a:t>
            </a:r>
            <a:r>
              <a:rPr lang="en-US" sz="2000" b="1" dirty="0"/>
              <a:t>64 upper-division units: #100-199</a:t>
            </a:r>
            <a:r>
              <a:rPr lang="en-US" sz="2000" dirty="0"/>
              <a:t>) needed for degree completion</a:t>
            </a:r>
          </a:p>
          <a:p>
            <a:pPr algn="l"/>
            <a:endParaRPr lang="en-US" sz="1000" dirty="0"/>
          </a:p>
          <a:p>
            <a:pPr marL="457200" indent="-457200" algn="l">
              <a:buFont typeface="Arial" panose="020B0604020202020204" pitchFamily="34" charset="0"/>
              <a:buChar char="•"/>
            </a:pPr>
            <a:r>
              <a:rPr lang="en-US" sz="2000" b="1" dirty="0"/>
              <a:t>Minimum Progress Requirement: 12 units per </a:t>
            </a:r>
            <a:r>
              <a:rPr lang="en-US" sz="2000" b="1" dirty="0" smtClean="0"/>
              <a:t>quarter; Expected Progress: 15 units average per quarter</a:t>
            </a:r>
            <a:endParaRPr lang="en-US" sz="2000" b="1" dirty="0"/>
          </a:p>
          <a:p>
            <a:pPr algn="l"/>
            <a:endParaRPr lang="en-US" sz="2000" dirty="0" smtClean="0"/>
          </a:p>
          <a:p>
            <a:pPr marL="457200" indent="-457200" algn="l">
              <a:buFont typeface="Arial" panose="020B0604020202020204" pitchFamily="34" charset="0"/>
              <a:buChar char="•"/>
            </a:pPr>
            <a:r>
              <a:rPr lang="en-US" sz="2000" dirty="0" smtClean="0"/>
              <a:t>Foreign </a:t>
            </a:r>
            <a:r>
              <a:rPr lang="en-US" sz="2000" dirty="0"/>
              <a:t>Language proficiency required for a Bachelor of </a:t>
            </a:r>
            <a:r>
              <a:rPr lang="en-US" sz="2000" dirty="0" smtClean="0"/>
              <a:t>Arts, if not already satisfied</a:t>
            </a:r>
            <a:endParaRPr lang="en-US" sz="2000" dirty="0"/>
          </a:p>
          <a:p>
            <a:pPr algn="l"/>
            <a:endParaRPr lang="en-US" sz="1000" dirty="0"/>
          </a:p>
          <a:p>
            <a:pPr marL="457200" indent="-457200" algn="l">
              <a:buFont typeface="Arial" panose="020B0604020202020204" pitchFamily="34" charset="0"/>
              <a:buChar char="•"/>
            </a:pPr>
            <a:r>
              <a:rPr lang="en-US" sz="2000" dirty="0"/>
              <a:t>90 units of Natural Science and Mathematics required for Bachelor of Science – Area Breadth </a:t>
            </a:r>
            <a:r>
              <a:rPr lang="en-US" sz="2000" dirty="0" smtClean="0"/>
              <a:t>Requirement, if not already satisfied</a:t>
            </a:r>
            <a:endParaRPr lang="en-US" sz="2000" dirty="0"/>
          </a:p>
          <a:p>
            <a:pPr marL="457200" indent="-457200" algn="l">
              <a:buFont typeface="Arial" panose="020B0604020202020204" pitchFamily="34" charset="0"/>
              <a:buChar char="•"/>
            </a:pPr>
            <a:endParaRPr lang="en-US" sz="1000" dirty="0"/>
          </a:p>
        </p:txBody>
      </p:sp>
    </p:spTree>
    <p:extLst>
      <p:ext uri="{BB962C8B-B14F-4D97-AF65-F5344CB8AC3E}">
        <p14:creationId xmlns:p14="http://schemas.microsoft.com/office/powerpoint/2010/main" val="1319509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4126" y="1018310"/>
            <a:ext cx="5845233" cy="917575"/>
          </a:xfrm>
        </p:spPr>
        <p:txBody>
          <a:bodyPr>
            <a:normAutofit/>
          </a:bodyPr>
          <a:lstStyle/>
          <a:p>
            <a:pPr algn="l"/>
            <a:r>
              <a:rPr lang="en-US" sz="4400" b="1" dirty="0" smtClean="0">
                <a:solidFill>
                  <a:schemeClr val="tx2"/>
                </a:solidFill>
                <a:latin typeface="+mn-lt"/>
              </a:rPr>
              <a:t>TRUE or FALSE?</a:t>
            </a:r>
            <a:endParaRPr lang="en-US" sz="4400" b="1" dirty="0">
              <a:solidFill>
                <a:schemeClr val="tx2"/>
              </a:solidFill>
              <a:latin typeface="+mn-lt"/>
            </a:endParaRPr>
          </a:p>
        </p:txBody>
      </p:sp>
      <p:sp>
        <p:nvSpPr>
          <p:cNvPr id="5" name="Subtitle 4"/>
          <p:cNvSpPr>
            <a:spLocks noGrp="1"/>
          </p:cNvSpPr>
          <p:nvPr>
            <p:ph type="subTitle" idx="1"/>
          </p:nvPr>
        </p:nvSpPr>
        <p:spPr>
          <a:xfrm>
            <a:off x="464127" y="2399608"/>
            <a:ext cx="7848600" cy="620683"/>
          </a:xfrm>
        </p:spPr>
        <p:txBody>
          <a:bodyPr>
            <a:normAutofit/>
          </a:bodyPr>
          <a:lstStyle/>
          <a:p>
            <a:pPr algn="l"/>
            <a:r>
              <a:rPr lang="en-US" dirty="0"/>
              <a:t>IGETC satisfies all L&amp;S requirements.</a:t>
            </a:r>
          </a:p>
        </p:txBody>
      </p:sp>
      <p:pic>
        <p:nvPicPr>
          <p:cNvPr id="6" name="Picture 5" descr="question.mar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3070" y="434513"/>
            <a:ext cx="2871499" cy="2656840"/>
          </a:xfrm>
          <a:prstGeom prst="rect">
            <a:avLst/>
          </a:prstGeom>
        </p:spPr>
      </p:pic>
    </p:spTree>
    <p:extLst>
      <p:ext uri="{BB962C8B-B14F-4D97-AF65-F5344CB8AC3E}">
        <p14:creationId xmlns:p14="http://schemas.microsoft.com/office/powerpoint/2010/main" val="1160490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48735"/>
            <a:ext cx="10363200" cy="1371599"/>
          </a:xfrm>
        </p:spPr>
        <p:txBody>
          <a:bodyPr>
            <a:normAutofit/>
          </a:bodyPr>
          <a:lstStyle/>
          <a:p>
            <a:r>
              <a:rPr lang="en-US" sz="4800" b="1" dirty="0">
                <a:solidFill>
                  <a:schemeClr val="tx2"/>
                </a:solidFill>
                <a:latin typeface="+mn-lt"/>
              </a:rPr>
              <a:t>FIRST QUARTER PROGRAM PLANNING</a:t>
            </a:r>
          </a:p>
        </p:txBody>
      </p:sp>
      <p:sp>
        <p:nvSpPr>
          <p:cNvPr id="3" name="Subtitle 2"/>
          <p:cNvSpPr>
            <a:spLocks noGrp="1"/>
          </p:cNvSpPr>
          <p:nvPr>
            <p:ph type="subTitle" idx="1"/>
          </p:nvPr>
        </p:nvSpPr>
        <p:spPr>
          <a:xfrm>
            <a:off x="812800" y="2514600"/>
            <a:ext cx="10160000" cy="3657600"/>
          </a:xfrm>
        </p:spPr>
        <p:txBody>
          <a:bodyPr>
            <a:normAutofit/>
          </a:bodyPr>
          <a:lstStyle/>
          <a:p>
            <a:endParaRPr lang="en-US" sz="3000" dirty="0">
              <a:solidFill>
                <a:schemeClr val="tx2"/>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573" y="2613251"/>
            <a:ext cx="4433856" cy="341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646" y="2613251"/>
            <a:ext cx="5496154" cy="341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904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291" y="784167"/>
            <a:ext cx="7772400" cy="838200"/>
          </a:xfrm>
        </p:spPr>
        <p:txBody>
          <a:bodyPr>
            <a:normAutofit/>
          </a:bodyPr>
          <a:lstStyle/>
          <a:p>
            <a:pPr algn="l"/>
            <a:r>
              <a:rPr lang="en-US" sz="4400" b="1" dirty="0" smtClean="0">
                <a:solidFill>
                  <a:schemeClr val="tx2"/>
                </a:solidFill>
                <a:latin typeface="+mn-lt"/>
              </a:rPr>
              <a:t>Tips for Success - Scheduling</a:t>
            </a:r>
            <a:endParaRPr lang="en-US" sz="4400" b="1" dirty="0">
              <a:solidFill>
                <a:schemeClr val="tx2"/>
              </a:solidFill>
              <a:latin typeface="+mn-lt"/>
            </a:endParaRPr>
          </a:p>
        </p:txBody>
      </p:sp>
      <p:sp>
        <p:nvSpPr>
          <p:cNvPr id="3" name="Subtitle 2"/>
          <p:cNvSpPr>
            <a:spLocks noGrp="1"/>
          </p:cNvSpPr>
          <p:nvPr>
            <p:ph type="subTitle" idx="1"/>
          </p:nvPr>
        </p:nvSpPr>
        <p:spPr>
          <a:xfrm>
            <a:off x="734291" y="1838498"/>
            <a:ext cx="8229601" cy="4637116"/>
          </a:xfrm>
        </p:spPr>
        <p:txBody>
          <a:bodyPr>
            <a:normAutofit fontScale="92500" lnSpcReduction="10000"/>
          </a:bodyPr>
          <a:lstStyle/>
          <a:p>
            <a:pPr algn="l"/>
            <a:endParaRPr lang="en-US" sz="1200" dirty="0"/>
          </a:p>
          <a:p>
            <a:pPr marL="457200" indent="-457200" algn="l">
              <a:buFont typeface="Arial" panose="020B0604020202020204" pitchFamily="34" charset="0"/>
              <a:buChar char="•"/>
            </a:pPr>
            <a:r>
              <a:rPr lang="en-US" sz="2800" dirty="0" smtClean="0"/>
              <a:t>How </a:t>
            </a:r>
            <a:r>
              <a:rPr lang="en-US" sz="2800" dirty="0"/>
              <a:t>Many Courses?</a:t>
            </a:r>
          </a:p>
          <a:p>
            <a:pPr marL="914400" lvl="1" indent="-457200" algn="l">
              <a:buFont typeface="Arial" panose="020B0604020202020204" pitchFamily="34" charset="0"/>
              <a:buChar char="•"/>
            </a:pPr>
            <a:r>
              <a:rPr lang="en-US" sz="2800" dirty="0"/>
              <a:t>Full-Time &amp; Minimum progress </a:t>
            </a:r>
            <a:br>
              <a:rPr lang="en-US" sz="2800" dirty="0"/>
            </a:br>
            <a:r>
              <a:rPr lang="en-US" sz="2800" dirty="0"/>
              <a:t>= 12 units/quarter</a:t>
            </a:r>
          </a:p>
          <a:p>
            <a:pPr lvl="1" algn="l"/>
            <a:endParaRPr lang="en-US" sz="2800" dirty="0"/>
          </a:p>
          <a:p>
            <a:pPr marL="914400" lvl="1" indent="-457200" algn="l">
              <a:buFont typeface="Arial" panose="020B0604020202020204" pitchFamily="34" charset="0"/>
              <a:buChar char="•"/>
            </a:pPr>
            <a:r>
              <a:rPr lang="en-US" sz="2800" dirty="0"/>
              <a:t>Expected Progress </a:t>
            </a:r>
            <a:br>
              <a:rPr lang="en-US" sz="2800" dirty="0"/>
            </a:br>
            <a:r>
              <a:rPr lang="en-US" sz="2800" dirty="0"/>
              <a:t>= average 15 units/quarter</a:t>
            </a:r>
          </a:p>
          <a:p>
            <a:pPr lvl="1" algn="l"/>
            <a:endParaRPr lang="en-US" sz="2800" dirty="0"/>
          </a:p>
          <a:p>
            <a:pPr marL="914400" lvl="1" indent="-457200" algn="l">
              <a:buFont typeface="Arial" panose="020B0604020202020204" pitchFamily="34" charset="0"/>
              <a:buChar char="•"/>
            </a:pPr>
            <a:r>
              <a:rPr lang="en-US" sz="2800" dirty="0"/>
              <a:t>15 units for Fall (pay attention to add/drop deadlines)</a:t>
            </a:r>
          </a:p>
          <a:p>
            <a:pPr lvl="1" algn="l"/>
            <a:endParaRPr lang="en-US" sz="2800" dirty="0"/>
          </a:p>
          <a:p>
            <a:pPr marL="914400" lvl="1" indent="-457200" algn="l">
              <a:buFont typeface="Arial" panose="020B0604020202020204" pitchFamily="34" charset="0"/>
              <a:buChar char="•"/>
            </a:pPr>
            <a:r>
              <a:rPr lang="en-US" sz="2800" dirty="0"/>
              <a:t>“Carnegie Rule</a:t>
            </a:r>
            <a:r>
              <a:rPr lang="en-US" sz="2800" dirty="0" smtClean="0"/>
              <a:t>”</a:t>
            </a:r>
          </a:p>
          <a:p>
            <a:pPr lvl="1" algn="l"/>
            <a:endParaRPr lang="en-US" sz="3100" dirty="0"/>
          </a:p>
          <a:p>
            <a:pPr lvl="1" algn="l"/>
            <a:endParaRPr lang="en-US" dirty="0"/>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411554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75" y="889462"/>
            <a:ext cx="6974378" cy="872395"/>
          </a:xfrm>
        </p:spPr>
        <p:txBody>
          <a:bodyPr>
            <a:noAutofit/>
          </a:bodyPr>
          <a:lstStyle/>
          <a:p>
            <a:pPr algn="l"/>
            <a:r>
              <a:rPr lang="en-US" sz="4400" b="1" dirty="0" smtClean="0">
                <a:solidFill>
                  <a:schemeClr val="tx2"/>
                </a:solidFill>
                <a:latin typeface="+mn-lt"/>
              </a:rPr>
              <a:t>First Quarter Scheduling Tips</a:t>
            </a:r>
            <a:endParaRPr lang="en-US" sz="4400" b="1" dirty="0">
              <a:solidFill>
                <a:schemeClr val="tx2"/>
              </a:solidFill>
              <a:latin typeface="+mn-lt"/>
            </a:endParaRPr>
          </a:p>
        </p:txBody>
      </p:sp>
      <p:sp>
        <p:nvSpPr>
          <p:cNvPr id="3" name="Subtitle 2"/>
          <p:cNvSpPr>
            <a:spLocks noGrp="1"/>
          </p:cNvSpPr>
          <p:nvPr>
            <p:ph type="subTitle" idx="1"/>
          </p:nvPr>
        </p:nvSpPr>
        <p:spPr>
          <a:xfrm>
            <a:off x="440574" y="2388098"/>
            <a:ext cx="7905403" cy="3430812"/>
          </a:xfrm>
        </p:spPr>
        <p:txBody>
          <a:bodyPr>
            <a:normAutofit/>
          </a:bodyPr>
          <a:lstStyle/>
          <a:p>
            <a:pPr marL="457200" indent="-457200" algn="l">
              <a:buFont typeface="Arial" panose="020B0604020202020204" pitchFamily="34" charset="0"/>
              <a:buChar char="•"/>
            </a:pPr>
            <a:r>
              <a:rPr lang="en-US" dirty="0" smtClean="0">
                <a:solidFill>
                  <a:schemeClr val="tx1"/>
                </a:solidFill>
              </a:rPr>
              <a:t>Courses for your major </a:t>
            </a:r>
          </a:p>
          <a:p>
            <a:pPr marL="457200" indent="-457200" algn="l">
              <a:buFont typeface="Arial" panose="020B0604020202020204" pitchFamily="34" charset="0"/>
              <a:buChar char="•"/>
            </a:pPr>
            <a:r>
              <a:rPr lang="en-US" dirty="0" smtClean="0">
                <a:solidFill>
                  <a:schemeClr val="tx1"/>
                </a:solidFill>
              </a:rPr>
              <a:t>Remaining GE</a:t>
            </a:r>
          </a:p>
          <a:p>
            <a:pPr marL="457200" indent="-457200" algn="l">
              <a:buFont typeface="Arial" panose="020B0604020202020204" pitchFamily="34" charset="0"/>
              <a:buChar char="•"/>
            </a:pPr>
            <a:r>
              <a:rPr lang="en-US" dirty="0" smtClean="0">
                <a:solidFill>
                  <a:schemeClr val="tx1"/>
                </a:solidFill>
              </a:rPr>
              <a:t>English Composition</a:t>
            </a:r>
          </a:p>
          <a:p>
            <a:pPr marL="457200" indent="-457200" algn="l">
              <a:buFont typeface="Arial" panose="020B0604020202020204" pitchFamily="34" charset="0"/>
              <a:buChar char="•"/>
            </a:pPr>
            <a:r>
              <a:rPr lang="en-US" dirty="0" smtClean="0">
                <a:solidFill>
                  <a:schemeClr val="tx1"/>
                </a:solidFill>
              </a:rPr>
              <a:t>Upper division electives?  Courses for a minor?</a:t>
            </a:r>
          </a:p>
          <a:p>
            <a:pPr marL="457200" indent="-457200" algn="l">
              <a:buFont typeface="Arial" panose="020B0604020202020204" pitchFamily="34" charset="0"/>
              <a:buChar char="•"/>
            </a:pPr>
            <a:r>
              <a:rPr lang="en-US" dirty="0">
                <a:solidFill>
                  <a:schemeClr val="tx1"/>
                </a:solidFill>
              </a:rPr>
              <a:t>Avoid duplication of credit:  Do not take anything that sounds “familiar</a:t>
            </a:r>
            <a:r>
              <a:rPr lang="en-US" dirty="0" smtClean="0">
                <a:solidFill>
                  <a:schemeClr val="tx1"/>
                </a:solidFill>
              </a:rPr>
              <a:t>”</a:t>
            </a:r>
          </a:p>
          <a:p>
            <a:pPr marL="457200" indent="-457200" algn="l">
              <a:buFont typeface="Arial" panose="020B0604020202020204" pitchFamily="34" charset="0"/>
              <a:buChar char="•"/>
            </a:pPr>
            <a:r>
              <a:rPr lang="en-US" dirty="0" smtClean="0"/>
              <a:t>Do not attempt to take a course if you do not have the prerequisite completed</a:t>
            </a:r>
            <a:endParaRPr lang="en-US" dirty="0" smtClean="0">
              <a:solidFill>
                <a:schemeClr val="tx1"/>
              </a:solidFill>
            </a:endParaRPr>
          </a:p>
          <a:p>
            <a:pPr marL="457200" indent="-457200" algn="l">
              <a:buFont typeface="Arial" panose="020B0604020202020204" pitchFamily="34" charset="0"/>
              <a:buChar char="•"/>
            </a:pP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083" r="31667" b="-1"/>
          <a:stretch/>
        </p:blipFill>
        <p:spPr>
          <a:xfrm>
            <a:off x="7645042" y="744913"/>
            <a:ext cx="3962400" cy="1828800"/>
          </a:xfrm>
          <a:prstGeom prst="ellipse">
            <a:avLst/>
          </a:prstGeom>
          <a:ln w="63500" cap="rnd">
            <a:solidFill>
              <a:srgbClr val="E6B11A"/>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92840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2819"/>
            <a:ext cx="3426229" cy="1325563"/>
          </a:xfrm>
        </p:spPr>
        <p:txBody>
          <a:bodyPr>
            <a:normAutofit/>
          </a:bodyPr>
          <a:lstStyle/>
          <a:p>
            <a:pPr algn="ctr"/>
            <a:r>
              <a:rPr lang="en-US" b="1" dirty="0">
                <a:solidFill>
                  <a:schemeClr val="tx2"/>
                </a:solidFill>
                <a:latin typeface="+mn-lt"/>
              </a:rPr>
              <a:t>Quiz!</a:t>
            </a:r>
          </a:p>
        </p:txBody>
      </p:sp>
      <p:sp>
        <p:nvSpPr>
          <p:cNvPr id="3" name="Content Placeholder 2"/>
          <p:cNvSpPr>
            <a:spLocks noGrp="1"/>
          </p:cNvSpPr>
          <p:nvPr>
            <p:ph idx="1"/>
          </p:nvPr>
        </p:nvSpPr>
        <p:spPr>
          <a:xfrm>
            <a:off x="533400" y="2604558"/>
            <a:ext cx="8086898" cy="820286"/>
          </a:xfrm>
        </p:spPr>
        <p:txBody>
          <a:bodyPr/>
          <a:lstStyle/>
          <a:p>
            <a:r>
              <a:rPr lang="en-US" sz="2400" dirty="0"/>
              <a:t>How many </a:t>
            </a:r>
            <a:r>
              <a:rPr lang="en-US" sz="2400" dirty="0" smtClean="0"/>
              <a:t>upper-division units do </a:t>
            </a:r>
            <a:r>
              <a:rPr lang="en-US" sz="2400" dirty="0"/>
              <a:t>you need to graduate?</a:t>
            </a:r>
          </a:p>
          <a:p>
            <a:endParaRPr lang="en-US" dirty="0"/>
          </a:p>
        </p:txBody>
      </p:sp>
      <p:pic>
        <p:nvPicPr>
          <p:cNvPr id="4" name="Picture 3" descr="question.mar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8858" y="315867"/>
            <a:ext cx="3663142" cy="2541978"/>
          </a:xfrm>
          <a:prstGeom prst="rect">
            <a:avLst/>
          </a:prstGeom>
        </p:spPr>
      </p:pic>
    </p:spTree>
    <p:extLst>
      <p:ext uri="{BB962C8B-B14F-4D97-AF65-F5344CB8AC3E}">
        <p14:creationId xmlns:p14="http://schemas.microsoft.com/office/powerpoint/2010/main" val="90276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914400"/>
          </a:xfrm>
        </p:spPr>
        <p:txBody>
          <a:bodyPr>
            <a:normAutofit/>
          </a:bodyPr>
          <a:lstStyle/>
          <a:p>
            <a:pPr algn="ctr"/>
            <a:r>
              <a:rPr lang="en-US" sz="4800" b="1" dirty="0">
                <a:solidFill>
                  <a:schemeClr val="tx2"/>
                </a:solidFill>
                <a:latin typeface="+mn-lt"/>
              </a:rPr>
              <a:t>Placement Exams</a:t>
            </a:r>
          </a:p>
        </p:txBody>
      </p:sp>
      <p:grpSp>
        <p:nvGrpSpPr>
          <p:cNvPr id="3" name="Group 2"/>
          <p:cNvGrpSpPr/>
          <p:nvPr/>
        </p:nvGrpSpPr>
        <p:grpSpPr>
          <a:xfrm>
            <a:off x="128942" y="1205158"/>
            <a:ext cx="3887135" cy="1233243"/>
            <a:chOff x="1219" y="1910804"/>
            <a:chExt cx="3096565" cy="1817191"/>
          </a:xfrm>
        </p:grpSpPr>
        <p:sp>
          <p:nvSpPr>
            <p:cNvPr id="4" name="Rounded Rectangle 3"/>
            <p:cNvSpPr/>
            <p:nvPr/>
          </p:nvSpPr>
          <p:spPr>
            <a:xfrm>
              <a:off x="1219" y="1910804"/>
              <a:ext cx="3096565" cy="1817191"/>
            </a:xfrm>
            <a:prstGeom prst="roundRect">
              <a:avLst/>
            </a:prstGeom>
            <a:solidFill>
              <a:srgbClr val="A1731F"/>
            </a:solidFill>
            <a:ln w="1905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5" name="Rounded Rectangle 4"/>
            <p:cNvSpPr txBox="1"/>
            <p:nvPr/>
          </p:nvSpPr>
          <p:spPr>
            <a:xfrm>
              <a:off x="1220" y="1999511"/>
              <a:ext cx="2919149" cy="16397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200" b="1" kern="1200" dirty="0">
                  <a:solidFill>
                    <a:srgbClr val="FFFFFF"/>
                  </a:solidFill>
                </a:rPr>
                <a:t>Mathematics</a:t>
              </a:r>
            </a:p>
          </p:txBody>
        </p:sp>
      </p:grpSp>
      <p:grpSp>
        <p:nvGrpSpPr>
          <p:cNvPr id="6" name="Group 5"/>
          <p:cNvGrpSpPr/>
          <p:nvPr/>
        </p:nvGrpSpPr>
        <p:grpSpPr>
          <a:xfrm>
            <a:off x="128943" y="2590800"/>
            <a:ext cx="3887133" cy="1295400"/>
            <a:chOff x="0" y="990592"/>
            <a:chExt cx="3209529" cy="1768078"/>
          </a:xfrm>
        </p:grpSpPr>
        <p:sp>
          <p:nvSpPr>
            <p:cNvPr id="7" name="Rounded Rectangle 6"/>
            <p:cNvSpPr/>
            <p:nvPr/>
          </p:nvSpPr>
          <p:spPr>
            <a:xfrm>
              <a:off x="0" y="990592"/>
              <a:ext cx="3209529" cy="1768078"/>
            </a:xfrm>
            <a:prstGeom prst="roundRect">
              <a:avLst/>
            </a:prstGeom>
            <a:solidFill>
              <a:srgbClr val="103264">
                <a:hueOff val="0"/>
                <a:satOff val="0"/>
                <a:lumOff val="0"/>
                <a:alphaOff val="0"/>
              </a:srgbClr>
            </a:solidFill>
            <a:ln w="1905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8" name="Rounded Rectangle 4"/>
            <p:cNvSpPr txBox="1"/>
            <p:nvPr/>
          </p:nvSpPr>
          <p:spPr>
            <a:xfrm>
              <a:off x="86310" y="1076902"/>
              <a:ext cx="3036909" cy="159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200" b="1" kern="1200" dirty="0">
                  <a:solidFill>
                    <a:srgbClr val="FFFFFF"/>
                  </a:solidFill>
                  <a:ea typeface="+mn-ea"/>
                  <a:cs typeface="+mn-cs"/>
                </a:rPr>
                <a:t>Chemistry</a:t>
              </a:r>
            </a:p>
          </p:txBody>
        </p:sp>
      </p:grpSp>
      <p:grpSp>
        <p:nvGrpSpPr>
          <p:cNvPr id="9" name="Group 8"/>
          <p:cNvGrpSpPr/>
          <p:nvPr/>
        </p:nvGrpSpPr>
        <p:grpSpPr>
          <a:xfrm>
            <a:off x="4120608" y="2667000"/>
            <a:ext cx="7868192" cy="1143000"/>
            <a:chOff x="3200386" y="1219202"/>
            <a:chExt cx="5701622" cy="1414462"/>
          </a:xfrm>
        </p:grpSpPr>
        <p:sp>
          <p:nvSpPr>
            <p:cNvPr id="10" name="Rounded Rectangle 9"/>
            <p:cNvSpPr/>
            <p:nvPr/>
          </p:nvSpPr>
          <p:spPr>
            <a:xfrm rot="5400000">
              <a:off x="5343966" y="-924378"/>
              <a:ext cx="1414462" cy="5701622"/>
            </a:xfrm>
            <a:prstGeom prst="roundRect">
              <a:avLst/>
            </a:prstGeo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Rounded Rectangle 4"/>
            <p:cNvSpPr txBox="1"/>
            <p:nvPr/>
          </p:nvSpPr>
          <p:spPr>
            <a:xfrm>
              <a:off x="3269434" y="1288250"/>
              <a:ext cx="5563526" cy="127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ea typeface="+mn-ea"/>
                  <a:cs typeface="+mn-cs"/>
                </a:rPr>
                <a:t>Must place into CHE 2A via SAT/ACT Math, SAT/AP Chemistry, ALEKS, Placement Exam, or WLD 41C.</a:t>
              </a:r>
            </a:p>
          </p:txBody>
        </p:sp>
      </p:grpSp>
      <p:grpSp>
        <p:nvGrpSpPr>
          <p:cNvPr id="18" name="Group 17"/>
          <p:cNvGrpSpPr/>
          <p:nvPr/>
        </p:nvGrpSpPr>
        <p:grpSpPr>
          <a:xfrm>
            <a:off x="175285" y="3962400"/>
            <a:ext cx="3856339" cy="1219200"/>
            <a:chOff x="14" y="3288192"/>
            <a:chExt cx="3096565" cy="1768078"/>
          </a:xfrm>
        </p:grpSpPr>
        <p:sp>
          <p:nvSpPr>
            <p:cNvPr id="19" name="Rounded Rectangle 18"/>
            <p:cNvSpPr/>
            <p:nvPr/>
          </p:nvSpPr>
          <p:spPr>
            <a:xfrm>
              <a:off x="14" y="3288192"/>
              <a:ext cx="3096565" cy="1768078"/>
            </a:xfrm>
            <a:prstGeom prst="roundRect">
              <a:avLst/>
            </a:prstGeom>
            <a:solidFill>
              <a:srgbClr val="A1731F"/>
            </a:solidFill>
            <a:ln w="1905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0" name="Rounded Rectangle 4"/>
            <p:cNvSpPr txBox="1"/>
            <p:nvPr/>
          </p:nvSpPr>
          <p:spPr>
            <a:xfrm>
              <a:off x="86324" y="3374502"/>
              <a:ext cx="2923945" cy="159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200" b="1" kern="1200" dirty="0">
                  <a:solidFill>
                    <a:srgbClr val="FFFFFF"/>
                  </a:solidFill>
                  <a:ea typeface="+mn-ea"/>
                  <a:cs typeface="+mn-cs"/>
                </a:rPr>
                <a:t>Foreign Language</a:t>
              </a:r>
            </a:p>
          </p:txBody>
        </p:sp>
      </p:grpSp>
      <p:grpSp>
        <p:nvGrpSpPr>
          <p:cNvPr id="21" name="Group 20"/>
          <p:cNvGrpSpPr/>
          <p:nvPr/>
        </p:nvGrpSpPr>
        <p:grpSpPr>
          <a:xfrm>
            <a:off x="4123687" y="4054286"/>
            <a:ext cx="7865115" cy="1051115"/>
            <a:chOff x="3099004" y="3499853"/>
            <a:chExt cx="5816395" cy="1414462"/>
          </a:xfrm>
        </p:grpSpPr>
        <p:sp>
          <p:nvSpPr>
            <p:cNvPr id="22" name="Rounded Rectangle 21"/>
            <p:cNvSpPr/>
            <p:nvPr/>
          </p:nvSpPr>
          <p:spPr>
            <a:xfrm rot="5400000">
              <a:off x="5299971" y="1298886"/>
              <a:ext cx="1414462" cy="5816395"/>
            </a:xfrm>
            <a:prstGeom prst="roundRect">
              <a:avLst/>
            </a:prstGeo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Rounded Rectangle 4"/>
            <p:cNvSpPr txBox="1"/>
            <p:nvPr/>
          </p:nvSpPr>
          <p:spPr>
            <a:xfrm>
              <a:off x="3168053" y="3568900"/>
              <a:ext cx="5678299" cy="127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ea typeface="+mn-ea"/>
                  <a:cs typeface="+mn-cs"/>
                </a:rPr>
                <a:t>Take the placement exam to continue in a language and/or satisfy the Foreign Language requirement.</a:t>
              </a:r>
            </a:p>
          </p:txBody>
        </p:sp>
      </p:grpSp>
      <p:grpSp>
        <p:nvGrpSpPr>
          <p:cNvPr id="24" name="Group 23"/>
          <p:cNvGrpSpPr/>
          <p:nvPr/>
        </p:nvGrpSpPr>
        <p:grpSpPr>
          <a:xfrm>
            <a:off x="4120608" y="1265359"/>
            <a:ext cx="7868192" cy="1173041"/>
            <a:chOff x="3058167" y="4071937"/>
            <a:chExt cx="5857232" cy="1414462"/>
          </a:xfrm>
        </p:grpSpPr>
        <p:sp>
          <p:nvSpPr>
            <p:cNvPr id="25" name="Rounded Rectangle 24"/>
            <p:cNvSpPr/>
            <p:nvPr/>
          </p:nvSpPr>
          <p:spPr>
            <a:xfrm rot="5400000">
              <a:off x="5279552" y="1850552"/>
              <a:ext cx="1414462" cy="5857232"/>
            </a:xfrm>
            <a:prstGeom prst="roundRect">
              <a:avLst/>
            </a:prstGeom>
            <a:solidFill>
              <a:srgbClr val="103264">
                <a:alpha val="90000"/>
                <a:tint val="40000"/>
                <a:hueOff val="0"/>
                <a:satOff val="0"/>
                <a:lumOff val="0"/>
                <a:alphaOff val="0"/>
              </a:srgbClr>
            </a:solidFill>
            <a:ln w="19050" cap="flat" cmpd="sng" algn="ctr">
              <a:solidFill>
                <a:srgbClr val="103264">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Rounded Rectangle 4"/>
            <p:cNvSpPr txBox="1"/>
            <p:nvPr/>
          </p:nvSpPr>
          <p:spPr>
            <a:xfrm>
              <a:off x="3127215" y="4140985"/>
              <a:ext cx="5719136" cy="127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889000">
                <a:lnSpc>
                  <a:spcPct val="90000"/>
                </a:lnSpc>
                <a:spcAft>
                  <a:spcPct val="15000"/>
                </a:spcAft>
                <a:buChar char="••"/>
              </a:pPr>
              <a:r>
                <a:rPr lang="en-US" sz="2400" dirty="0">
                  <a:solidFill>
                    <a:schemeClr val="tx1"/>
                  </a:solidFill>
                </a:rPr>
                <a:t>Must take Math placement if planning MAT 12, 16A, 17A, 21A.</a:t>
              </a:r>
            </a:p>
          </p:txBody>
        </p:sp>
      </p:grpSp>
    </p:spTree>
    <p:extLst>
      <p:ext uri="{BB962C8B-B14F-4D97-AF65-F5344CB8AC3E}">
        <p14:creationId xmlns:p14="http://schemas.microsoft.com/office/powerpoint/2010/main" val="101345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tx2"/>
                </a:solidFill>
                <a:latin typeface="+mn-lt"/>
              </a:rPr>
              <a:t>Meet &amp; Greet Question </a:t>
            </a:r>
          </a:p>
        </p:txBody>
      </p:sp>
      <p:sp>
        <p:nvSpPr>
          <p:cNvPr id="3" name="Subtitle 2"/>
          <p:cNvSpPr>
            <a:spLocks noGrp="1"/>
          </p:cNvSpPr>
          <p:nvPr>
            <p:ph type="subTitle" idx="4294967295"/>
          </p:nvPr>
        </p:nvSpPr>
        <p:spPr>
          <a:xfrm>
            <a:off x="609600" y="1905000"/>
            <a:ext cx="10972800" cy="1752600"/>
          </a:xfrm>
        </p:spPr>
        <p:txBody>
          <a:bodyPr>
            <a:normAutofit/>
          </a:bodyPr>
          <a:lstStyle/>
          <a:p>
            <a:pPr algn="l"/>
            <a:r>
              <a:rPr lang="en-US" sz="2400" dirty="0">
                <a:solidFill>
                  <a:schemeClr val="tx1"/>
                </a:solidFill>
              </a:rPr>
              <a:t>Turn to your neighbor and discuss: What is one goal you have for your first-year here?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712" y="3461882"/>
            <a:ext cx="5695484" cy="2141214"/>
          </a:xfrm>
          <a:prstGeom prst="ellipse">
            <a:avLst/>
          </a:prstGeom>
          <a:ln w="63500" cap="rnd">
            <a:solidFill>
              <a:srgbClr val="E6B11A"/>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17017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834" y="369713"/>
            <a:ext cx="10663767" cy="1066799"/>
          </a:xfrm>
        </p:spPr>
        <p:txBody>
          <a:bodyPr>
            <a:noAutofit/>
          </a:bodyPr>
          <a:lstStyle/>
          <a:p>
            <a:r>
              <a:rPr lang="en-US" sz="4800" b="1" dirty="0">
                <a:solidFill>
                  <a:schemeClr val="tx2"/>
                </a:solidFill>
                <a:latin typeface="+mn-lt"/>
              </a:rPr>
              <a:t>SCHEDULING TIPS: MATH &amp; CHEM </a:t>
            </a:r>
          </a:p>
        </p:txBody>
      </p:sp>
      <p:sp>
        <p:nvSpPr>
          <p:cNvPr id="3" name="Subtitle 2"/>
          <p:cNvSpPr>
            <a:spLocks noGrp="1"/>
          </p:cNvSpPr>
          <p:nvPr>
            <p:ph type="subTitle" idx="1"/>
          </p:nvPr>
        </p:nvSpPr>
        <p:spPr>
          <a:xfrm>
            <a:off x="812800" y="3200400"/>
            <a:ext cx="10871200" cy="2895600"/>
          </a:xfrm>
        </p:spPr>
        <p:txBody>
          <a:bodyPr>
            <a:normAutofit/>
          </a:bodyPr>
          <a:lstStyle/>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Do you need mathematics and/or chemistry courses for your major or pre-health requirements? Do you have some lower-division requirements remaining?</a:t>
            </a:r>
          </a:p>
          <a:p>
            <a:pPr algn="l"/>
            <a:endParaRPr lang="en-US" dirty="0">
              <a:solidFill>
                <a:schemeClr val="tx1"/>
              </a:solidFill>
            </a:endParaRPr>
          </a:p>
          <a:p>
            <a:pPr marL="914400" lvl="1" indent="-457200" algn="l">
              <a:buFont typeface="Arial" panose="020B0604020202020204" pitchFamily="34" charset="0"/>
              <a:buChar char="•"/>
            </a:pPr>
            <a:r>
              <a:rPr lang="en-US" sz="2400" dirty="0">
                <a:solidFill>
                  <a:schemeClr val="tx1"/>
                </a:solidFill>
              </a:rPr>
              <a:t>Yes?  See </a:t>
            </a:r>
            <a:r>
              <a:rPr lang="en-US" sz="2400" b="1" dirty="0">
                <a:solidFill>
                  <a:schemeClr val="tx1"/>
                </a:solidFill>
              </a:rPr>
              <a:t>pages 16-21 </a:t>
            </a:r>
            <a:r>
              <a:rPr lang="en-US" sz="2400" dirty="0">
                <a:solidFill>
                  <a:schemeClr val="tx1"/>
                </a:solidFill>
              </a:rPr>
              <a:t>in your First Year Aggie Handbook and register for the appropriate class</a:t>
            </a:r>
          </a:p>
          <a:p>
            <a:pPr lvl="1" algn="l"/>
            <a:endParaRPr lang="en-US" sz="2400" dirty="0"/>
          </a:p>
        </p:txBody>
      </p:sp>
      <p:sp>
        <p:nvSpPr>
          <p:cNvPr id="4" name="AutoShape 2" descr="Image result for uc davis math and chemistry"/>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520" y="1828800"/>
            <a:ext cx="5268563"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201" y="1524001"/>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184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2699" y="951808"/>
            <a:ext cx="6561512" cy="993775"/>
          </a:xfrm>
        </p:spPr>
        <p:txBody>
          <a:bodyPr>
            <a:normAutofit/>
          </a:bodyPr>
          <a:lstStyle/>
          <a:p>
            <a:pPr algn="l"/>
            <a:r>
              <a:rPr lang="en-US" sz="4400" b="1" dirty="0" smtClean="0">
                <a:solidFill>
                  <a:schemeClr val="tx2"/>
                </a:solidFill>
                <a:latin typeface="+mn-lt"/>
              </a:rPr>
              <a:t>Success </a:t>
            </a:r>
            <a:r>
              <a:rPr lang="en-US" sz="4400" b="1" dirty="0">
                <a:solidFill>
                  <a:schemeClr val="tx2"/>
                </a:solidFill>
                <a:latin typeface="+mn-lt"/>
              </a:rPr>
              <a:t>in L&amp;S </a:t>
            </a:r>
          </a:p>
        </p:txBody>
      </p:sp>
      <p:sp>
        <p:nvSpPr>
          <p:cNvPr id="3" name="Subtitle 2"/>
          <p:cNvSpPr>
            <a:spLocks noGrp="1"/>
          </p:cNvSpPr>
          <p:nvPr>
            <p:ph type="subTitle" idx="1"/>
          </p:nvPr>
        </p:nvSpPr>
        <p:spPr>
          <a:xfrm>
            <a:off x="180109" y="2520696"/>
            <a:ext cx="7696200" cy="2286000"/>
          </a:xfrm>
        </p:spPr>
        <p:txBody>
          <a:bodyPr>
            <a:normAutofit fontScale="92500" lnSpcReduction="10000"/>
          </a:bodyPr>
          <a:lstStyle/>
          <a:p>
            <a:pPr marL="457200" indent="-457200" algn="l">
              <a:buFont typeface="Arial"/>
              <a:buChar char="•"/>
            </a:pPr>
            <a:r>
              <a:rPr lang="en-US" dirty="0"/>
              <a:t>Maintain a GPA of at least a </a:t>
            </a:r>
            <a:r>
              <a:rPr lang="en-US" dirty="0" smtClean="0"/>
              <a:t>2.00 each quarter </a:t>
            </a:r>
          </a:p>
          <a:p>
            <a:pPr marL="914400" lvl="1" indent="-457200" algn="l">
              <a:buFont typeface="Arial"/>
              <a:buChar char="•"/>
            </a:pPr>
            <a:r>
              <a:rPr lang="en-US" sz="2400" dirty="0" smtClean="0"/>
              <a:t>“C-” is under a 2.00</a:t>
            </a:r>
            <a:endParaRPr lang="en-US" sz="2400" dirty="0"/>
          </a:p>
          <a:p>
            <a:pPr marL="457200" indent="-457200" algn="l">
              <a:buFont typeface="Arial"/>
              <a:buChar char="•"/>
            </a:pPr>
            <a:r>
              <a:rPr lang="en-US" dirty="0"/>
              <a:t>Follow the “Carnegie Rule” for study time</a:t>
            </a:r>
          </a:p>
          <a:p>
            <a:pPr marL="457200" indent="-457200" algn="l">
              <a:buFont typeface="Arial"/>
              <a:buChar char="•"/>
            </a:pPr>
            <a:r>
              <a:rPr lang="en-US" dirty="0" smtClean="0"/>
              <a:t>Complete at least 12 </a:t>
            </a:r>
            <a:r>
              <a:rPr lang="en-US" dirty="0"/>
              <a:t>units per quarter</a:t>
            </a:r>
          </a:p>
          <a:p>
            <a:pPr marL="457200" indent="-457200" algn="l">
              <a:buFont typeface="Arial"/>
              <a:buChar char="•"/>
            </a:pPr>
            <a:r>
              <a:rPr lang="en-US" dirty="0"/>
              <a:t>Familiarize yourself with the General </a:t>
            </a:r>
            <a:r>
              <a:rPr lang="en-US" dirty="0" smtClean="0"/>
              <a:t>Catalog (catalog.ucdavis.edu) and your academic advisors</a:t>
            </a:r>
            <a:endParaRPr lang="en-US" dirty="0"/>
          </a:p>
          <a:p>
            <a:pPr marL="457200" indent="-457200" algn="l">
              <a:buFont typeface="Arial" panose="020B0604020202020204" pitchFamily="34" charset="0"/>
              <a:buChar char="•"/>
            </a:pPr>
            <a:endParaRPr lang="en-US" dirty="0"/>
          </a:p>
        </p:txBody>
      </p:sp>
      <p:pic>
        <p:nvPicPr>
          <p:cNvPr id="4" name="Picture 3" descr="imag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89807"/>
            <a:ext cx="2976372" cy="3282696"/>
          </a:xfrm>
          <a:prstGeom prst="rect">
            <a:avLst/>
          </a:prstGeom>
        </p:spPr>
      </p:pic>
    </p:spTree>
    <p:extLst>
      <p:ext uri="{BB962C8B-B14F-4D97-AF65-F5344CB8AC3E}">
        <p14:creationId xmlns:p14="http://schemas.microsoft.com/office/powerpoint/2010/main" val="2083361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0801" y="1295400"/>
            <a:ext cx="9685866" cy="830997"/>
          </a:xfrm>
          <a:prstGeom prst="rect">
            <a:avLst/>
          </a:prstGeom>
          <a:noFill/>
        </p:spPr>
        <p:txBody>
          <a:bodyPr wrap="square" rtlCol="0" anchor="t">
            <a:spAutoFit/>
          </a:bodyPr>
          <a:lstStyle/>
          <a:p>
            <a:pPr algn="ctr"/>
            <a:r>
              <a:rPr lang="en-US" sz="4800" b="1" dirty="0">
                <a:solidFill>
                  <a:schemeClr val="tx2"/>
                </a:solidFill>
              </a:rPr>
              <a:t>Additional Messages</a:t>
            </a:r>
          </a:p>
        </p:txBody>
      </p:sp>
      <p:sp>
        <p:nvSpPr>
          <p:cNvPr id="3" name="TextBox 2"/>
          <p:cNvSpPr txBox="1"/>
          <p:nvPr/>
        </p:nvSpPr>
        <p:spPr>
          <a:xfrm>
            <a:off x="1885243" y="2538488"/>
            <a:ext cx="5373511" cy="1107996"/>
          </a:xfrm>
          <a:prstGeom prst="rect">
            <a:avLst/>
          </a:prstGeom>
          <a:noFill/>
        </p:spPr>
        <p:txBody>
          <a:bodyPr wrap="square" rtlCol="0">
            <a:spAutoFit/>
          </a:bodyPr>
          <a:lstStyle/>
          <a:p>
            <a:pPr marL="457200" indent="-457200">
              <a:buFont typeface="Arial"/>
              <a:buChar char="•"/>
            </a:pPr>
            <a:r>
              <a:rPr lang="en-US" sz="2400" dirty="0">
                <a:cs typeface="Times"/>
              </a:rPr>
              <a:t>ROTC</a:t>
            </a:r>
          </a:p>
          <a:p>
            <a:pPr marL="457200" indent="-457200">
              <a:buFont typeface="Arial"/>
              <a:buChar char="•"/>
            </a:pPr>
            <a:r>
              <a:rPr lang="en-US" sz="2400" dirty="0">
                <a:cs typeface="Times"/>
              </a:rPr>
              <a:t>Health Professions Advising</a:t>
            </a:r>
          </a:p>
          <a:p>
            <a:endParaRPr lang="en-US" dirty="0"/>
          </a:p>
        </p:txBody>
      </p:sp>
    </p:spTree>
    <p:extLst>
      <p:ext uri="{BB962C8B-B14F-4D97-AF65-F5344CB8AC3E}">
        <p14:creationId xmlns:p14="http://schemas.microsoft.com/office/powerpoint/2010/main" val="2364501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12552"/>
          </a:xfrm>
        </p:spPr>
        <p:txBody>
          <a:bodyPr>
            <a:normAutofit fontScale="90000"/>
          </a:bodyPr>
          <a:lstStyle/>
          <a:p>
            <a:pPr algn="ctr"/>
            <a:r>
              <a:rPr lang="en-US" sz="4800" b="1" dirty="0">
                <a:solidFill>
                  <a:schemeClr val="tx2"/>
                </a:solidFill>
                <a:latin typeface="+mn-lt"/>
              </a:rPr>
              <a:t>Army Reserve Officers’ Training Corps (ROTC)</a:t>
            </a:r>
          </a:p>
        </p:txBody>
      </p:sp>
      <p:sp>
        <p:nvSpPr>
          <p:cNvPr id="3" name="Slide Number Placeholder 2"/>
          <p:cNvSpPr>
            <a:spLocks noGrp="1"/>
          </p:cNvSpPr>
          <p:nvPr>
            <p:ph type="sldNum" sz="quarter" idx="4294967295"/>
          </p:nvPr>
        </p:nvSpPr>
        <p:spPr>
          <a:xfrm>
            <a:off x="8737600" y="6356351"/>
            <a:ext cx="2844800" cy="365125"/>
          </a:xfrm>
          <a:prstGeom prst="rect">
            <a:avLst/>
          </a:prstGeom>
        </p:spPr>
        <p:txBody>
          <a:bodyPr/>
          <a:lstStyle/>
          <a:p>
            <a:pPr>
              <a:defRPr/>
            </a:pPr>
            <a:fld id="{87D16B5B-BF45-4CC1-904D-7B8A40FF4233}" type="slidenum">
              <a:rPr lang="en-US" smtClean="0"/>
              <a:pPr>
                <a:defRPr/>
              </a:pPr>
              <a:t>43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09777" y="1174835"/>
            <a:ext cx="3681044" cy="3505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381660" y="4981695"/>
            <a:ext cx="4648477" cy="1323439"/>
          </a:xfrm>
          <a:prstGeom prst="rect">
            <a:avLst/>
          </a:prstGeom>
          <a:noFill/>
        </p:spPr>
        <p:txBody>
          <a:bodyPr wrap="square" rtlCol="0">
            <a:spAutoFit/>
          </a:bodyPr>
          <a:lstStyle/>
          <a:p>
            <a:r>
              <a:rPr lang="en-US" sz="2000" dirty="0">
                <a:hlinkClick r:id="rId4"/>
              </a:rPr>
              <a:t>https://militaryscience.ucdavis.edu/</a:t>
            </a:r>
            <a:endParaRPr lang="en-US" sz="2000" dirty="0"/>
          </a:p>
          <a:p>
            <a:endParaRPr lang="en-US" sz="2000" dirty="0"/>
          </a:p>
          <a:p>
            <a:r>
              <a:rPr lang="en-US" sz="2000" dirty="0"/>
              <a:t>For more information: </a:t>
            </a:r>
            <a:r>
              <a:rPr lang="en-US" sz="2000" dirty="0">
                <a:hlinkClick r:id="rId5"/>
              </a:rPr>
              <a:t>ucdavisrotc@gmail.com</a:t>
            </a:r>
            <a:r>
              <a:rPr lang="en-US" sz="2000" dirty="0"/>
              <a:t>; 530-752-7868</a:t>
            </a:r>
            <a:endParaRPr lang="en-US" dirty="0"/>
          </a:p>
        </p:txBody>
      </p:sp>
      <p:sp>
        <p:nvSpPr>
          <p:cNvPr id="7" name="TextBox 6"/>
          <p:cNvSpPr txBox="1"/>
          <p:nvPr/>
        </p:nvSpPr>
        <p:spPr>
          <a:xfrm>
            <a:off x="270933" y="1120722"/>
            <a:ext cx="6547557" cy="4401205"/>
          </a:xfrm>
          <a:prstGeom prst="rect">
            <a:avLst/>
          </a:prstGeom>
          <a:noFill/>
        </p:spPr>
        <p:txBody>
          <a:bodyPr wrap="square" rtlCol="0">
            <a:spAutoFit/>
          </a:bodyPr>
          <a:lstStyle/>
          <a:p>
            <a:pPr marL="342900" indent="-342900">
              <a:buFont typeface="Arial" charset="0"/>
              <a:buChar char="•"/>
            </a:pPr>
            <a:r>
              <a:rPr lang="en-US" sz="2000" dirty="0"/>
              <a:t>Academic classroom and hands-on university </a:t>
            </a:r>
            <a:r>
              <a:rPr lang="en-US" sz="2000"/>
              <a:t>leadership program</a:t>
            </a:r>
          </a:p>
          <a:p>
            <a:endParaRPr lang="en-US" sz="2000" dirty="0"/>
          </a:p>
          <a:p>
            <a:pPr marL="342900" indent="-342900">
              <a:buFont typeface="Arial" charset="0"/>
              <a:buChar char="•"/>
            </a:pPr>
            <a:r>
              <a:rPr lang="en-US" sz="2000" dirty="0"/>
              <a:t>4 year program divided into two parts, Basic Course &amp; Advanced Course</a:t>
            </a:r>
          </a:p>
          <a:p>
            <a:pPr lvl="1"/>
            <a:endParaRPr lang="en-US" sz="2000" dirty="0"/>
          </a:p>
          <a:p>
            <a:pPr marL="285750" indent="-285750">
              <a:buFont typeface="Arial" panose="020B0604020202020204" pitchFamily="34" charset="0"/>
              <a:buChar char="•"/>
            </a:pPr>
            <a:r>
              <a:rPr lang="en-US" sz="2000" dirty="0"/>
              <a:t>Looking for Scholar-Athlete-Leaders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dirty="0"/>
              <a:t>2-3 Year Campus Based Scholarships (eligibility required)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Can join as an undergraduate Freshman, Sophomore or Junior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New Cadet Orientation Sept. 21</a:t>
            </a:r>
            <a:r>
              <a:rPr lang="en-US" sz="2000" b="1" baseline="30000" dirty="0"/>
              <a:t>st</a:t>
            </a:r>
            <a:r>
              <a:rPr lang="en-US" sz="2000" b="1" dirty="0"/>
              <a:t> 9am </a:t>
            </a:r>
            <a:r>
              <a:rPr lang="en-US" sz="2000" dirty="0"/>
              <a:t>in 150 Hickey Gym</a:t>
            </a:r>
          </a:p>
        </p:txBody>
      </p:sp>
    </p:spTree>
    <p:extLst>
      <p:ext uri="{BB962C8B-B14F-4D97-AF65-F5344CB8AC3E}">
        <p14:creationId xmlns:p14="http://schemas.microsoft.com/office/powerpoint/2010/main" val="1812998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675"/>
            <a:ext cx="10515600" cy="1325563"/>
          </a:xfrm>
        </p:spPr>
        <p:txBody>
          <a:bodyPr>
            <a:normAutofit/>
          </a:bodyPr>
          <a:lstStyle/>
          <a:p>
            <a:pPr algn="ctr"/>
            <a:r>
              <a:rPr lang="en-US" sz="4800" b="1" dirty="0">
                <a:solidFill>
                  <a:schemeClr val="tx2"/>
                </a:solidFill>
                <a:latin typeface="+mn-lt"/>
              </a:rPr>
              <a:t>Health Professions Advising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33" y="1464202"/>
            <a:ext cx="5768622" cy="5161850"/>
          </a:xfrm>
          <a:prstGeom prst="rect">
            <a:avLst/>
          </a:prstGeom>
        </p:spPr>
      </p:pic>
      <p:sp>
        <p:nvSpPr>
          <p:cNvPr id="4" name="TextBox 3"/>
          <p:cNvSpPr txBox="1"/>
          <p:nvPr/>
        </p:nvSpPr>
        <p:spPr>
          <a:xfrm>
            <a:off x="7112001" y="3239911"/>
            <a:ext cx="3282244" cy="461665"/>
          </a:xfrm>
          <a:prstGeom prst="rect">
            <a:avLst/>
          </a:prstGeom>
          <a:noFill/>
        </p:spPr>
        <p:txBody>
          <a:bodyPr wrap="square" rtlCol="0">
            <a:spAutoFit/>
          </a:bodyPr>
          <a:lstStyle/>
          <a:p>
            <a:r>
              <a:rPr lang="en-US" sz="2400" dirty="0"/>
              <a:t>https://hpa.ucdavis.edu</a:t>
            </a:r>
            <a:r>
              <a:rPr lang="en-US" dirty="0"/>
              <a:t>  </a:t>
            </a:r>
          </a:p>
        </p:txBody>
      </p:sp>
    </p:spTree>
    <p:extLst>
      <p:ext uri="{BB962C8B-B14F-4D97-AF65-F5344CB8AC3E}">
        <p14:creationId xmlns:p14="http://schemas.microsoft.com/office/powerpoint/2010/main" val="2646303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666" y="2397125"/>
            <a:ext cx="10515600" cy="1012119"/>
          </a:xfrm>
        </p:spPr>
        <p:txBody>
          <a:bodyPr/>
          <a:lstStyle/>
          <a:p>
            <a:pPr algn="ctr"/>
            <a:r>
              <a:rPr lang="en-US" dirty="0" smtClean="0">
                <a:solidFill>
                  <a:schemeClr val="tx2"/>
                </a:solidFill>
                <a:latin typeface="+mn-lt"/>
              </a:rPr>
              <a:t>“</a:t>
            </a:r>
            <a:r>
              <a:rPr lang="en-US" dirty="0" smtClean="0">
                <a:solidFill>
                  <a:schemeClr val="tx2"/>
                </a:solidFill>
                <a:latin typeface="+mn-lt"/>
                <a:hlinkClick r:id="rId3"/>
              </a:rPr>
              <a:t>UCD Transfer Student Experience</a:t>
            </a:r>
            <a:r>
              <a:rPr lang="en-US" dirty="0" smtClean="0">
                <a:solidFill>
                  <a:schemeClr val="tx2"/>
                </a:solidFill>
                <a:latin typeface="+mn-lt"/>
              </a:rPr>
              <a:t>”(</a:t>
            </a:r>
            <a:r>
              <a:rPr lang="en-US" dirty="0">
                <a:solidFill>
                  <a:schemeClr val="tx2"/>
                </a:solidFill>
                <a:latin typeface="+mn-lt"/>
              </a:rPr>
              <a:t>video)</a:t>
            </a:r>
          </a:p>
        </p:txBody>
      </p:sp>
    </p:spTree>
    <p:extLst>
      <p:ext uri="{BB962C8B-B14F-4D97-AF65-F5344CB8AC3E}">
        <p14:creationId xmlns:p14="http://schemas.microsoft.com/office/powerpoint/2010/main" val="4153520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3733800"/>
            <a:ext cx="11176000" cy="2667000"/>
          </a:xfrm>
        </p:spPr>
        <p:txBody>
          <a:bodyPr>
            <a:normAutofit/>
          </a:bodyPr>
          <a:lstStyle/>
          <a:p>
            <a:pPr algn="l"/>
            <a:r>
              <a:rPr lang="en-US" sz="3200" b="1" dirty="0">
                <a:latin typeface="+mn-lt"/>
              </a:rPr>
              <a:t>To UC Davis and the College of Letters and Science!</a:t>
            </a:r>
          </a:p>
        </p:txBody>
      </p:sp>
      <p:pic>
        <p:nvPicPr>
          <p:cNvPr id="4" name="Picture 3" descr="welo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04800"/>
            <a:ext cx="11667744" cy="4242816"/>
          </a:xfrm>
          <a:prstGeom prst="rect">
            <a:avLst/>
          </a:prstGeom>
        </p:spPr>
      </p:pic>
      <p:sp>
        <p:nvSpPr>
          <p:cNvPr id="5" name="TextBox 4"/>
          <p:cNvSpPr txBox="1"/>
          <p:nvPr/>
        </p:nvSpPr>
        <p:spPr>
          <a:xfrm>
            <a:off x="406400" y="3276601"/>
            <a:ext cx="7721600" cy="1323439"/>
          </a:xfrm>
          <a:prstGeom prst="rect">
            <a:avLst/>
          </a:prstGeom>
          <a:noFill/>
        </p:spPr>
        <p:txBody>
          <a:bodyPr wrap="square" rtlCol="0">
            <a:spAutoFit/>
          </a:bodyPr>
          <a:lstStyle/>
          <a:p>
            <a:r>
              <a:rPr lang="en-US" sz="8000" b="1" dirty="0">
                <a:solidFill>
                  <a:schemeClr val="bg1"/>
                </a:solidFill>
              </a:rPr>
              <a:t>WELCOME</a:t>
            </a:r>
          </a:p>
        </p:txBody>
      </p:sp>
    </p:spTree>
    <p:extLst>
      <p:ext uri="{BB962C8B-B14F-4D97-AF65-F5344CB8AC3E}">
        <p14:creationId xmlns:p14="http://schemas.microsoft.com/office/powerpoint/2010/main" val="324466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609600"/>
            <a:ext cx="6604000" cy="838200"/>
          </a:xfrm>
        </p:spPr>
        <p:txBody>
          <a:bodyPr anchor="b">
            <a:normAutofit/>
          </a:bodyPr>
          <a:lstStyle/>
          <a:p>
            <a:pPr algn="l"/>
            <a:r>
              <a:rPr lang="en-US" sz="4800" b="1" dirty="0">
                <a:solidFill>
                  <a:schemeClr val="tx2"/>
                </a:solidFill>
                <a:latin typeface="+mn-lt"/>
              </a:rPr>
              <a:t>Goals for Today:</a:t>
            </a:r>
          </a:p>
        </p:txBody>
      </p:sp>
      <p:sp>
        <p:nvSpPr>
          <p:cNvPr id="3" name="Subtitle 2"/>
          <p:cNvSpPr>
            <a:spLocks noGrp="1"/>
          </p:cNvSpPr>
          <p:nvPr>
            <p:ph type="subTitle" idx="1"/>
          </p:nvPr>
        </p:nvSpPr>
        <p:spPr>
          <a:xfrm>
            <a:off x="115333" y="1967087"/>
            <a:ext cx="11207423" cy="1732845"/>
          </a:xfrm>
        </p:spPr>
        <p:txBody>
          <a:bodyPr anchor="b">
            <a:normAutofit/>
          </a:bodyPr>
          <a:lstStyle/>
          <a:p>
            <a:pPr marL="457200" indent="-457200" algn="l">
              <a:buFont typeface="Arial" panose="020B0604020202020204" pitchFamily="34" charset="0"/>
              <a:buChar char="•"/>
            </a:pPr>
            <a:r>
              <a:rPr lang="en-US" dirty="0">
                <a:solidFill>
                  <a:schemeClr val="tx1"/>
                </a:solidFill>
              </a:rPr>
              <a:t>Hear about our </a:t>
            </a:r>
            <a:r>
              <a:rPr lang="en-US" b="1" dirty="0">
                <a:solidFill>
                  <a:schemeClr val="tx1"/>
                </a:solidFill>
              </a:rPr>
              <a:t>Advising Services</a:t>
            </a:r>
          </a:p>
          <a:p>
            <a:pPr marL="457200" indent="-457200" algn="l">
              <a:buFont typeface="Arial" panose="020B0604020202020204" pitchFamily="34" charset="0"/>
              <a:buChar char="•"/>
            </a:pPr>
            <a:r>
              <a:rPr lang="en-US" dirty="0">
                <a:solidFill>
                  <a:schemeClr val="tx1"/>
                </a:solidFill>
              </a:rPr>
              <a:t>Learn about your </a:t>
            </a:r>
            <a:r>
              <a:rPr lang="en-US" b="1" dirty="0">
                <a:solidFill>
                  <a:schemeClr val="tx1"/>
                </a:solidFill>
              </a:rPr>
              <a:t>Graduation Requirements </a:t>
            </a:r>
          </a:p>
          <a:p>
            <a:pPr marL="457200" indent="-457200" algn="l">
              <a:buFont typeface="Arial" panose="020B0604020202020204" pitchFamily="34" charset="0"/>
              <a:buChar char="•"/>
            </a:pPr>
            <a:r>
              <a:rPr lang="en-US" dirty="0">
                <a:solidFill>
                  <a:schemeClr val="tx1"/>
                </a:solidFill>
              </a:rPr>
              <a:t>Write down some suggestions for </a:t>
            </a:r>
            <a:r>
              <a:rPr lang="en-US" b="1" dirty="0">
                <a:solidFill>
                  <a:schemeClr val="tx1"/>
                </a:solidFill>
              </a:rPr>
              <a:t>Registration</a:t>
            </a:r>
            <a:r>
              <a:rPr lang="en-US" dirty="0">
                <a:solidFill>
                  <a:schemeClr val="tx1"/>
                </a:solidFill>
              </a:rPr>
              <a:t> and how to have a </a:t>
            </a:r>
            <a:r>
              <a:rPr lang="en-US" b="1" dirty="0">
                <a:solidFill>
                  <a:schemeClr val="tx1"/>
                </a:solidFill>
              </a:rPr>
              <a:t>Successful Fall Quarter</a:t>
            </a:r>
          </a:p>
        </p:txBody>
      </p:sp>
      <p:pic>
        <p:nvPicPr>
          <p:cNvPr id="4" name="Picture 3" descr="history.fa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400" y="266700"/>
            <a:ext cx="3631184" cy="2362200"/>
          </a:xfrm>
          <a:prstGeom prst="rect">
            <a:avLst/>
          </a:prstGeom>
        </p:spPr>
      </p:pic>
    </p:spTree>
    <p:extLst>
      <p:ext uri="{BB962C8B-B14F-4D97-AF65-F5344CB8AC3E}">
        <p14:creationId xmlns:p14="http://schemas.microsoft.com/office/powerpoint/2010/main" val="95368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SH.bldg.jpg"/>
          <p:cNvPicPr>
            <a:picLocks noChangeAspect="1"/>
          </p:cNvPicPr>
          <p:nvPr/>
        </p:nvPicPr>
        <p:blipFill rotWithShape="1">
          <a:blip r:embed="rId3">
            <a:extLst>
              <a:ext uri="{28A0092B-C50C-407E-A947-70E740481C1C}">
                <a14:useLocalDpi xmlns:a14="http://schemas.microsoft.com/office/drawing/2010/main" val="0"/>
              </a:ext>
            </a:extLst>
          </a:blip>
          <a:srcRect r="1888"/>
          <a:stretch/>
        </p:blipFill>
        <p:spPr>
          <a:xfrm>
            <a:off x="203200" y="67056"/>
            <a:ext cx="11890023" cy="2523744"/>
          </a:xfrm>
          <a:prstGeom prst="rect">
            <a:avLst/>
          </a:prstGeom>
          <a:ln>
            <a:noFill/>
          </a:ln>
        </p:spPr>
      </p:pic>
      <p:sp>
        <p:nvSpPr>
          <p:cNvPr id="2" name="Title 1"/>
          <p:cNvSpPr>
            <a:spLocks noGrp="1"/>
          </p:cNvSpPr>
          <p:nvPr>
            <p:ph type="ctrTitle"/>
          </p:nvPr>
        </p:nvSpPr>
        <p:spPr>
          <a:xfrm>
            <a:off x="812800" y="2550585"/>
            <a:ext cx="10363200" cy="685800"/>
          </a:xfrm>
        </p:spPr>
        <p:txBody>
          <a:bodyPr>
            <a:normAutofit/>
          </a:bodyPr>
          <a:lstStyle/>
          <a:p>
            <a:r>
              <a:rPr lang="en-US" sz="3600" b="1" dirty="0">
                <a:solidFill>
                  <a:srgbClr val="00457C"/>
                </a:solidFill>
                <a:latin typeface="+mn-lt"/>
              </a:rPr>
              <a:t>L&amp;S Advising Services</a:t>
            </a:r>
          </a:p>
        </p:txBody>
      </p:sp>
      <p:sp>
        <p:nvSpPr>
          <p:cNvPr id="3" name="Subtitle 2"/>
          <p:cNvSpPr>
            <a:spLocks noGrp="1"/>
          </p:cNvSpPr>
          <p:nvPr>
            <p:ph type="subTitle" idx="1"/>
          </p:nvPr>
        </p:nvSpPr>
        <p:spPr>
          <a:xfrm>
            <a:off x="372532" y="3486151"/>
            <a:ext cx="6815667" cy="3202516"/>
          </a:xfrm>
        </p:spPr>
        <p:txBody>
          <a:bodyPr>
            <a:normAutofit fontScale="25000" lnSpcReduction="20000"/>
          </a:bodyPr>
          <a:lstStyle/>
          <a:p>
            <a:pPr marL="457200" indent="-457200" algn="l">
              <a:buFont typeface="Arial" panose="020B0604020202020204" pitchFamily="34" charset="0"/>
              <a:buChar char="•"/>
            </a:pPr>
            <a:r>
              <a:rPr lang="en-US" sz="8000" dirty="0">
                <a:solidFill>
                  <a:schemeClr val="tx1"/>
                </a:solidFill>
              </a:rPr>
              <a:t>Assist you in shaping a meaningful educational experience</a:t>
            </a:r>
          </a:p>
          <a:p>
            <a:pPr algn="l"/>
            <a:endParaRPr lang="en-US" sz="8000" dirty="0">
              <a:solidFill>
                <a:schemeClr val="tx1"/>
              </a:solidFill>
            </a:endParaRPr>
          </a:p>
          <a:p>
            <a:pPr marL="457200" indent="-457200" algn="l">
              <a:buFont typeface="Arial" panose="020B0604020202020204" pitchFamily="34" charset="0"/>
              <a:buChar char="•"/>
            </a:pPr>
            <a:r>
              <a:rPr lang="en-US" sz="8000" dirty="0">
                <a:solidFill>
                  <a:schemeClr val="tx1"/>
                </a:solidFill>
              </a:rPr>
              <a:t>Advising is shared between </a:t>
            </a:r>
          </a:p>
          <a:p>
            <a:pPr marL="914400" lvl="1" indent="-457200" algn="l">
              <a:buFont typeface="Arial" panose="020B0604020202020204" pitchFamily="34" charset="0"/>
              <a:buChar char="•"/>
            </a:pPr>
            <a:r>
              <a:rPr lang="en-US" sz="8000" b="1" dirty="0">
                <a:solidFill>
                  <a:schemeClr val="tx1"/>
                </a:solidFill>
              </a:rPr>
              <a:t>Undergraduate Education &amp; Advising (UEA) </a:t>
            </a:r>
            <a:r>
              <a:rPr lang="en-US" sz="8000" dirty="0">
                <a:solidFill>
                  <a:schemeClr val="tx1"/>
                </a:solidFill>
              </a:rPr>
              <a:t>in the Office of the Dean – </a:t>
            </a:r>
            <a:br>
              <a:rPr lang="en-US" sz="8000" dirty="0">
                <a:solidFill>
                  <a:schemeClr val="tx1"/>
                </a:solidFill>
              </a:rPr>
            </a:br>
            <a:r>
              <a:rPr lang="en-US" sz="8000" b="1" dirty="0">
                <a:solidFill>
                  <a:schemeClr val="tx1"/>
                </a:solidFill>
              </a:rPr>
              <a:t>200 Social Science &amp; Humanities Building </a:t>
            </a:r>
            <a:r>
              <a:rPr lang="en-US" sz="8000" dirty="0">
                <a:solidFill>
                  <a:schemeClr val="tx1"/>
                </a:solidFill>
              </a:rPr>
              <a:t>- and </a:t>
            </a:r>
          </a:p>
          <a:p>
            <a:pPr marL="914400" lvl="1" indent="-457200" algn="l">
              <a:buFont typeface="Arial" panose="020B0604020202020204" pitchFamily="34" charset="0"/>
              <a:buChar char="•"/>
            </a:pPr>
            <a:r>
              <a:rPr lang="en-US" sz="8000" b="1" dirty="0">
                <a:solidFill>
                  <a:schemeClr val="tx1"/>
                </a:solidFill>
              </a:rPr>
              <a:t>Administrative clusters/majors</a:t>
            </a:r>
          </a:p>
          <a:p>
            <a:pPr marL="914400" lvl="1" indent="-457200" algn="l">
              <a:buFont typeface="Arial" panose="020B0604020202020204" pitchFamily="34" charset="0"/>
              <a:buChar char="•"/>
            </a:pPr>
            <a:r>
              <a:rPr lang="en-US" sz="8000" b="1" dirty="0">
                <a:solidFill>
                  <a:schemeClr val="tx1"/>
                </a:solidFill>
              </a:rPr>
              <a:t>Peer Advising in your Academic Advising Center</a:t>
            </a:r>
          </a:p>
          <a:p>
            <a:pPr algn="l"/>
            <a:endParaRPr lang="en-US" sz="8000" dirty="0">
              <a:solidFill>
                <a:schemeClr val="tx1"/>
              </a:solidFill>
            </a:endParaRPr>
          </a:p>
          <a:p>
            <a:pPr marL="457200" indent="-457200" algn="l">
              <a:buFont typeface="Arial" panose="020B0604020202020204" pitchFamily="34" charset="0"/>
              <a:buChar char="•"/>
            </a:pPr>
            <a:r>
              <a:rPr lang="en-US" sz="8000" dirty="0">
                <a:solidFill>
                  <a:schemeClr val="tx1"/>
                </a:solidFill>
              </a:rPr>
              <a:t>Faculty, professional staff, and peer advisors</a:t>
            </a:r>
          </a:p>
          <a:p>
            <a:pPr marL="457200" indent="-457200" algn="l">
              <a:buFont typeface="Arial" panose="020B0604020202020204" pitchFamily="34" charset="0"/>
              <a:buChar char="•"/>
            </a:pPr>
            <a:endParaRPr lang="en-US" sz="8000" dirty="0">
              <a:solidFill>
                <a:schemeClr val="tx1"/>
              </a:solidFill>
            </a:endParaRPr>
          </a:p>
          <a:p>
            <a:pPr algn="l"/>
            <a:endParaRPr lang="en-US" sz="5500" dirty="0">
              <a:solidFill>
                <a:schemeClr val="tx1"/>
              </a:solidFill>
            </a:endParaRPr>
          </a:p>
          <a:p>
            <a:pPr marL="457200" indent="-457200" algn="l">
              <a:buFont typeface="Arial" panose="020B0604020202020204" pitchFamily="34" charset="0"/>
              <a:buChar char="•"/>
            </a:pPr>
            <a:endParaRPr lang="en-US" dirty="0">
              <a:solidFill>
                <a:schemeClr val="tx1"/>
              </a:solidFill>
            </a:endParaRPr>
          </a:p>
          <a:p>
            <a:endParaRPr lang="en-US" dirty="0">
              <a:solidFill>
                <a:schemeClr val="tx1"/>
              </a:solidFill>
            </a:endParaRPr>
          </a:p>
        </p:txBody>
      </p:sp>
      <p:sp>
        <p:nvSpPr>
          <p:cNvPr id="5" name="TextBox 4"/>
          <p:cNvSpPr txBox="1"/>
          <p:nvPr/>
        </p:nvSpPr>
        <p:spPr>
          <a:xfrm>
            <a:off x="7188199" y="4005750"/>
            <a:ext cx="4309533" cy="1015663"/>
          </a:xfrm>
          <a:prstGeom prst="rect">
            <a:avLst/>
          </a:prstGeom>
          <a:noFill/>
        </p:spPr>
        <p:txBody>
          <a:bodyPr wrap="square" rtlCol="0">
            <a:spAutoFit/>
          </a:bodyPr>
          <a:lstStyle/>
          <a:p>
            <a:pPr lvl="1"/>
            <a:r>
              <a:rPr lang="en-US" sz="2000" dirty="0"/>
              <a:t>Make an appointment online at </a:t>
            </a:r>
            <a:r>
              <a:rPr lang="en-US" sz="2000" dirty="0">
                <a:hlinkClick r:id="rId4"/>
              </a:rPr>
              <a:t>appointments.ucdavis.edu</a:t>
            </a:r>
            <a:r>
              <a:rPr lang="en-US" sz="2000" dirty="0"/>
              <a:t> </a:t>
            </a:r>
          </a:p>
          <a:p>
            <a:pPr lvl="1"/>
            <a:r>
              <a:rPr lang="en-US" sz="2000" dirty="0"/>
              <a:t>For assistance call (530) 752-0392</a:t>
            </a:r>
          </a:p>
        </p:txBody>
      </p:sp>
    </p:spTree>
    <p:extLst>
      <p:ext uri="{BB962C8B-B14F-4D97-AF65-F5344CB8AC3E}">
        <p14:creationId xmlns:p14="http://schemas.microsoft.com/office/powerpoint/2010/main" val="69124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717" y="180604"/>
            <a:ext cx="10623280" cy="600175"/>
          </a:xfrm>
        </p:spPr>
        <p:txBody>
          <a:bodyPr>
            <a:normAutofit/>
          </a:bodyPr>
          <a:lstStyle/>
          <a:p>
            <a:r>
              <a:rPr lang="en-US" sz="3200" b="1" dirty="0">
                <a:solidFill>
                  <a:schemeClr val="tx2"/>
                </a:solidFill>
                <a:latin typeface="+mn-lt"/>
              </a:rPr>
              <a:t>Undergraduate Education &amp; Advising: </a:t>
            </a:r>
          </a:p>
        </p:txBody>
      </p:sp>
      <p:pic>
        <p:nvPicPr>
          <p:cNvPr id="1026" name="Picture 2" descr="Beth Flo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0" y="994303"/>
            <a:ext cx="1118768" cy="1007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o Alamil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238" y="3056927"/>
            <a:ext cx="1060844" cy="877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gelina Applega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43" y="5438831"/>
            <a:ext cx="1230367" cy="11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32830" y="2094498"/>
            <a:ext cx="918585" cy="461665"/>
          </a:xfrm>
          <a:prstGeom prst="rect">
            <a:avLst/>
          </a:prstGeom>
          <a:noFill/>
        </p:spPr>
        <p:txBody>
          <a:bodyPr wrap="none" rtlCol="0">
            <a:spAutoFit/>
          </a:bodyPr>
          <a:lstStyle/>
          <a:p>
            <a:r>
              <a:rPr lang="en-US" sz="1200" dirty="0">
                <a:latin typeface="+mn-lt"/>
              </a:rPr>
              <a:t>Beth Floyd, </a:t>
            </a:r>
          </a:p>
          <a:p>
            <a:r>
              <a:rPr lang="en-US" sz="1200" dirty="0">
                <a:latin typeface="+mn-lt"/>
              </a:rPr>
              <a:t>Director</a:t>
            </a:r>
          </a:p>
        </p:txBody>
      </p:sp>
      <p:pic>
        <p:nvPicPr>
          <p:cNvPr id="1032" name="Picture 8" descr="Tracy Griss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9831" y="938105"/>
            <a:ext cx="1087225" cy="10089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24889" y="2094497"/>
            <a:ext cx="1287019" cy="461665"/>
          </a:xfrm>
          <a:prstGeom prst="rect">
            <a:avLst/>
          </a:prstGeom>
          <a:noFill/>
        </p:spPr>
        <p:txBody>
          <a:bodyPr wrap="none" rtlCol="0">
            <a:spAutoFit/>
          </a:bodyPr>
          <a:lstStyle/>
          <a:p>
            <a:r>
              <a:rPr lang="en-US" sz="1200" dirty="0">
                <a:latin typeface="+mn-lt"/>
              </a:rPr>
              <a:t>Tracy Grissom, </a:t>
            </a:r>
          </a:p>
          <a:p>
            <a:r>
              <a:rPr lang="en-US" sz="1200" dirty="0">
                <a:latin typeface="+mn-lt"/>
              </a:rPr>
              <a:t>Assistant Director</a:t>
            </a:r>
          </a:p>
        </p:txBody>
      </p:sp>
      <p:sp>
        <p:nvSpPr>
          <p:cNvPr id="8" name="TextBox 7"/>
          <p:cNvSpPr txBox="1"/>
          <p:nvPr/>
        </p:nvSpPr>
        <p:spPr>
          <a:xfrm>
            <a:off x="3835834" y="2042143"/>
            <a:ext cx="1438984" cy="646331"/>
          </a:xfrm>
          <a:prstGeom prst="rect">
            <a:avLst/>
          </a:prstGeom>
          <a:noFill/>
        </p:spPr>
        <p:txBody>
          <a:bodyPr wrap="none" rtlCol="0">
            <a:spAutoFit/>
          </a:bodyPr>
          <a:lstStyle/>
          <a:p>
            <a:r>
              <a:rPr lang="en-US" sz="1200" dirty="0">
                <a:latin typeface="+mn-lt"/>
              </a:rPr>
              <a:t>Brenna Dockter, </a:t>
            </a:r>
          </a:p>
          <a:p>
            <a:r>
              <a:rPr lang="en-US" sz="1200" dirty="0">
                <a:latin typeface="+mn-lt"/>
              </a:rPr>
              <a:t>First Year Transition </a:t>
            </a:r>
          </a:p>
          <a:p>
            <a:r>
              <a:rPr lang="en-US" sz="1200" dirty="0">
                <a:latin typeface="+mn-lt"/>
              </a:rPr>
              <a:t>Coordinator</a:t>
            </a:r>
          </a:p>
        </p:txBody>
      </p:sp>
      <p:pic>
        <p:nvPicPr>
          <p:cNvPr id="1036" name="Picture 12" descr="Letia Graen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7177" y="963757"/>
            <a:ext cx="981511" cy="983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94403" y="2042144"/>
            <a:ext cx="2229136" cy="646331"/>
          </a:xfrm>
          <a:prstGeom prst="rect">
            <a:avLst/>
          </a:prstGeom>
          <a:noFill/>
        </p:spPr>
        <p:txBody>
          <a:bodyPr wrap="none" rtlCol="0">
            <a:spAutoFit/>
          </a:bodyPr>
          <a:lstStyle/>
          <a:p>
            <a:r>
              <a:rPr lang="en-US" sz="1200" dirty="0">
                <a:latin typeface="+mn-lt"/>
              </a:rPr>
              <a:t>Letia Graening,</a:t>
            </a:r>
          </a:p>
          <a:p>
            <a:r>
              <a:rPr lang="en-US" sz="1200" dirty="0">
                <a:latin typeface="+mn-lt"/>
              </a:rPr>
              <a:t>International Academic Advising </a:t>
            </a:r>
          </a:p>
          <a:p>
            <a:r>
              <a:rPr lang="en-US" sz="1200" dirty="0">
                <a:latin typeface="+mn-lt"/>
              </a:rPr>
              <a:t>Coordinator</a:t>
            </a:r>
          </a:p>
        </p:txBody>
      </p:sp>
      <p:sp>
        <p:nvSpPr>
          <p:cNvPr id="10" name="TextBox 9"/>
          <p:cNvSpPr txBox="1"/>
          <p:nvPr/>
        </p:nvSpPr>
        <p:spPr>
          <a:xfrm>
            <a:off x="187909" y="3952068"/>
            <a:ext cx="952505" cy="276999"/>
          </a:xfrm>
          <a:prstGeom prst="rect">
            <a:avLst/>
          </a:prstGeom>
          <a:noFill/>
        </p:spPr>
        <p:txBody>
          <a:bodyPr wrap="none" rtlCol="0">
            <a:spAutoFit/>
          </a:bodyPr>
          <a:lstStyle/>
          <a:p>
            <a:r>
              <a:rPr lang="en-US" sz="1200" dirty="0">
                <a:latin typeface="+mn-lt"/>
              </a:rPr>
              <a:t>Leo Alamillo</a:t>
            </a:r>
          </a:p>
        </p:txBody>
      </p:sp>
      <p:sp>
        <p:nvSpPr>
          <p:cNvPr id="13" name="TextBox 12"/>
          <p:cNvSpPr txBox="1"/>
          <p:nvPr/>
        </p:nvSpPr>
        <p:spPr>
          <a:xfrm>
            <a:off x="28456" y="6524583"/>
            <a:ext cx="1204625" cy="276999"/>
          </a:xfrm>
          <a:prstGeom prst="rect">
            <a:avLst/>
          </a:prstGeom>
          <a:noFill/>
        </p:spPr>
        <p:txBody>
          <a:bodyPr wrap="none" rtlCol="0">
            <a:spAutoFit/>
          </a:bodyPr>
          <a:lstStyle/>
          <a:p>
            <a:r>
              <a:rPr lang="en-US" sz="1200" dirty="0">
                <a:latin typeface="+mn-lt"/>
              </a:rPr>
              <a:t>Angie Applegate</a:t>
            </a:r>
          </a:p>
        </p:txBody>
      </p:sp>
      <p:pic>
        <p:nvPicPr>
          <p:cNvPr id="1038" name="Picture 14" descr="Lori Avell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861" y="2835540"/>
            <a:ext cx="1314594" cy="1103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John Clif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8376" y="5507081"/>
            <a:ext cx="1153221" cy="103180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558285" y="6522623"/>
            <a:ext cx="761747" cy="276999"/>
          </a:xfrm>
          <a:prstGeom prst="rect">
            <a:avLst/>
          </a:prstGeom>
          <a:noFill/>
        </p:spPr>
        <p:txBody>
          <a:bodyPr wrap="none" rtlCol="0">
            <a:spAutoFit/>
          </a:bodyPr>
          <a:lstStyle/>
          <a:p>
            <a:r>
              <a:rPr lang="en-US" sz="1200" dirty="0">
                <a:latin typeface="+mn-lt"/>
              </a:rPr>
              <a:t>John Clift</a:t>
            </a:r>
          </a:p>
        </p:txBody>
      </p:sp>
      <p:pic>
        <p:nvPicPr>
          <p:cNvPr id="1042" name="Picture 18" descr="Kate Creveli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04210" y="3066653"/>
            <a:ext cx="990145" cy="82829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Jasmine Duria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53699" y="3013676"/>
            <a:ext cx="1100099" cy="9202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62571" y="3920854"/>
            <a:ext cx="1393208" cy="276999"/>
          </a:xfrm>
          <a:prstGeom prst="rect">
            <a:avLst/>
          </a:prstGeom>
          <a:noFill/>
        </p:spPr>
        <p:txBody>
          <a:bodyPr wrap="square" rtlCol="0">
            <a:spAutoFit/>
          </a:bodyPr>
          <a:lstStyle/>
          <a:p>
            <a:pPr algn="ctr"/>
            <a:r>
              <a:rPr lang="en-US" sz="1200" dirty="0">
                <a:latin typeface="+mn-lt"/>
              </a:rPr>
              <a:t>Jasmine Durias</a:t>
            </a:r>
          </a:p>
        </p:txBody>
      </p:sp>
      <p:pic>
        <p:nvPicPr>
          <p:cNvPr id="1046" name="Picture 22" descr="Frances GÃ¡mez"/>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53554" y="2942333"/>
            <a:ext cx="1082378" cy="9785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806904" y="3920855"/>
            <a:ext cx="1129027" cy="276999"/>
          </a:xfrm>
          <a:prstGeom prst="rect">
            <a:avLst/>
          </a:prstGeom>
          <a:noFill/>
        </p:spPr>
        <p:txBody>
          <a:bodyPr wrap="none" rtlCol="0">
            <a:spAutoFit/>
          </a:bodyPr>
          <a:lstStyle/>
          <a:p>
            <a:r>
              <a:rPr lang="en-US" sz="1200" dirty="0">
                <a:latin typeface="+mn-lt"/>
              </a:rPr>
              <a:t>Frances Gamez</a:t>
            </a:r>
          </a:p>
        </p:txBody>
      </p:sp>
      <p:pic>
        <p:nvPicPr>
          <p:cNvPr id="1048" name="Picture 24" descr="Janet Gutierrez"/>
          <p:cNvPicPr>
            <a:picLocks noChangeAspect="1" noChangeArrowheads="1"/>
          </p:cNvPicPr>
          <p:nvPr/>
        </p:nvPicPr>
        <p:blipFill rotWithShape="1">
          <a:blip r:embed="rId13">
            <a:extLst>
              <a:ext uri="{28A0092B-C50C-407E-A947-70E740481C1C}">
                <a14:useLocalDpi xmlns:a14="http://schemas.microsoft.com/office/drawing/2010/main" val="0"/>
              </a:ext>
            </a:extLst>
          </a:blip>
          <a:srcRect t="57579" r="52712"/>
          <a:stretch/>
        </p:blipFill>
        <p:spPr bwMode="auto">
          <a:xfrm>
            <a:off x="5522613" y="3113857"/>
            <a:ext cx="1029050" cy="82009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469400" y="3920855"/>
            <a:ext cx="1135475" cy="276999"/>
          </a:xfrm>
          <a:prstGeom prst="rect">
            <a:avLst/>
          </a:prstGeom>
          <a:noFill/>
        </p:spPr>
        <p:txBody>
          <a:bodyPr wrap="square" rtlCol="0">
            <a:spAutoFit/>
          </a:bodyPr>
          <a:lstStyle/>
          <a:p>
            <a:r>
              <a:rPr lang="en-US" sz="1200" dirty="0">
                <a:latin typeface="+mn-lt"/>
              </a:rPr>
              <a:t>Janet Gutierrez</a:t>
            </a:r>
          </a:p>
        </p:txBody>
      </p:sp>
      <p:pic>
        <p:nvPicPr>
          <p:cNvPr id="1050" name="Picture 26" descr="Wendy Haw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51416" y="2826576"/>
            <a:ext cx="1215016" cy="113799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156246" y="3920855"/>
            <a:ext cx="995785" cy="276999"/>
          </a:xfrm>
          <a:prstGeom prst="rect">
            <a:avLst/>
          </a:prstGeom>
          <a:noFill/>
        </p:spPr>
        <p:txBody>
          <a:bodyPr wrap="none" rtlCol="0">
            <a:spAutoFit/>
          </a:bodyPr>
          <a:lstStyle/>
          <a:p>
            <a:r>
              <a:rPr lang="en-US" sz="1200" dirty="0">
                <a:latin typeface="+mn-lt"/>
              </a:rPr>
              <a:t>Wendy Haws</a:t>
            </a:r>
          </a:p>
        </p:txBody>
      </p:sp>
      <p:pic>
        <p:nvPicPr>
          <p:cNvPr id="1052" name="Picture 28" descr="Tess Lopez"/>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9355339" y="2871188"/>
            <a:ext cx="1121654" cy="104966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Brighid O'Hallora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5981" y="4152684"/>
            <a:ext cx="1132029" cy="9790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1167" y="5106697"/>
            <a:ext cx="1326966" cy="276999"/>
          </a:xfrm>
          <a:prstGeom prst="rect">
            <a:avLst/>
          </a:prstGeom>
          <a:noFill/>
        </p:spPr>
        <p:txBody>
          <a:bodyPr wrap="none" rtlCol="0">
            <a:spAutoFit/>
          </a:bodyPr>
          <a:lstStyle/>
          <a:p>
            <a:r>
              <a:rPr lang="en-US" sz="1200" dirty="0">
                <a:latin typeface="+mn-lt"/>
              </a:rPr>
              <a:t>Brighid O’Halloran</a:t>
            </a:r>
          </a:p>
        </p:txBody>
      </p:sp>
      <p:pic>
        <p:nvPicPr>
          <p:cNvPr id="1056" name="Picture 32" descr="Andy Prettol"/>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40109" r="8017"/>
          <a:stretch/>
        </p:blipFill>
        <p:spPr bwMode="auto">
          <a:xfrm>
            <a:off x="6615804" y="5735793"/>
            <a:ext cx="1328556" cy="77944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853554" y="6518569"/>
            <a:ext cx="961995" cy="276999"/>
          </a:xfrm>
          <a:prstGeom prst="rect">
            <a:avLst/>
          </a:prstGeom>
          <a:noFill/>
        </p:spPr>
        <p:txBody>
          <a:bodyPr wrap="none" rtlCol="0">
            <a:spAutoFit/>
          </a:bodyPr>
          <a:lstStyle/>
          <a:p>
            <a:r>
              <a:rPr lang="en-US" sz="1200" dirty="0">
                <a:latin typeface="+mn-lt"/>
              </a:rPr>
              <a:t>Andy Prettol</a:t>
            </a:r>
          </a:p>
        </p:txBody>
      </p:sp>
      <p:pic>
        <p:nvPicPr>
          <p:cNvPr id="1058" name="Picture 34" descr="Mark Reye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1350311" y="4128505"/>
            <a:ext cx="1249349" cy="100326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550028" y="5097334"/>
            <a:ext cx="974861" cy="276999"/>
          </a:xfrm>
          <a:prstGeom prst="rect">
            <a:avLst/>
          </a:prstGeom>
          <a:noFill/>
        </p:spPr>
        <p:txBody>
          <a:bodyPr wrap="square" rtlCol="0">
            <a:spAutoFit/>
          </a:bodyPr>
          <a:lstStyle/>
          <a:p>
            <a:pPr algn="ctr"/>
            <a:r>
              <a:rPr lang="en-US" sz="1200" dirty="0">
                <a:latin typeface="+mn-lt"/>
              </a:rPr>
              <a:t>Mark Reyes</a:t>
            </a:r>
          </a:p>
        </p:txBody>
      </p:sp>
      <p:pic>
        <p:nvPicPr>
          <p:cNvPr id="1060" name="Picture 36" descr="Sara Sweeney"/>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18455" y="4144796"/>
            <a:ext cx="1075391" cy="95253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18455" y="5083373"/>
            <a:ext cx="1045158" cy="276999"/>
          </a:xfrm>
          <a:prstGeom prst="rect">
            <a:avLst/>
          </a:prstGeom>
          <a:noFill/>
        </p:spPr>
        <p:txBody>
          <a:bodyPr wrap="none" rtlCol="0">
            <a:spAutoFit/>
          </a:bodyPr>
          <a:lstStyle/>
          <a:p>
            <a:pPr algn="ctr"/>
            <a:r>
              <a:rPr lang="en-US" sz="1200" dirty="0">
                <a:latin typeface="+mn-lt"/>
              </a:rPr>
              <a:t>Sara Sweeney</a:t>
            </a:r>
          </a:p>
        </p:txBody>
      </p:sp>
      <p:sp>
        <p:nvSpPr>
          <p:cNvPr id="26" name="TextBox 25"/>
          <p:cNvSpPr txBox="1"/>
          <p:nvPr/>
        </p:nvSpPr>
        <p:spPr>
          <a:xfrm>
            <a:off x="169131" y="2077356"/>
            <a:ext cx="1138581" cy="461665"/>
          </a:xfrm>
          <a:prstGeom prst="rect">
            <a:avLst/>
          </a:prstGeom>
          <a:noFill/>
        </p:spPr>
        <p:txBody>
          <a:bodyPr wrap="none" rtlCol="0">
            <a:spAutoFit/>
          </a:bodyPr>
          <a:lstStyle/>
          <a:p>
            <a:r>
              <a:rPr lang="en-US" sz="1200" dirty="0">
                <a:latin typeface="+mn-lt"/>
              </a:rPr>
              <a:t>Ari Kelman, </a:t>
            </a:r>
          </a:p>
          <a:p>
            <a:r>
              <a:rPr lang="en-US" sz="1200" dirty="0">
                <a:latin typeface="+mn-lt"/>
              </a:rPr>
              <a:t>Associate Dean</a:t>
            </a:r>
          </a:p>
        </p:txBody>
      </p:sp>
      <p:sp>
        <p:nvSpPr>
          <p:cNvPr id="27" name="TextBox 26"/>
          <p:cNvSpPr txBox="1"/>
          <p:nvPr/>
        </p:nvSpPr>
        <p:spPr>
          <a:xfrm>
            <a:off x="4037937" y="5083372"/>
            <a:ext cx="1199496" cy="276999"/>
          </a:xfrm>
          <a:prstGeom prst="rect">
            <a:avLst/>
          </a:prstGeom>
          <a:noFill/>
        </p:spPr>
        <p:txBody>
          <a:bodyPr wrap="none" rtlCol="0">
            <a:spAutoFit/>
          </a:bodyPr>
          <a:lstStyle/>
          <a:p>
            <a:pPr algn="ctr"/>
            <a:r>
              <a:rPr lang="en-US" sz="1200" dirty="0">
                <a:latin typeface="+mn-lt"/>
              </a:rPr>
              <a:t>Mike Valenzuela</a:t>
            </a:r>
          </a:p>
        </p:txBody>
      </p:sp>
      <p:sp>
        <p:nvSpPr>
          <p:cNvPr id="28" name="TextBox 27"/>
          <p:cNvSpPr txBox="1"/>
          <p:nvPr/>
        </p:nvSpPr>
        <p:spPr>
          <a:xfrm>
            <a:off x="5414426" y="6506022"/>
            <a:ext cx="1137237" cy="276999"/>
          </a:xfrm>
          <a:prstGeom prst="rect">
            <a:avLst/>
          </a:prstGeom>
          <a:noFill/>
        </p:spPr>
        <p:txBody>
          <a:bodyPr wrap="square" rtlCol="0">
            <a:spAutoFit/>
          </a:bodyPr>
          <a:lstStyle/>
          <a:p>
            <a:pPr algn="ctr"/>
            <a:r>
              <a:rPr lang="en-US" sz="1200" dirty="0">
                <a:latin typeface="+mn-lt"/>
              </a:rPr>
              <a:t>Sarah Mooney</a:t>
            </a:r>
          </a:p>
        </p:txBody>
      </p:sp>
      <p:sp>
        <p:nvSpPr>
          <p:cNvPr id="30" name="TextBox 29"/>
          <p:cNvSpPr txBox="1"/>
          <p:nvPr/>
        </p:nvSpPr>
        <p:spPr>
          <a:xfrm>
            <a:off x="9174067" y="6286817"/>
            <a:ext cx="184731" cy="276999"/>
          </a:xfrm>
          <a:prstGeom prst="rect">
            <a:avLst/>
          </a:prstGeom>
          <a:noFill/>
        </p:spPr>
        <p:txBody>
          <a:bodyPr wrap="none" rtlCol="0" anchor="t">
            <a:spAutoFit/>
          </a:bodyPr>
          <a:lstStyle/>
          <a:p>
            <a:endParaRPr lang="en-US" sz="1200" dirty="0">
              <a:latin typeface="+mn-lt"/>
            </a:endParaRPr>
          </a:p>
        </p:txBody>
      </p:sp>
      <p:sp>
        <p:nvSpPr>
          <p:cNvPr id="31" name="TextBox 30"/>
          <p:cNvSpPr txBox="1"/>
          <p:nvPr/>
        </p:nvSpPr>
        <p:spPr>
          <a:xfrm>
            <a:off x="9623545" y="3938790"/>
            <a:ext cx="184731" cy="276999"/>
          </a:xfrm>
          <a:prstGeom prst="rect">
            <a:avLst/>
          </a:prstGeom>
          <a:noFill/>
        </p:spPr>
        <p:txBody>
          <a:bodyPr wrap="none" rtlCol="0" anchor="t">
            <a:spAutoFit/>
          </a:bodyPr>
          <a:lstStyle/>
          <a:p>
            <a:endParaRPr lang="en-US" sz="1200" dirty="0">
              <a:latin typeface="+mn-lt"/>
              <a:cs typeface="Calibri"/>
            </a:endParaRPr>
          </a:p>
        </p:txBody>
      </p:sp>
      <p:pic>
        <p:nvPicPr>
          <p:cNvPr id="1062" name="Picture 38" descr="4e2fa743-72ac-4de6-8b39-8ab850e57509@namprd08"/>
          <p:cNvPicPr>
            <a:picLocks noChangeAspect="1" noChangeArrowheads="1"/>
          </p:cNvPicPr>
          <p:nvPr/>
        </p:nvPicPr>
        <p:blipFill rotWithShape="1">
          <a:blip r:embed="rId20">
            <a:extLst>
              <a:ext uri="{28A0092B-C50C-407E-A947-70E740481C1C}">
                <a14:useLocalDpi xmlns:a14="http://schemas.microsoft.com/office/drawing/2010/main" val="0"/>
              </a:ext>
            </a:extLst>
          </a:blip>
          <a:srcRect r="6423" b="7756"/>
          <a:stretch/>
        </p:blipFill>
        <p:spPr bwMode="auto">
          <a:xfrm>
            <a:off x="3995157" y="1148192"/>
            <a:ext cx="1120339" cy="79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40" descr="a35dcdb3-072c-4872-8fbd-59e4eab66885@namprd0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95157" y="4367681"/>
            <a:ext cx="1472738" cy="72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TextBox 1024"/>
          <p:cNvSpPr txBox="1"/>
          <p:nvPr/>
        </p:nvSpPr>
        <p:spPr>
          <a:xfrm>
            <a:off x="9412565" y="3938790"/>
            <a:ext cx="1007199" cy="276999"/>
          </a:xfrm>
          <a:prstGeom prst="rect">
            <a:avLst/>
          </a:prstGeom>
          <a:noFill/>
        </p:spPr>
        <p:txBody>
          <a:bodyPr wrap="none" rtlCol="0">
            <a:spAutoFit/>
          </a:bodyPr>
          <a:lstStyle/>
          <a:p>
            <a:r>
              <a:rPr lang="en-US" sz="1200" dirty="0">
                <a:latin typeface="+mn-lt"/>
              </a:rPr>
              <a:t>Tess A. Lopez</a:t>
            </a:r>
          </a:p>
        </p:txBody>
      </p:sp>
      <p:pic>
        <p:nvPicPr>
          <p:cNvPr id="1065" name="Picture 41" descr="60b5e7a5-d41f-4edc-a0d0-371ae1311f74@namprd0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57177" y="5733458"/>
            <a:ext cx="1313362" cy="78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5869" y="929199"/>
            <a:ext cx="1187992" cy="1083053"/>
          </a:xfrm>
          <a:prstGeom prst="rect">
            <a:avLst/>
          </a:prstGeom>
        </p:spPr>
      </p:pic>
      <p:sp>
        <p:nvSpPr>
          <p:cNvPr id="11" name="TextBox 10"/>
          <p:cNvSpPr txBox="1"/>
          <p:nvPr/>
        </p:nvSpPr>
        <p:spPr>
          <a:xfrm>
            <a:off x="91167" y="736611"/>
            <a:ext cx="1029577" cy="307777"/>
          </a:xfrm>
          <a:prstGeom prst="rect">
            <a:avLst/>
          </a:prstGeom>
          <a:noFill/>
        </p:spPr>
        <p:txBody>
          <a:bodyPr wrap="none" rtlCol="0">
            <a:spAutoFit/>
          </a:bodyPr>
          <a:lstStyle/>
          <a:p>
            <a:r>
              <a:rPr lang="en-US" sz="1400" u="sng" dirty="0">
                <a:latin typeface="+mn-lt"/>
              </a:rPr>
              <a:t>Leadership:</a:t>
            </a:r>
          </a:p>
        </p:txBody>
      </p:sp>
      <p:sp>
        <p:nvSpPr>
          <p:cNvPr id="14" name="TextBox 13"/>
          <p:cNvSpPr txBox="1"/>
          <p:nvPr/>
        </p:nvSpPr>
        <p:spPr>
          <a:xfrm>
            <a:off x="1644867" y="3933951"/>
            <a:ext cx="882421" cy="276999"/>
          </a:xfrm>
          <a:prstGeom prst="rect">
            <a:avLst/>
          </a:prstGeom>
          <a:noFill/>
        </p:spPr>
        <p:txBody>
          <a:bodyPr wrap="none" rtlCol="0">
            <a:spAutoFit/>
          </a:bodyPr>
          <a:lstStyle/>
          <a:p>
            <a:r>
              <a:rPr lang="en-US" sz="1200" dirty="0">
                <a:latin typeface="+mn-lt"/>
              </a:rPr>
              <a:t>Lori </a:t>
            </a:r>
            <a:r>
              <a:rPr lang="en-US" sz="1200" dirty="0" err="1">
                <a:latin typeface="+mn-lt"/>
              </a:rPr>
              <a:t>Avellar</a:t>
            </a:r>
            <a:endParaRPr lang="en-US" sz="1200" dirty="0">
              <a:latin typeface="+mn-lt"/>
            </a:endParaRPr>
          </a:p>
        </p:txBody>
      </p:sp>
      <p:sp>
        <p:nvSpPr>
          <p:cNvPr id="16" name="TextBox 15"/>
          <p:cNvSpPr txBox="1"/>
          <p:nvPr/>
        </p:nvSpPr>
        <p:spPr>
          <a:xfrm>
            <a:off x="2817130" y="3920855"/>
            <a:ext cx="1072409" cy="276999"/>
          </a:xfrm>
          <a:prstGeom prst="rect">
            <a:avLst/>
          </a:prstGeom>
          <a:noFill/>
        </p:spPr>
        <p:txBody>
          <a:bodyPr wrap="none" rtlCol="0">
            <a:spAutoFit/>
          </a:bodyPr>
          <a:lstStyle/>
          <a:p>
            <a:r>
              <a:rPr lang="en-US" sz="1200" dirty="0">
                <a:latin typeface="+mn-lt"/>
              </a:rPr>
              <a:t>Kate Creveling</a:t>
            </a:r>
          </a:p>
        </p:txBody>
      </p:sp>
      <p:sp>
        <p:nvSpPr>
          <p:cNvPr id="4" name="TextBox 3"/>
          <p:cNvSpPr txBox="1"/>
          <p:nvPr/>
        </p:nvSpPr>
        <p:spPr>
          <a:xfrm>
            <a:off x="17422" y="5384458"/>
            <a:ext cx="3254889" cy="307777"/>
          </a:xfrm>
          <a:prstGeom prst="rect">
            <a:avLst/>
          </a:prstGeom>
          <a:noFill/>
        </p:spPr>
        <p:txBody>
          <a:bodyPr wrap="square" rtlCol="0">
            <a:spAutoFit/>
          </a:bodyPr>
          <a:lstStyle/>
          <a:p>
            <a:r>
              <a:rPr lang="en-US" sz="1400" u="sng" dirty="0"/>
              <a:t>Assigned International Academic Advisors:</a:t>
            </a:r>
          </a:p>
        </p:txBody>
      </p:sp>
      <p:pic>
        <p:nvPicPr>
          <p:cNvPr id="51" name="Picture 18" descr="Kate Creveli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6668" y="5692235"/>
            <a:ext cx="990145" cy="8282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68295" y="6518569"/>
            <a:ext cx="1156283" cy="276999"/>
          </a:xfrm>
          <a:prstGeom prst="rect">
            <a:avLst/>
          </a:prstGeom>
          <a:noFill/>
        </p:spPr>
        <p:txBody>
          <a:bodyPr wrap="square" rtlCol="0">
            <a:spAutoFit/>
          </a:bodyPr>
          <a:lstStyle/>
          <a:p>
            <a:pPr algn="ctr"/>
            <a:r>
              <a:rPr lang="en-US" sz="1200" dirty="0"/>
              <a:t>Kate Creveling</a:t>
            </a:r>
          </a:p>
        </p:txBody>
      </p:sp>
      <p:pic>
        <p:nvPicPr>
          <p:cNvPr id="54" name="Picture 20" descr="Jasmine Duria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95679" y="5572820"/>
            <a:ext cx="1130550" cy="94574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3907262" y="6515241"/>
            <a:ext cx="1393208" cy="276999"/>
          </a:xfrm>
          <a:prstGeom prst="rect">
            <a:avLst/>
          </a:prstGeom>
          <a:noFill/>
        </p:spPr>
        <p:txBody>
          <a:bodyPr wrap="square" rtlCol="0">
            <a:spAutoFit/>
          </a:bodyPr>
          <a:lstStyle/>
          <a:p>
            <a:pPr algn="ctr"/>
            <a:r>
              <a:rPr lang="en-US" sz="1200" dirty="0">
                <a:latin typeface="+mn-lt"/>
              </a:rPr>
              <a:t>Jasmine Durias</a:t>
            </a:r>
          </a:p>
        </p:txBody>
      </p:sp>
      <p:sp>
        <p:nvSpPr>
          <p:cNvPr id="12" name="TextBox 11"/>
          <p:cNvSpPr txBox="1"/>
          <p:nvPr/>
        </p:nvSpPr>
        <p:spPr>
          <a:xfrm>
            <a:off x="31329" y="2688475"/>
            <a:ext cx="3053913" cy="307777"/>
          </a:xfrm>
          <a:prstGeom prst="rect">
            <a:avLst/>
          </a:prstGeom>
          <a:noFill/>
        </p:spPr>
        <p:txBody>
          <a:bodyPr wrap="none" rtlCol="0" anchor="t">
            <a:spAutoFit/>
          </a:bodyPr>
          <a:lstStyle/>
          <a:p>
            <a:r>
              <a:rPr lang="en-US" sz="1400" u="sng" dirty="0">
                <a:latin typeface="+mn-lt"/>
              </a:rPr>
              <a:t>Assigned Domestic Academic Advisors</a:t>
            </a:r>
            <a:r>
              <a:rPr lang="en-US" sz="1400" dirty="0">
                <a:latin typeface="+mn-lt"/>
              </a:rPr>
              <a:t>: </a:t>
            </a:r>
          </a:p>
        </p:txBody>
      </p:sp>
    </p:spTree>
    <p:extLst>
      <p:ext uri="{BB962C8B-B14F-4D97-AF65-F5344CB8AC3E}">
        <p14:creationId xmlns:p14="http://schemas.microsoft.com/office/powerpoint/2010/main" val="344005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0" y="914401"/>
            <a:ext cx="10363200" cy="1295399"/>
          </a:xfrm>
        </p:spPr>
        <p:txBody>
          <a:bodyPr>
            <a:noAutofit/>
          </a:bodyPr>
          <a:lstStyle/>
          <a:p>
            <a:r>
              <a:rPr lang="en-US" sz="4800" b="1" dirty="0">
                <a:solidFill>
                  <a:schemeClr val="tx2"/>
                </a:solidFill>
                <a:latin typeface="+mn-lt"/>
              </a:rPr>
              <a:t>Student Health and Counseling Services: Your College Counselor</a:t>
            </a:r>
          </a:p>
        </p:txBody>
      </p:sp>
      <p:sp>
        <p:nvSpPr>
          <p:cNvPr id="3" name="Subtitle 2"/>
          <p:cNvSpPr>
            <a:spLocks noGrp="1"/>
          </p:cNvSpPr>
          <p:nvPr>
            <p:ph type="subTitle" idx="1"/>
          </p:nvPr>
        </p:nvSpPr>
        <p:spPr>
          <a:xfrm>
            <a:off x="812800" y="2337582"/>
            <a:ext cx="10261600" cy="3124200"/>
          </a:xfrm>
        </p:spPr>
        <p:txBody>
          <a:bodyPr>
            <a:normAutofit/>
          </a:bodyPr>
          <a:lstStyle/>
          <a:p>
            <a:pPr algn="r"/>
            <a:r>
              <a:rPr lang="en-US" sz="2400" dirty="0">
                <a:solidFill>
                  <a:schemeClr val="tx1"/>
                </a:solidFill>
              </a:rPr>
              <a:t>SHCS College Counselors provide individual counseling for students in specific colleges.</a:t>
            </a:r>
          </a:p>
          <a:p>
            <a:pPr algn="r"/>
            <a:endParaRPr lang="en-US" sz="2400" dirty="0">
              <a:solidFill>
                <a:schemeClr val="tx1"/>
              </a:solidFill>
            </a:endParaRPr>
          </a:p>
          <a:p>
            <a:pPr algn="r"/>
            <a:r>
              <a:rPr lang="en-US" sz="2400" dirty="0">
                <a:solidFill>
                  <a:schemeClr val="tx1"/>
                </a:solidFill>
              </a:rPr>
              <a:t>Adriana Torres, L.M.F.T.</a:t>
            </a:r>
          </a:p>
          <a:p>
            <a:pPr algn="r"/>
            <a:r>
              <a:rPr lang="en-US" sz="2400" dirty="0">
                <a:solidFill>
                  <a:schemeClr val="tx1"/>
                </a:solidFill>
              </a:rPr>
              <a:t>atorres@shcs.ucdavis.edu</a:t>
            </a:r>
          </a:p>
          <a:p>
            <a:pPr algn="r"/>
            <a:endParaRPr lang="en-US" sz="2400" dirty="0">
              <a:solidFill>
                <a:schemeClr val="tx1"/>
              </a:solidFill>
            </a:endParaRPr>
          </a:p>
          <a:p>
            <a:pPr algn="r"/>
            <a:r>
              <a:rPr lang="en-US" sz="2400" dirty="0">
                <a:solidFill>
                  <a:schemeClr val="tx1"/>
                </a:solidFill>
              </a:rPr>
              <a:t>Office hours scheduled in UEA. </a:t>
            </a:r>
          </a:p>
          <a:p>
            <a:pPr algn="r"/>
            <a:endParaRPr lang="en-US"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2897945"/>
            <a:ext cx="3982720" cy="3798277"/>
          </a:xfrm>
          <a:prstGeom prst="ellipse">
            <a:avLst/>
          </a:prstGeom>
          <a:ln w="76200" cap="rnd">
            <a:solidFill>
              <a:srgbClr val="00457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435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600" y="1832416"/>
            <a:ext cx="7193431" cy="3326606"/>
          </a:xfrm>
          <a:prstGeom prst="rect">
            <a:avLst/>
          </a:prstGeom>
          <a:noFill/>
          <a:ln w="25400">
            <a:solidFill>
              <a:schemeClr val="accent1"/>
            </a:solidFill>
          </a:ln>
        </p:spPr>
      </p:pic>
      <p:sp>
        <p:nvSpPr>
          <p:cNvPr id="2" name="Title 1"/>
          <p:cNvSpPr>
            <a:spLocks noGrp="1"/>
          </p:cNvSpPr>
          <p:nvPr>
            <p:ph type="ctrTitle"/>
          </p:nvPr>
        </p:nvSpPr>
        <p:spPr>
          <a:xfrm>
            <a:off x="410633" y="465139"/>
            <a:ext cx="11171767" cy="1085056"/>
          </a:xfrm>
        </p:spPr>
        <p:txBody>
          <a:bodyPr>
            <a:noAutofit/>
          </a:bodyPr>
          <a:lstStyle/>
          <a:p>
            <a:r>
              <a:rPr lang="en-US" sz="4800" b="1" dirty="0">
                <a:solidFill>
                  <a:srgbClr val="00457C"/>
                </a:solidFill>
                <a:latin typeface="+mn-lt"/>
              </a:rPr>
              <a:t/>
            </a:r>
            <a:br>
              <a:rPr lang="en-US" sz="4800" b="1" dirty="0">
                <a:solidFill>
                  <a:srgbClr val="00457C"/>
                </a:solidFill>
                <a:latin typeface="+mn-lt"/>
              </a:rPr>
            </a:br>
            <a:r>
              <a:rPr lang="en-US" sz="4800" b="1" dirty="0">
                <a:solidFill>
                  <a:srgbClr val="00457C"/>
                </a:solidFill>
                <a:latin typeface="+mn-lt"/>
              </a:rPr>
              <a:t/>
            </a:r>
            <a:br>
              <a:rPr lang="en-US" sz="4800" b="1" dirty="0">
                <a:solidFill>
                  <a:srgbClr val="00457C"/>
                </a:solidFill>
                <a:latin typeface="+mn-lt"/>
              </a:rPr>
            </a:br>
            <a:r>
              <a:rPr lang="en-US" sz="4800" b="1" dirty="0">
                <a:solidFill>
                  <a:schemeClr val="tx2"/>
                </a:solidFill>
                <a:latin typeface="+mn-lt"/>
              </a:rPr>
              <a:t>200 Social Sciences and Humanities Building </a:t>
            </a:r>
          </a:p>
        </p:txBody>
      </p:sp>
      <p:sp>
        <p:nvSpPr>
          <p:cNvPr id="4" name="AutoShape 2" descr="https://sites.google.com/site/lspeermanual/_/rsrc/1468444553154/uea/social-science-and-humanities-map/SSH%20Map%201.PNG"/>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AutoShape 5" descr="https://mail.google.com/mail/u/0/?ui=2&amp;ik=7f9455d8be&amp;view=fimg&amp;th=1563246f7fcaefcd&amp;attid=0.1&amp;disp=emb&amp;attbid=ANGjdJ_IozxKbhUIib6d5gwRuLHOIBz9cs_hNJp0FClTgSIKrLhrPgGQO2SJAFBv8wGuj4gftGkWmEMQloayzRkHP-8pXYq8snTzKjKFHfl-G39qqpd8FJxPPGqbSkA&amp;sz=w592-h346&amp;ats=1469722328254&amp;rm=1563246f7fcaefcd&amp;zw&amp;atsh=1"/>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7" descr="https://mail.google.com/mail/u/0/?ui=2&amp;ik=7f9455d8be&amp;view=fimg&amp;th=1563246f7fcaefcd&amp;attid=0.1&amp;disp=emb&amp;attbid=ANGjdJ_IozxKbhUIib6d5gwRuLHOIBz9cs_hNJp0FClTgSIKrLhrPgGQO2SJAFBv8wGuj4gftGkWmEMQloayzRkHP-8pXYq8snTzKjKFHfl-G39qqpd8FJxPPGqbSkA&amp;sz=w592-h346&amp;ats=1469722328254&amp;rm=1563246f7fcaefcd&amp;zw&amp;atsh=1"/>
          <p:cNvSpPr>
            <a:spLocks noChangeAspect="1" noChangeArrowheads="1"/>
          </p:cNvSpPr>
          <p:nvPr/>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5-Point Star 4"/>
          <p:cNvSpPr/>
          <p:nvPr/>
        </p:nvSpPr>
        <p:spPr>
          <a:xfrm>
            <a:off x="5283201" y="2565475"/>
            <a:ext cx="266700" cy="20002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p>
        </p:txBody>
      </p:sp>
      <p:pic>
        <p:nvPicPr>
          <p:cNvPr id="1034" name="Picture 10" descr="http://www.predock.com/SocialSciences/602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863"/>
          <a:stretch/>
        </p:blipFill>
        <p:spPr bwMode="auto">
          <a:xfrm>
            <a:off x="7485477" y="2018225"/>
            <a:ext cx="4604924" cy="1729687"/>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3" name="AutoShape 12" descr="https://mail.google.com/mail/u/0/?ui=2&amp;ik=7f9455d8be&amp;view=fimg&amp;th=1563246f7fcaefcd&amp;attid=0.1&amp;disp=emb&amp;attbid=ANGjdJ_IozxKbhUIib6d5gwRuLHOIBz9cs_hNJp0FClTgSIKrLhrPgGQO2SJAFBv8wGuj4gftGkWmEMQloayzRkHP-8pXYq8snTzKjKFHfl-G39qqpd8FJxPPGqbSkA&amp;sz=w592-h346&amp;ats=1469722328254&amp;rm=1563246f7fcaefcd&amp;zw&amp;atsh=1"/>
          <p:cNvSpPr>
            <a:spLocks noChangeAspect="1" noChangeArrowheads="1"/>
          </p:cNvSpPr>
          <p:nvPr/>
        </p:nvSpPr>
        <p:spPr bwMode="auto">
          <a:xfrm>
            <a:off x="817033"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7" name="Picture 13" descr="H:\UEA\UEA Staff Share\Peer\Peer Advising Documents\Peer Personal Files\Vanessa\unna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1943" y="4465674"/>
            <a:ext cx="4588459" cy="2011326"/>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09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 College Welcome and Overview Student Presentation [Read-Only]" id="{D4DF7ECD-3354-485E-B8DC-CBA9713EEB53}" vid="{B6973D26-496A-4375-B0BB-ADA1AC3531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 College Welcome and Overview Student Presentation</Template>
  <TotalTime>4283</TotalTime>
  <Words>3077</Words>
  <Application>Microsoft Office PowerPoint</Application>
  <PresentationFormat>Widescreen</PresentationFormat>
  <Paragraphs>516</Paragraphs>
  <Slides>46</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Lucida Sans</vt:lpstr>
      <vt:lpstr>Times</vt:lpstr>
      <vt:lpstr>Verdana</vt:lpstr>
      <vt:lpstr>Office Theme</vt:lpstr>
      <vt:lpstr>PowerPoint Presentation</vt:lpstr>
      <vt:lpstr>PowerPoint Presentation</vt:lpstr>
      <vt:lpstr>Congratulations!</vt:lpstr>
      <vt:lpstr>Meet &amp; Greet Question </vt:lpstr>
      <vt:lpstr>Goals for Today:</vt:lpstr>
      <vt:lpstr>L&amp;S Advising Services</vt:lpstr>
      <vt:lpstr>Undergraduate Education &amp; Advising: </vt:lpstr>
      <vt:lpstr>Student Health and Counseling Services: Your College Counselor</vt:lpstr>
      <vt:lpstr>  200 Social Sciences and Humanities Building </vt:lpstr>
      <vt:lpstr>Mandatory Advising</vt:lpstr>
      <vt:lpstr>Holds</vt:lpstr>
      <vt:lpstr>Advisor Responsibilities</vt:lpstr>
      <vt:lpstr>Advisor Responsibilities (Continued) </vt:lpstr>
      <vt:lpstr>Advisee Responsibilities</vt:lpstr>
      <vt:lpstr>Advisee Responsibilities (Continued)</vt:lpstr>
      <vt:lpstr>TRUE or FALSE? </vt:lpstr>
      <vt:lpstr>FERPA </vt:lpstr>
      <vt:lpstr>Communication is Critical</vt:lpstr>
      <vt:lpstr>Graduation Requirements </vt:lpstr>
      <vt:lpstr>DEGREES IN THE COLLEGE OF LETTERS &amp; SCIENCE</vt:lpstr>
      <vt:lpstr> University and General Education Requirements </vt:lpstr>
      <vt:lpstr>PowerPoint Presentation</vt:lpstr>
      <vt:lpstr>PowerPoint Presentation</vt:lpstr>
      <vt:lpstr>TRUE or FALSE?  </vt:lpstr>
      <vt:lpstr> Intersegmental General Education Transfer Curriculum (IGETC)</vt:lpstr>
      <vt:lpstr>General Education Requirement (GE)</vt:lpstr>
      <vt:lpstr>PowerPoint Presentation</vt:lpstr>
      <vt:lpstr>PowerPoint Presentation</vt:lpstr>
      <vt:lpstr>PowerPoint Presentation</vt:lpstr>
      <vt:lpstr>PowerPoint Presentation</vt:lpstr>
      <vt:lpstr>Intersegmental General Education Transfer Curriculum (IGETC) - more</vt:lpstr>
      <vt:lpstr>TRUE or FALSE?</vt:lpstr>
      <vt:lpstr>     Re-cap: Non-Major Requirements for transfer students to focus on </vt:lpstr>
      <vt:lpstr>TRUE or FALSE?</vt:lpstr>
      <vt:lpstr>FIRST QUARTER PROGRAM PLANNING</vt:lpstr>
      <vt:lpstr>Tips for Success - Scheduling</vt:lpstr>
      <vt:lpstr>First Quarter Scheduling Tips</vt:lpstr>
      <vt:lpstr>Quiz!</vt:lpstr>
      <vt:lpstr>Placement Exams</vt:lpstr>
      <vt:lpstr>SCHEDULING TIPS: MATH &amp; CHEM </vt:lpstr>
      <vt:lpstr>Success in L&amp;S </vt:lpstr>
      <vt:lpstr>PowerPoint Presentation</vt:lpstr>
      <vt:lpstr>Army Reserve Officers’ Training Corps (ROTC)</vt:lpstr>
      <vt:lpstr>Health Professions Advising</vt:lpstr>
      <vt:lpstr>“UCD Transfer Student Experience”(video)</vt:lpstr>
      <vt:lpstr>To UC Davis and the College of Letters and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 Dockter</dc:creator>
  <cp:lastModifiedBy>Brenna Dockter</cp:lastModifiedBy>
  <cp:revision>42</cp:revision>
  <dcterms:created xsi:type="dcterms:W3CDTF">2018-07-18T21:49:30Z</dcterms:created>
  <dcterms:modified xsi:type="dcterms:W3CDTF">2018-08-06T16:44:25Z</dcterms:modified>
</cp:coreProperties>
</file>