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82" r:id="rId7"/>
    <p:sldId id="283" r:id="rId8"/>
    <p:sldId id="261" r:id="rId9"/>
    <p:sldId id="262" r:id="rId10"/>
    <p:sldId id="263" r:id="rId11"/>
    <p:sldId id="264" r:id="rId12"/>
    <p:sldId id="265" r:id="rId13"/>
    <p:sldId id="278" r:id="rId14"/>
    <p:sldId id="277" r:id="rId15"/>
    <p:sldId id="266" r:id="rId16"/>
    <p:sldId id="267" r:id="rId17"/>
    <p:sldId id="268" r:id="rId18"/>
    <p:sldId id="269" r:id="rId19"/>
    <p:sldId id="273" r:id="rId20"/>
    <p:sldId id="274" r:id="rId21"/>
    <p:sldId id="270" r:id="rId22"/>
    <p:sldId id="275" r:id="rId23"/>
    <p:sldId id="276" r:id="rId24"/>
    <p:sldId id="280" r:id="rId25"/>
    <p:sldId id="281"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rme" panose="020B0604020202020204" charset="0"/>
      <p:regular r:id="rId32"/>
    </p:embeddedFont>
    <p:embeddedFont>
      <p:font typeface="Impact" panose="020B0806030902050204" pitchFamily="3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47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7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mmer-sessions.ucdavis.edu/fees/index.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tudyabroad.ucdavis.edu/programs/summerabroad/index.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tudyabroad.ucdavis.edu/programs/summerabroad/index.html." TargetMode="External"/><Relationship Id="rId4" Type="http://schemas.openxmlformats.org/officeDocument/2006/relationships/hyperlink" Target="http://summer-sessions.ucdavis.edu/fees/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udget.ucdavis.edu/studentfees/self-supporting-degree-programs/index.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extension.ucdavis.edu/student_services/resources/financing.asp#vets%20%2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uccess.ucdavis.edu/centers-and-programs/vs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650100"/>
            <a:ext cx="7772400" cy="400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Carme"/>
              <a:buNone/>
            </a:pPr>
            <a:r>
              <a:rPr lang="en-US" sz="6000" b="1" i="0" u="none" strike="noStrike" cap="none" dirty="0" smtClean="0">
                <a:solidFill>
                  <a:srgbClr val="1155CC"/>
                </a:solidFill>
                <a:latin typeface="Carme"/>
                <a:ea typeface="Carme"/>
                <a:cs typeface="Carme"/>
                <a:sym typeface="Carme"/>
              </a:rPr>
              <a:t>Veterans </a:t>
            </a:r>
            <a:r>
              <a:rPr lang="en-US" sz="6000" b="1" i="0" u="none" strike="noStrike" cap="none" dirty="0">
                <a:solidFill>
                  <a:srgbClr val="1155CC"/>
                </a:solidFill>
                <a:latin typeface="Carme"/>
                <a:ea typeface="Carme"/>
                <a:cs typeface="Carme"/>
                <a:sym typeface="Carme"/>
              </a:rPr>
              <a:t>Success Center</a:t>
            </a:r>
            <a:r>
              <a:rPr lang="en-US" sz="6000" b="1" i="0" u="none" strike="noStrike" cap="none" dirty="0">
                <a:solidFill>
                  <a:srgbClr val="CC0000"/>
                </a:solidFill>
                <a:latin typeface="Carme"/>
                <a:ea typeface="Carme"/>
                <a:cs typeface="Carme"/>
                <a:sym typeface="Carme"/>
              </a:rPr>
              <a:t/>
            </a:r>
            <a:br>
              <a:rPr lang="en-US" sz="6000" b="1" i="0" u="none" strike="noStrike" cap="none" dirty="0">
                <a:solidFill>
                  <a:srgbClr val="CC0000"/>
                </a:solidFill>
                <a:latin typeface="Carme"/>
                <a:ea typeface="Carme"/>
                <a:cs typeface="Carme"/>
                <a:sym typeface="Carme"/>
              </a:rPr>
            </a:br>
            <a:r>
              <a:rPr lang="en-US" sz="6000" b="1" i="0" u="none" strike="noStrike" cap="none" dirty="0">
                <a:solidFill>
                  <a:srgbClr val="CC0000"/>
                </a:solidFill>
                <a:latin typeface="Carme"/>
                <a:ea typeface="Carme"/>
                <a:cs typeface="Carme"/>
                <a:sym typeface="Carme"/>
              </a:rPr>
              <a:t>Orientation </a:t>
            </a:r>
            <a:r>
              <a:rPr lang="en-US" sz="6000" b="1" i="0" u="none" strike="noStrike" cap="none" dirty="0" smtClean="0">
                <a:solidFill>
                  <a:srgbClr val="CC0000"/>
                </a:solidFill>
                <a:latin typeface="Carme"/>
                <a:ea typeface="Carme"/>
                <a:cs typeface="Carme"/>
                <a:sym typeface="Carme"/>
              </a:rPr>
              <a:t>2018</a:t>
            </a:r>
            <a:endParaRPr sz="6000" b="1" i="0" u="none" strike="noStrike" cap="none" dirty="0">
              <a:solidFill>
                <a:srgbClr val="CC0000"/>
              </a:solidFill>
              <a:latin typeface="Carme"/>
              <a:ea typeface="Carme"/>
              <a:cs typeface="Carme"/>
              <a:sym typeface="Carme"/>
            </a:endParaRPr>
          </a:p>
        </p:txBody>
      </p:sp>
      <p:pic>
        <p:nvPicPr>
          <p:cNvPr id="85" name="Shape 85"/>
          <p:cNvPicPr preferRelativeResize="0"/>
          <p:nvPr/>
        </p:nvPicPr>
        <p:blipFill rotWithShape="1">
          <a:blip r:embed="rId4">
            <a:alphaModFix/>
          </a:blip>
          <a:srcRect/>
          <a:stretch/>
        </p:blipFill>
        <p:spPr>
          <a:xfrm>
            <a:off x="0" y="5750065"/>
            <a:ext cx="4038600" cy="110793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60"/>
              <a:buFont typeface="Calibri"/>
              <a:buNone/>
            </a:pPr>
            <a:r>
              <a:rPr lang="en-US" sz="4860" b="1" i="0" u="none" strike="noStrike" cap="none">
                <a:solidFill>
                  <a:srgbClr val="002855"/>
                </a:solidFill>
                <a:latin typeface="Impact"/>
                <a:ea typeface="Impact"/>
                <a:cs typeface="Impact"/>
                <a:sym typeface="Impact"/>
              </a:rPr>
              <a:t>UC Davis Students Receiving Benefits</a:t>
            </a:r>
            <a:endParaRPr sz="4860" b="1" i="0" u="none" strike="noStrike" cap="none">
              <a:solidFill>
                <a:srgbClr val="002855"/>
              </a:solidFill>
              <a:latin typeface="Impact"/>
              <a:ea typeface="Impact"/>
              <a:cs typeface="Impact"/>
              <a:sym typeface="Impact"/>
            </a:endParaRPr>
          </a:p>
        </p:txBody>
      </p:sp>
      <p:sp>
        <p:nvSpPr>
          <p:cNvPr id="136" name="Shape 136"/>
          <p:cNvSpPr txBox="1">
            <a:spLocks noGrp="1"/>
          </p:cNvSpPr>
          <p:nvPr>
            <p:ph type="subTitle" idx="1"/>
          </p:nvPr>
        </p:nvSpPr>
        <p:spPr>
          <a:xfrm>
            <a:off x="228600" y="1905000"/>
            <a:ext cx="8686800" cy="3726000"/>
          </a:xfrm>
          <a:prstGeom prst="rect">
            <a:avLst/>
          </a:prstGeom>
          <a:noFill/>
          <a:ln>
            <a:noFill/>
          </a:ln>
        </p:spPr>
        <p:txBody>
          <a:bodyPr spcFirstLastPara="1" wrap="square" lIns="91425" tIns="45700" rIns="91425" bIns="45700" anchor="t" anchorCtr="0">
            <a:noAutofit/>
          </a:bodyPr>
          <a:lstStyle/>
          <a:p>
            <a:pPr marL="0" marR="0" lvl="0" indent="-111760" algn="ctr" rtl="0">
              <a:lnSpc>
                <a:spcPct val="80000"/>
              </a:lnSpc>
              <a:spcBef>
                <a:spcPts val="0"/>
              </a:spcBef>
              <a:spcAft>
                <a:spcPts val="0"/>
              </a:spcAft>
              <a:buClr>
                <a:schemeClr val="dk1"/>
              </a:buClr>
              <a:buSzPts val="1760"/>
              <a:buFont typeface="Arial"/>
              <a:buChar char="•"/>
            </a:pPr>
            <a:r>
              <a:rPr lang="en-US" sz="1760" b="1" i="0" u="none" strike="noStrike" cap="none">
                <a:solidFill>
                  <a:schemeClr val="dk1"/>
                </a:solidFill>
                <a:latin typeface="Calibri"/>
                <a:ea typeface="Calibri"/>
                <a:cs typeface="Calibri"/>
                <a:sym typeface="Calibri"/>
              </a:rPr>
              <a:t>Currently our office serves approximately  800 students, including veterans, reservists, and dependents of veterans</a:t>
            </a:r>
            <a:endParaRPr/>
          </a:p>
          <a:p>
            <a:pPr marL="0" marR="0" lvl="0" indent="0" algn="ctr" rtl="0">
              <a:lnSpc>
                <a:spcPct val="80000"/>
              </a:lnSpc>
              <a:spcBef>
                <a:spcPts val="352"/>
              </a:spcBef>
              <a:spcAft>
                <a:spcPts val="0"/>
              </a:spcAft>
              <a:buClr>
                <a:srgbClr val="888888"/>
              </a:buClr>
              <a:buSzPts val="1760"/>
              <a:buFont typeface="Arial"/>
              <a:buNone/>
            </a:pPr>
            <a:endParaRPr sz="1760" b="0" i="0" u="none" strike="noStrike" cap="none">
              <a:solidFill>
                <a:schemeClr val="dk1"/>
              </a:solidFill>
              <a:latin typeface="Calibri"/>
              <a:ea typeface="Calibri"/>
              <a:cs typeface="Calibri"/>
              <a:sym typeface="Calibri"/>
            </a:endParaRPr>
          </a:p>
          <a:p>
            <a:pPr marL="0" marR="0" lvl="0" indent="0" algn="ctr" rtl="0">
              <a:lnSpc>
                <a:spcPct val="80000"/>
              </a:lnSpc>
              <a:spcBef>
                <a:spcPts val="352"/>
              </a:spcBef>
              <a:spcAft>
                <a:spcPts val="0"/>
              </a:spcAft>
              <a:buClr>
                <a:schemeClr val="dk1"/>
              </a:buClr>
              <a:buSzPts val="1760"/>
              <a:buFont typeface="Arial"/>
              <a:buNone/>
            </a:pPr>
            <a:r>
              <a:rPr lang="en-US" sz="1760" b="1" i="0" u="none" strike="noStrike" cap="none">
                <a:solidFill>
                  <a:schemeClr val="dk1"/>
                </a:solidFill>
                <a:latin typeface="Calibri"/>
                <a:ea typeface="Calibri"/>
                <a:cs typeface="Calibri"/>
                <a:sym typeface="Calibri"/>
              </a:rPr>
              <a:t>165 veterans - 627 dependents</a:t>
            </a:r>
            <a:endParaRPr sz="1760" b="1" i="0" u="none" strike="noStrike" cap="none">
              <a:solidFill>
                <a:schemeClr val="dk1"/>
              </a:solidFill>
              <a:latin typeface="Calibri"/>
              <a:ea typeface="Calibri"/>
              <a:cs typeface="Calibri"/>
              <a:sym typeface="Calibri"/>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Undergraduates</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Graduate student</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Law School</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Grad School of Management</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Medical School</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School of Veterinary Medicine</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School of Nursing</a:t>
            </a:r>
            <a:endParaRPr/>
          </a:p>
          <a:p>
            <a:pPr marL="0" marR="0" lvl="0" indent="0" algn="ctr" rtl="0">
              <a:lnSpc>
                <a:spcPct val="80000"/>
              </a:lnSpc>
              <a:spcBef>
                <a:spcPts val="352"/>
              </a:spcBef>
              <a:spcAft>
                <a:spcPts val="0"/>
              </a:spcAft>
              <a:buClr>
                <a:schemeClr val="dk1"/>
              </a:buClr>
              <a:buSzPts val="1760"/>
              <a:buFont typeface="Arial"/>
              <a:buNone/>
            </a:pPr>
            <a:r>
              <a:rPr lang="en-US" sz="1760" b="0" i="0" u="none" strike="noStrike" cap="none">
                <a:solidFill>
                  <a:schemeClr val="dk1"/>
                </a:solidFill>
                <a:latin typeface="Calibri"/>
                <a:ea typeface="Calibri"/>
                <a:cs typeface="Calibri"/>
                <a:sym typeface="Calibri"/>
              </a:rPr>
              <a:t>Medical Residency Programs  at UCD Medical Center</a:t>
            </a:r>
            <a:endParaRPr/>
          </a:p>
          <a:p>
            <a:pPr marL="457200" marR="0" lvl="1" indent="0" algn="ctr" rtl="0">
              <a:lnSpc>
                <a:spcPct val="80000"/>
              </a:lnSpc>
              <a:spcBef>
                <a:spcPts val="308"/>
              </a:spcBef>
              <a:spcAft>
                <a:spcPts val="0"/>
              </a:spcAft>
              <a:buClr>
                <a:srgbClr val="888888"/>
              </a:buClr>
              <a:buSzPts val="1540"/>
              <a:buFont typeface="Arial"/>
              <a:buNone/>
            </a:pPr>
            <a:endParaRPr sz="1540" b="0" i="0" u="none" strike="noStrike" cap="none">
              <a:solidFill>
                <a:schemeClr val="dk1"/>
              </a:solidFill>
              <a:latin typeface="Calibri"/>
              <a:ea typeface="Calibri"/>
              <a:cs typeface="Calibri"/>
              <a:sym typeface="Calibri"/>
            </a:endParaRPr>
          </a:p>
          <a:p>
            <a:pPr marL="0" marR="0" lvl="0" indent="0" algn="l" rtl="0">
              <a:lnSpc>
                <a:spcPct val="80000"/>
              </a:lnSpc>
              <a:spcBef>
                <a:spcPts val="198"/>
              </a:spcBef>
              <a:spcAft>
                <a:spcPts val="0"/>
              </a:spcAft>
              <a:buClr>
                <a:srgbClr val="888888"/>
              </a:buClr>
              <a:buSzPts val="990"/>
              <a:buFont typeface="Arial"/>
              <a:buNone/>
            </a:pPr>
            <a:endParaRPr sz="989" b="0" i="0" u="none" strike="noStrike" cap="none">
              <a:solidFill>
                <a:schemeClr val="dk1"/>
              </a:solidFill>
              <a:latin typeface="Carme"/>
              <a:ea typeface="Carme"/>
              <a:cs typeface="Carme"/>
              <a:sym typeface="Carme"/>
            </a:endParaRPr>
          </a:p>
        </p:txBody>
      </p:sp>
      <p:pic>
        <p:nvPicPr>
          <p:cNvPr id="137" name="Shape 137"/>
          <p:cNvPicPr preferRelativeResize="0"/>
          <p:nvPr/>
        </p:nvPicPr>
        <p:blipFill rotWithShape="1">
          <a:blip r:embed="rId3">
            <a:alphaModFix/>
          </a:blip>
          <a:srcRect/>
          <a:stretch/>
        </p:blipFill>
        <p:spPr>
          <a:xfrm>
            <a:off x="2309" y="5748432"/>
            <a:ext cx="4041998" cy="11095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rgbClr val="002855"/>
                </a:solidFill>
                <a:latin typeface="Impact"/>
                <a:ea typeface="Impact"/>
                <a:cs typeface="Impact"/>
                <a:sym typeface="Impact"/>
              </a:rPr>
              <a:t>POST 9/11 GI BILL</a:t>
            </a:r>
            <a:endParaRPr>
              <a:solidFill>
                <a:srgbClr val="002855"/>
              </a:solidFill>
              <a:latin typeface="Impact"/>
              <a:ea typeface="Impact"/>
              <a:cs typeface="Impact"/>
              <a:sym typeface="Impact"/>
            </a:endParaRPr>
          </a:p>
        </p:txBody>
      </p:sp>
      <p:sp>
        <p:nvSpPr>
          <p:cNvPr id="143" name="Shape 143"/>
          <p:cNvSpPr txBox="1">
            <a:spLocks noGrp="1"/>
          </p:cNvSpPr>
          <p:nvPr>
            <p:ph type="subTitle" idx="1"/>
          </p:nvPr>
        </p:nvSpPr>
        <p:spPr>
          <a:xfrm>
            <a:off x="152400" y="1524000"/>
            <a:ext cx="8839200" cy="4015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Font typeface="Arial"/>
              <a:buNone/>
            </a:pPr>
            <a:r>
              <a:rPr lang="en-US" sz="2000" b="1">
                <a:solidFill>
                  <a:schemeClr val="dk1"/>
                </a:solidFill>
              </a:rPr>
              <a:t>The Post 9/11 GI Bill</a:t>
            </a:r>
            <a:r>
              <a:rPr lang="en-US" sz="2000">
                <a:solidFill>
                  <a:schemeClr val="dk1"/>
                </a:solidFill>
              </a:rPr>
              <a:t> </a:t>
            </a:r>
            <a:r>
              <a:rPr lang="en-US" sz="2000" b="1">
                <a:solidFill>
                  <a:schemeClr val="dk1"/>
                </a:solidFill>
              </a:rPr>
              <a:t>(CH 33) </a:t>
            </a:r>
            <a:r>
              <a:rPr lang="en-US" sz="2000">
                <a:solidFill>
                  <a:schemeClr val="dk1"/>
                </a:solidFill>
              </a:rPr>
              <a:t>active duty members who served on active duty after 9/11 AND </a:t>
            </a:r>
            <a:r>
              <a:rPr lang="en-US" sz="2000" u="sng">
                <a:solidFill>
                  <a:schemeClr val="dk1"/>
                </a:solidFill>
              </a:rPr>
              <a:t>transferred their benefit to their dependents</a:t>
            </a:r>
            <a:r>
              <a:rPr lang="en-US" sz="2000">
                <a:solidFill>
                  <a:schemeClr val="dk1"/>
                </a:solidFill>
              </a:rPr>
              <a:t>.</a:t>
            </a:r>
            <a:endParaRPr sz="2000">
              <a:solidFill>
                <a:schemeClr val="dk1"/>
              </a:solidFill>
            </a:endParaRPr>
          </a:p>
          <a:p>
            <a:pPr marL="0" lvl="0" indent="0" algn="l" rtl="0">
              <a:lnSpc>
                <a:spcPct val="80000"/>
              </a:lnSpc>
              <a:spcBef>
                <a:spcPts val="0"/>
              </a:spcBef>
              <a:spcAft>
                <a:spcPts val="0"/>
              </a:spcAft>
              <a:buClr>
                <a:schemeClr val="dk1"/>
              </a:buClr>
              <a:buSzPts val="2000"/>
              <a:buFont typeface="Arial"/>
              <a:buNone/>
            </a:pPr>
            <a:endParaRPr sz="2000">
              <a:solidFill>
                <a:schemeClr val="dk1"/>
              </a:solidFill>
            </a:endParaRPr>
          </a:p>
          <a:p>
            <a:pPr marL="457200" marR="0" lvl="0" indent="-355600" algn="l" rtl="0">
              <a:lnSpc>
                <a:spcPct val="90000"/>
              </a:lnSpc>
              <a:spcBef>
                <a:spcPts val="0"/>
              </a:spcBef>
              <a:spcAft>
                <a:spcPts val="0"/>
              </a:spcAft>
              <a:buClr>
                <a:schemeClr val="dk1"/>
              </a:buClr>
              <a:buSzPts val="2000"/>
              <a:buFont typeface="Calibri"/>
              <a:buChar char="●"/>
            </a:pPr>
            <a:r>
              <a:rPr lang="en-US" sz="2000" i="0" u="none" strike="noStrike" cap="none">
                <a:solidFill>
                  <a:schemeClr val="dk1"/>
                </a:solidFill>
              </a:rPr>
              <a:t>Eligibility range from 40-100%, based on length of active duty service after 9/11.</a:t>
            </a:r>
            <a:endParaRPr sz="2000"/>
          </a:p>
          <a:p>
            <a:pPr marL="457200" marR="0" lvl="0" indent="-355600" algn="l" rtl="0">
              <a:lnSpc>
                <a:spcPct val="90000"/>
              </a:lnSpc>
              <a:spcBef>
                <a:spcPts val="0"/>
              </a:spcBef>
              <a:spcAft>
                <a:spcPts val="0"/>
              </a:spcAft>
              <a:buClr>
                <a:schemeClr val="dk1"/>
              </a:buClr>
              <a:buSzPts val="2000"/>
              <a:buFont typeface="Calibri"/>
              <a:buChar char="●"/>
            </a:pPr>
            <a:r>
              <a:rPr lang="en-US" sz="2000">
                <a:solidFill>
                  <a:schemeClr val="dk1"/>
                </a:solidFill>
              </a:rPr>
              <a:t>Pays 100% (or eligibility level) of Tuition and fees  at public institutions in-state fees </a:t>
            </a:r>
            <a:r>
              <a:rPr lang="en-US" sz="1800" b="0" i="1" u="none" strike="noStrike" cap="none">
                <a:solidFill>
                  <a:schemeClr val="dk1"/>
                </a:solidFill>
                <a:latin typeface="Calibri"/>
                <a:ea typeface="Calibri"/>
                <a:cs typeface="Calibri"/>
                <a:sym typeface="Calibri"/>
              </a:rPr>
              <a:t>(Tuition and Fees is paid directly to the school)</a:t>
            </a:r>
            <a:endParaRPr sz="1800"/>
          </a:p>
          <a:p>
            <a:pPr marL="457200" marR="0" lvl="0" indent="-355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Pays BAH, $2</a:t>
            </a:r>
            <a:r>
              <a:rPr lang="en-US" sz="2000">
                <a:solidFill>
                  <a:schemeClr val="dk1"/>
                </a:solidFill>
              </a:rPr>
              <a:t>121</a:t>
            </a:r>
            <a:r>
              <a:rPr lang="en-US" sz="2000" b="0" i="0" u="none" strike="noStrike" cap="none">
                <a:solidFill>
                  <a:schemeClr val="dk1"/>
                </a:solidFill>
                <a:latin typeface="Calibri"/>
                <a:ea typeface="Calibri"/>
                <a:cs typeface="Calibri"/>
                <a:sym typeface="Calibri"/>
              </a:rPr>
              <a:t>/month</a:t>
            </a:r>
            <a:endParaRPr sz="2000"/>
          </a:p>
          <a:p>
            <a:pPr marL="0" marR="0" lvl="0" indent="0" algn="l" rtl="0">
              <a:lnSpc>
                <a:spcPct val="90000"/>
              </a:lnSpc>
              <a:spcBef>
                <a:spcPts val="408"/>
              </a:spcBef>
              <a:spcAft>
                <a:spcPts val="0"/>
              </a:spcAft>
              <a:buClr>
                <a:schemeClr val="dk1"/>
              </a:buClr>
              <a:buSzPts val="2040"/>
              <a:buFont typeface="Arial"/>
              <a:buNone/>
            </a:pPr>
            <a:r>
              <a:rPr lang="en-US" sz="2000" b="0" i="0" u="none" strike="noStrike" cap="none">
                <a:solidFill>
                  <a:schemeClr val="dk1"/>
                </a:solidFill>
                <a:latin typeface="Calibri"/>
                <a:ea typeface="Calibri"/>
                <a:cs typeface="Calibri"/>
                <a:sym typeface="Calibri"/>
              </a:rPr>
              <a:t>	</a:t>
            </a:r>
            <a:r>
              <a:rPr lang="en-US" sz="1800" b="0" i="1" u="none" strike="noStrike" cap="none">
                <a:solidFill>
                  <a:schemeClr val="dk1"/>
                </a:solidFill>
                <a:latin typeface="Calibri"/>
                <a:ea typeface="Calibri"/>
                <a:cs typeface="Calibri"/>
                <a:sym typeface="Calibri"/>
              </a:rPr>
              <a:t>(BAH is paid to </a:t>
            </a:r>
            <a:r>
              <a:rPr lang="en-US" sz="1800" i="1">
                <a:solidFill>
                  <a:schemeClr val="dk1"/>
                </a:solidFill>
              </a:rPr>
              <a:t>recipient</a:t>
            </a:r>
            <a:r>
              <a:rPr lang="en-US" sz="1800" b="0" i="1" u="none" strike="noStrike" cap="none">
                <a:solidFill>
                  <a:schemeClr val="dk1"/>
                </a:solidFill>
                <a:latin typeface="Calibri"/>
                <a:ea typeface="Calibri"/>
                <a:cs typeface="Calibri"/>
                <a:sym typeface="Calibri"/>
              </a:rPr>
              <a:t> (a month in arrears) </a:t>
            </a:r>
            <a:r>
              <a:rPr lang="en-US" sz="1800" b="0" i="1" u="sng" strike="noStrike" cap="none">
                <a:solidFill>
                  <a:schemeClr val="dk1"/>
                </a:solidFill>
                <a:latin typeface="Calibri"/>
                <a:ea typeface="Calibri"/>
                <a:cs typeface="Calibri"/>
                <a:sym typeface="Calibri"/>
              </a:rPr>
              <a:t>if eligible for kicker, it is paid with BAH)</a:t>
            </a:r>
            <a:endParaRPr sz="1800" b="0" i="1" u="none" strike="noStrike" cap="none">
              <a:solidFill>
                <a:schemeClr val="dk1"/>
              </a:solidFill>
              <a:latin typeface="Calibri"/>
              <a:ea typeface="Calibri"/>
              <a:cs typeface="Calibri"/>
              <a:sym typeface="Calibri"/>
            </a:endParaRPr>
          </a:p>
          <a:p>
            <a:pPr marL="457200" marR="0" lvl="0" indent="-355600" algn="l" rtl="0">
              <a:lnSpc>
                <a:spcPct val="90000"/>
              </a:lnSpc>
              <a:spcBef>
                <a:spcPts val="408"/>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Book stipend, $1000/year</a:t>
            </a:r>
            <a:r>
              <a:rPr lang="en-US" sz="2000"/>
              <a:t> </a:t>
            </a:r>
            <a:r>
              <a:rPr lang="en-US" sz="1800" b="0" i="1" u="none" strike="noStrike" cap="none">
                <a:solidFill>
                  <a:schemeClr val="dk1"/>
                </a:solidFill>
                <a:latin typeface="Calibri"/>
                <a:ea typeface="Calibri"/>
                <a:cs typeface="Calibri"/>
                <a:sym typeface="Calibri"/>
              </a:rPr>
              <a:t>(Book Stipend is paid to </a:t>
            </a:r>
            <a:r>
              <a:rPr lang="en-US" sz="1800" i="1">
                <a:solidFill>
                  <a:schemeClr val="dk1"/>
                </a:solidFill>
              </a:rPr>
              <a:t>recipient</a:t>
            </a:r>
            <a:r>
              <a:rPr lang="en-US" sz="1800" b="0" i="1" u="none" strike="noStrike" cap="none">
                <a:solidFill>
                  <a:schemeClr val="dk1"/>
                </a:solidFill>
                <a:latin typeface="Calibri"/>
                <a:ea typeface="Calibri"/>
                <a:cs typeface="Calibri"/>
                <a:sym typeface="Calibri"/>
              </a:rPr>
              <a:t> in the beginning of the quarter, $500 in fall and $500 in winter)</a:t>
            </a:r>
            <a:endParaRPr sz="1800" b="0" i="1" u="none" strike="noStrike" cap="none">
              <a:solidFill>
                <a:schemeClr val="dk1"/>
              </a:solidFill>
              <a:latin typeface="Calibri"/>
              <a:ea typeface="Calibri"/>
              <a:cs typeface="Calibri"/>
              <a:sym typeface="Calibri"/>
            </a:endParaRPr>
          </a:p>
          <a:p>
            <a:pPr marL="0" marR="0" lvl="0" indent="0" algn="l" rtl="0">
              <a:lnSpc>
                <a:spcPct val="90000"/>
              </a:lnSpc>
              <a:spcBef>
                <a:spcPts val="408"/>
              </a:spcBef>
              <a:spcAft>
                <a:spcPts val="0"/>
              </a:spcAft>
              <a:buClr>
                <a:srgbClr val="888888"/>
              </a:buClr>
              <a:buSzPts val="2040"/>
              <a:buFont typeface="Arial"/>
              <a:buNone/>
            </a:pPr>
            <a:endParaRPr sz="2040" b="1" i="0" u="none" strike="noStrike" cap="none">
              <a:solidFill>
                <a:schemeClr val="dk1"/>
              </a:solidFill>
              <a:latin typeface="Calibri"/>
              <a:ea typeface="Calibri"/>
              <a:cs typeface="Calibri"/>
              <a:sym typeface="Calibri"/>
            </a:endParaRPr>
          </a:p>
          <a:p>
            <a:pPr marL="0" marR="0" lvl="0" indent="0" algn="l" rtl="0">
              <a:lnSpc>
                <a:spcPct val="90000"/>
              </a:lnSpc>
              <a:spcBef>
                <a:spcPts val="306"/>
              </a:spcBef>
              <a:spcAft>
                <a:spcPts val="0"/>
              </a:spcAft>
              <a:buClr>
                <a:srgbClr val="888888"/>
              </a:buClr>
              <a:buSzPts val="1530"/>
              <a:buFont typeface="Arial"/>
              <a:buNone/>
            </a:pPr>
            <a:endParaRPr sz="1530" b="0" i="0" u="none" strike="noStrike" cap="none">
              <a:solidFill>
                <a:srgbClr val="888888"/>
              </a:solidFill>
              <a:latin typeface="Calibri"/>
              <a:ea typeface="Calibri"/>
              <a:cs typeface="Calibri"/>
              <a:sym typeface="Calibri"/>
            </a:endParaRPr>
          </a:p>
        </p:txBody>
      </p:sp>
      <p:pic>
        <p:nvPicPr>
          <p:cNvPr id="144" name="Shape 144"/>
          <p:cNvPicPr preferRelativeResize="0"/>
          <p:nvPr/>
        </p:nvPicPr>
        <p:blipFill rotWithShape="1">
          <a:blip r:embed="rId3">
            <a:alphaModFix/>
          </a:blip>
          <a:srcRect/>
          <a:stretch/>
        </p:blipFill>
        <p:spPr>
          <a:xfrm>
            <a:off x="0" y="5741505"/>
            <a:ext cx="4041998" cy="1109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685800" y="201450"/>
            <a:ext cx="7772400" cy="1622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rgbClr val="002855"/>
                </a:solidFill>
                <a:latin typeface="Impact"/>
                <a:ea typeface="Impact"/>
                <a:cs typeface="Impact"/>
                <a:sym typeface="Impact"/>
              </a:rPr>
              <a:t>APPLYING FOR GI BILL</a:t>
            </a:r>
            <a:endParaRPr>
              <a:solidFill>
                <a:srgbClr val="002855"/>
              </a:solidFill>
              <a:latin typeface="Impact"/>
              <a:ea typeface="Impact"/>
              <a:cs typeface="Impact"/>
              <a:sym typeface="Impact"/>
            </a:endParaRPr>
          </a:p>
        </p:txBody>
      </p:sp>
      <p:sp>
        <p:nvSpPr>
          <p:cNvPr id="150" name="Shape 150"/>
          <p:cNvSpPr txBox="1">
            <a:spLocks noGrp="1"/>
          </p:cNvSpPr>
          <p:nvPr>
            <p:ph type="subTitle" idx="1"/>
          </p:nvPr>
        </p:nvSpPr>
        <p:spPr>
          <a:xfrm>
            <a:off x="381000" y="1695963"/>
            <a:ext cx="8382000" cy="3978900"/>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dk1"/>
              </a:buClr>
              <a:buSzPts val="4000"/>
              <a:buFont typeface="Arial"/>
              <a:buNone/>
            </a:pPr>
            <a:r>
              <a:rPr lang="en-US" sz="3600" b="0" i="0" u="none" strike="noStrike" cap="none">
                <a:solidFill>
                  <a:schemeClr val="dk1"/>
                </a:solidFill>
                <a:latin typeface="Calibri"/>
                <a:ea typeface="Calibri"/>
                <a:cs typeface="Calibri"/>
                <a:sym typeface="Calibri"/>
              </a:rPr>
              <a:t>Documents Required</a:t>
            </a:r>
            <a:endParaRPr sz="3600"/>
          </a:p>
          <a:p>
            <a:pPr marL="1028700" marR="0" lvl="1" indent="-546100" algn="l" rtl="0">
              <a:spcBef>
                <a:spcPts val="800"/>
              </a:spcBef>
              <a:spcAft>
                <a:spcPts val="0"/>
              </a:spcAft>
              <a:buClr>
                <a:schemeClr val="dk1"/>
              </a:buClr>
              <a:buSzPts val="3600"/>
              <a:buFont typeface="Noto Sans Symbols"/>
              <a:buChar char="➢"/>
            </a:pPr>
            <a:r>
              <a:rPr lang="en-US" sz="3600" b="0" i="0" u="none" strike="noStrike" cap="none">
                <a:solidFill>
                  <a:schemeClr val="dk1"/>
                </a:solidFill>
                <a:latin typeface="Calibri"/>
                <a:ea typeface="Calibri"/>
                <a:cs typeface="Calibri"/>
                <a:sym typeface="Calibri"/>
              </a:rPr>
              <a:t>Certificate of Eligibility </a:t>
            </a:r>
            <a:endParaRPr sz="3600"/>
          </a:p>
          <a:p>
            <a:pPr marL="914400" marR="0" lvl="2" indent="0" algn="l" rtl="0">
              <a:spcBef>
                <a:spcPts val="800"/>
              </a:spcBef>
              <a:spcAft>
                <a:spcPts val="0"/>
              </a:spcAft>
              <a:buClr>
                <a:schemeClr val="dk1"/>
              </a:buClr>
              <a:buSzPts val="3600"/>
              <a:buFont typeface="Noto Sans Symbols"/>
              <a:buNone/>
            </a:pPr>
            <a:r>
              <a:rPr lang="en-US" sz="2400" b="0" i="1" u="none" strike="noStrike" cap="none">
                <a:solidFill>
                  <a:schemeClr val="dk1"/>
                </a:solidFill>
                <a:latin typeface="Calibri"/>
                <a:ea typeface="Calibri"/>
                <a:cs typeface="Calibri"/>
                <a:sym typeface="Calibri"/>
              </a:rPr>
              <a:t>(New COE required every year)</a:t>
            </a:r>
            <a:endParaRPr sz="2400" b="0" i="1" u="none" strike="noStrike" cap="none">
              <a:solidFill>
                <a:schemeClr val="dk1"/>
              </a:solidFill>
              <a:latin typeface="Calibri"/>
              <a:ea typeface="Calibri"/>
              <a:cs typeface="Calibri"/>
              <a:sym typeface="Calibri"/>
            </a:endParaRPr>
          </a:p>
          <a:p>
            <a:pPr marL="1028700" marR="0" lvl="1" indent="-546100" algn="l" rtl="0">
              <a:spcBef>
                <a:spcPts val="800"/>
              </a:spcBef>
              <a:spcAft>
                <a:spcPts val="0"/>
              </a:spcAft>
              <a:buClr>
                <a:schemeClr val="dk1"/>
              </a:buClr>
              <a:buSzPts val="3600"/>
              <a:buFont typeface="Noto Sans Symbols"/>
              <a:buChar char="➢"/>
            </a:pPr>
            <a:r>
              <a:rPr lang="en-US" sz="3600" b="0" i="0" u="none" strike="noStrike" cap="none">
                <a:solidFill>
                  <a:schemeClr val="dk1"/>
                </a:solidFill>
                <a:latin typeface="Calibri"/>
                <a:ea typeface="Calibri"/>
                <a:cs typeface="Calibri"/>
                <a:sym typeface="Calibri"/>
              </a:rPr>
              <a:t>22-5495</a:t>
            </a:r>
            <a:endParaRPr sz="3600" b="0" i="0" u="none" strike="noStrike" cap="none">
              <a:solidFill>
                <a:schemeClr val="dk1"/>
              </a:solidFill>
              <a:latin typeface="Calibri"/>
              <a:ea typeface="Calibri"/>
              <a:cs typeface="Calibri"/>
              <a:sym typeface="Calibri"/>
            </a:endParaRPr>
          </a:p>
          <a:p>
            <a:pPr marL="1028700" marR="0" lvl="1" indent="-546100" algn="l" rtl="0">
              <a:spcBef>
                <a:spcPts val="800"/>
              </a:spcBef>
              <a:spcAft>
                <a:spcPts val="0"/>
              </a:spcAft>
              <a:buClr>
                <a:schemeClr val="dk1"/>
              </a:buClr>
              <a:buSzPts val="3600"/>
              <a:buFont typeface="Noto Sans Symbols"/>
              <a:buChar char="➢"/>
            </a:pPr>
            <a:r>
              <a:rPr lang="en-US" sz="3600" b="0" i="0" u="none" strike="noStrike" cap="none">
                <a:solidFill>
                  <a:schemeClr val="dk1"/>
                </a:solidFill>
                <a:latin typeface="Calibri"/>
                <a:ea typeface="Calibri"/>
                <a:cs typeface="Calibri"/>
                <a:sym typeface="Calibri"/>
              </a:rPr>
              <a:t>Academic Plan Form</a:t>
            </a:r>
            <a:r>
              <a:rPr lang="en-US" sz="3600"/>
              <a:t> </a:t>
            </a:r>
            <a:endParaRPr sz="3600"/>
          </a:p>
          <a:p>
            <a:pPr marL="914400" marR="0" lvl="2" indent="0" algn="l" rtl="0">
              <a:spcBef>
                <a:spcPts val="800"/>
              </a:spcBef>
              <a:spcAft>
                <a:spcPts val="0"/>
              </a:spcAft>
              <a:buClr>
                <a:schemeClr val="dk1"/>
              </a:buClr>
              <a:buSzPts val="3600"/>
              <a:buFont typeface="Noto Sans Symbols"/>
              <a:buNone/>
            </a:pPr>
            <a:r>
              <a:rPr lang="en-US" sz="2400" b="0" i="1" u="none" strike="noStrike" cap="none">
                <a:solidFill>
                  <a:schemeClr val="dk1"/>
                </a:solidFill>
                <a:latin typeface="Calibri"/>
                <a:ea typeface="Calibri"/>
                <a:cs typeface="Calibri"/>
                <a:sym typeface="Calibri"/>
              </a:rPr>
              <a:t>(APF required every quarter)</a:t>
            </a:r>
            <a:endParaRPr sz="2400" b="0" i="1" u="none" strike="noStrike" cap="none">
              <a:solidFill>
                <a:schemeClr val="dk1"/>
              </a:solidFill>
              <a:latin typeface="Calibri"/>
              <a:ea typeface="Calibri"/>
              <a:cs typeface="Calibri"/>
              <a:sym typeface="Calibri"/>
            </a:endParaRPr>
          </a:p>
          <a:p>
            <a:pPr marL="457200" marR="0" lvl="1" indent="0" algn="l" rtl="0">
              <a:spcBef>
                <a:spcPts val="800"/>
              </a:spcBef>
              <a:spcAft>
                <a:spcPts val="0"/>
              </a:spcAft>
              <a:buClr>
                <a:srgbClr val="888888"/>
              </a:buClr>
              <a:buSzPts val="4000"/>
              <a:buFont typeface="Arial"/>
              <a:buNone/>
            </a:pPr>
            <a:endParaRPr sz="40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151" name="Shape 151"/>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76200" y="152400"/>
            <a:ext cx="89916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60"/>
              <a:buFont typeface="Calibri"/>
              <a:buNone/>
            </a:pPr>
            <a:r>
              <a:rPr lang="en-US" sz="4860" b="1" i="0" u="none" strike="noStrike" cap="none">
                <a:solidFill>
                  <a:srgbClr val="002855"/>
                </a:solidFill>
                <a:latin typeface="Impact"/>
                <a:ea typeface="Impact"/>
                <a:cs typeface="Impact"/>
                <a:sym typeface="Impact"/>
              </a:rPr>
              <a:t>VA LICENSES, TESTS AND EXAMS </a:t>
            </a:r>
            <a:endParaRPr>
              <a:solidFill>
                <a:srgbClr val="002855"/>
              </a:solidFill>
              <a:latin typeface="Impact"/>
              <a:ea typeface="Impact"/>
              <a:cs typeface="Impact"/>
              <a:sym typeface="Impact"/>
            </a:endParaRPr>
          </a:p>
        </p:txBody>
      </p:sp>
      <p:sp>
        <p:nvSpPr>
          <p:cNvPr id="241" name="Shape 241"/>
          <p:cNvSpPr txBox="1">
            <a:spLocks noGrp="1"/>
          </p:cNvSpPr>
          <p:nvPr>
            <p:ph type="subTitle" idx="1"/>
          </p:nvPr>
        </p:nvSpPr>
        <p:spPr>
          <a:xfrm>
            <a:off x="381000" y="1524000"/>
            <a:ext cx="8382000" cy="3870690"/>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0"/>
              </a:spcBef>
              <a:spcAft>
                <a:spcPts val="0"/>
              </a:spcAft>
              <a:buClr>
                <a:schemeClr val="dk1"/>
              </a:buClr>
              <a:buSzPts val="1665"/>
              <a:buFont typeface="Noto Sans Symbols"/>
              <a:buChar char="➢"/>
            </a:pPr>
            <a:r>
              <a:rPr lang="en-US" sz="1665" b="0" i="0" u="none" strike="noStrike" cap="none">
                <a:solidFill>
                  <a:schemeClr val="dk1"/>
                </a:solidFill>
                <a:latin typeface="Calibri"/>
                <a:ea typeface="Calibri"/>
                <a:cs typeface="Calibri"/>
                <a:sym typeface="Calibri"/>
              </a:rPr>
              <a:t>CH 33 students may be reimbursed for one licensing or certification test. Students are reimbursed the cost of the test, the reimbursement can not exceed $2,000.  The test must be approved for VA benefits.</a:t>
            </a:r>
            <a:endParaRPr/>
          </a:p>
          <a:p>
            <a:pPr marL="285750" marR="0" lvl="0" indent="-180022" algn="l" rtl="0">
              <a:lnSpc>
                <a:spcPct val="80000"/>
              </a:lnSpc>
              <a:spcBef>
                <a:spcPts val="333"/>
              </a:spcBef>
              <a:spcAft>
                <a:spcPts val="0"/>
              </a:spcAft>
              <a:buClr>
                <a:srgbClr val="888888"/>
              </a:buClr>
              <a:buSzPts val="1665"/>
              <a:buFont typeface="Noto Sans Symbols"/>
              <a:buNone/>
            </a:pPr>
            <a:endParaRPr sz="1665" b="0" i="0" u="none" strike="noStrike" cap="none">
              <a:solidFill>
                <a:schemeClr val="dk1"/>
              </a:solidFill>
              <a:latin typeface="Calibri"/>
              <a:ea typeface="Calibri"/>
              <a:cs typeface="Calibri"/>
              <a:sym typeface="Calibri"/>
            </a:endParaRPr>
          </a:p>
          <a:p>
            <a:pPr marL="285750" marR="0" lvl="0" indent="-285750" algn="l" rtl="0">
              <a:lnSpc>
                <a:spcPct val="80000"/>
              </a:lnSpc>
              <a:spcBef>
                <a:spcPts val="333"/>
              </a:spcBef>
              <a:spcAft>
                <a:spcPts val="0"/>
              </a:spcAft>
              <a:buClr>
                <a:schemeClr val="dk1"/>
              </a:buClr>
              <a:buSzPts val="1665"/>
              <a:buFont typeface="Noto Sans Symbols"/>
              <a:buChar char="➢"/>
            </a:pPr>
            <a:r>
              <a:rPr lang="en-US" sz="1665" b="0" i="0" u="none" strike="noStrike" cap="none">
                <a:solidFill>
                  <a:schemeClr val="dk1"/>
                </a:solidFill>
                <a:latin typeface="Calibri"/>
                <a:ea typeface="Calibri"/>
                <a:cs typeface="Calibri"/>
                <a:sym typeface="Calibri"/>
              </a:rPr>
              <a:t>Individuals may be reimbursed for multiple licensing and certification exams. One month of entitlement  will be charged for each $1,759.08 paid beginning August 1, 2015. The test must be approved for VA benefits.</a:t>
            </a:r>
            <a:endParaRPr/>
          </a:p>
          <a:p>
            <a:pPr marL="395478" marR="0" lvl="0" indent="-180022" algn="l" rtl="0">
              <a:lnSpc>
                <a:spcPct val="80000"/>
              </a:lnSpc>
              <a:spcBef>
                <a:spcPts val="333"/>
              </a:spcBef>
              <a:spcAft>
                <a:spcPts val="0"/>
              </a:spcAft>
              <a:buClr>
                <a:srgbClr val="888888"/>
              </a:buClr>
              <a:buSzPts val="1665"/>
              <a:buFont typeface="Noto Sans Symbols"/>
              <a:buNone/>
            </a:pPr>
            <a:endParaRPr sz="1665" b="0" i="0" u="none" strike="noStrike" cap="none">
              <a:solidFill>
                <a:schemeClr val="dk1"/>
              </a:solidFill>
              <a:latin typeface="Calibri"/>
              <a:ea typeface="Calibri"/>
              <a:cs typeface="Calibri"/>
              <a:sym typeface="Calibri"/>
            </a:endParaRPr>
          </a:p>
          <a:p>
            <a:pPr marL="285750" marR="0" lvl="0" indent="-285750" algn="l" rtl="0">
              <a:lnSpc>
                <a:spcPct val="80000"/>
              </a:lnSpc>
              <a:spcBef>
                <a:spcPts val="333"/>
              </a:spcBef>
              <a:spcAft>
                <a:spcPts val="0"/>
              </a:spcAft>
              <a:buClr>
                <a:schemeClr val="dk1"/>
              </a:buClr>
              <a:buSzPts val="1665"/>
              <a:buFont typeface="Noto Sans Symbols"/>
              <a:buChar char="➢"/>
            </a:pPr>
            <a:r>
              <a:rPr lang="en-US" sz="1665" b="0" i="0" u="none" strike="noStrike" cap="none">
                <a:solidFill>
                  <a:schemeClr val="dk1"/>
                </a:solidFill>
                <a:latin typeface="Calibri"/>
                <a:ea typeface="Calibri"/>
                <a:cs typeface="Calibri"/>
                <a:sym typeface="Calibri"/>
              </a:rPr>
              <a:t>VA students can apply for test fee reimbursement by completing and submitting an Application for Reimbursement of Licensing or Certification Test Fees.</a:t>
            </a:r>
            <a:endParaRPr/>
          </a:p>
          <a:p>
            <a:pPr marL="285750" marR="0" lvl="0" indent="-180022" algn="l" rtl="0">
              <a:lnSpc>
                <a:spcPct val="80000"/>
              </a:lnSpc>
              <a:spcBef>
                <a:spcPts val="333"/>
              </a:spcBef>
              <a:spcAft>
                <a:spcPts val="0"/>
              </a:spcAft>
              <a:buClr>
                <a:srgbClr val="888888"/>
              </a:buClr>
              <a:buSzPts val="1665"/>
              <a:buFont typeface="Noto Sans Symbols"/>
              <a:buNone/>
            </a:pPr>
            <a:endParaRPr sz="1665" b="0" i="0" u="none" strike="noStrike" cap="none">
              <a:solidFill>
                <a:schemeClr val="dk1"/>
              </a:solidFill>
              <a:latin typeface="Calibri"/>
              <a:ea typeface="Calibri"/>
              <a:cs typeface="Calibri"/>
              <a:sym typeface="Calibri"/>
            </a:endParaRPr>
          </a:p>
          <a:p>
            <a:pPr marL="285750" marR="0" lvl="0" indent="-285750" algn="l" rtl="0">
              <a:lnSpc>
                <a:spcPct val="80000"/>
              </a:lnSpc>
              <a:spcBef>
                <a:spcPts val="333"/>
              </a:spcBef>
              <a:spcAft>
                <a:spcPts val="0"/>
              </a:spcAft>
              <a:buClr>
                <a:schemeClr val="dk1"/>
              </a:buClr>
              <a:buSzPts val="1665"/>
              <a:buFont typeface="Noto Sans Symbols"/>
              <a:buChar char="➢"/>
            </a:pPr>
            <a:r>
              <a:rPr lang="en-US" sz="1665" b="0" i="0" u="none" strike="noStrike" cap="none">
                <a:solidFill>
                  <a:schemeClr val="dk1"/>
                </a:solidFill>
                <a:latin typeface="Calibri"/>
                <a:ea typeface="Calibri"/>
                <a:cs typeface="Calibri"/>
                <a:sym typeface="Calibri"/>
              </a:rPr>
              <a:t>Attach a copy of their test results to the application. If test results are not available they can attach a copy of their license or certification and a payment receipt. Test fee reimbursement can be paid for each test for which reimbursement is claimed and these documents are submitted. </a:t>
            </a:r>
            <a:endParaRPr/>
          </a:p>
          <a:p>
            <a:pPr marL="0" marR="0" lvl="0" indent="0" algn="l" rtl="0">
              <a:lnSpc>
                <a:spcPct val="80000"/>
              </a:lnSpc>
              <a:spcBef>
                <a:spcPts val="333"/>
              </a:spcBef>
              <a:spcAft>
                <a:spcPts val="0"/>
              </a:spcAft>
              <a:buClr>
                <a:srgbClr val="888888"/>
              </a:buClr>
              <a:buSzPts val="1665"/>
              <a:buFont typeface="Arial"/>
              <a:buNone/>
            </a:pPr>
            <a:endParaRPr sz="1665" b="0" i="0" u="none" strike="noStrike" cap="none">
              <a:solidFill>
                <a:srgbClr val="888888"/>
              </a:solidFill>
              <a:latin typeface="Calibri"/>
              <a:ea typeface="Calibri"/>
              <a:cs typeface="Calibri"/>
              <a:sym typeface="Calibri"/>
            </a:endParaRPr>
          </a:p>
        </p:txBody>
      </p:sp>
      <p:pic>
        <p:nvPicPr>
          <p:cNvPr id="242" name="Shape 242"/>
          <p:cNvPicPr preferRelativeResize="0"/>
          <p:nvPr/>
        </p:nvPicPr>
        <p:blipFill rotWithShape="1">
          <a:blip r:embed="rId3">
            <a:alphaModFix/>
          </a:blip>
          <a:srcRect/>
          <a:stretch/>
        </p:blipFill>
        <p:spPr>
          <a:xfrm>
            <a:off x="0" y="5734577"/>
            <a:ext cx="4041998" cy="11095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7200"/>
              <a:buFont typeface="Calibri"/>
              <a:buNone/>
            </a:pPr>
            <a:r>
              <a:rPr lang="en-US" sz="7200" b="1" i="0" u="none" strike="noStrike" cap="none">
                <a:solidFill>
                  <a:srgbClr val="002855"/>
                </a:solidFill>
                <a:latin typeface="Impact"/>
                <a:ea typeface="Impact"/>
                <a:cs typeface="Impact"/>
                <a:sym typeface="Impact"/>
              </a:rPr>
              <a:t>Tutorial Assistance</a:t>
            </a:r>
            <a:endParaRPr>
              <a:solidFill>
                <a:srgbClr val="002855"/>
              </a:solidFill>
              <a:latin typeface="Impact"/>
              <a:ea typeface="Impact"/>
              <a:cs typeface="Impact"/>
              <a:sym typeface="Impact"/>
            </a:endParaRPr>
          </a:p>
        </p:txBody>
      </p:sp>
      <p:sp>
        <p:nvSpPr>
          <p:cNvPr id="234" name="Shape 234"/>
          <p:cNvSpPr txBox="1">
            <a:spLocks noGrp="1"/>
          </p:cNvSpPr>
          <p:nvPr>
            <p:ph type="subTitle" idx="1"/>
          </p:nvPr>
        </p:nvSpPr>
        <p:spPr>
          <a:xfrm>
            <a:off x="381000" y="1524000"/>
            <a:ext cx="8382000" cy="3352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Veterans, reservists and  dependents receiving educational benefits are eligible for tutorial assistance.  </a:t>
            </a:r>
            <a:endParaRPr/>
          </a:p>
          <a:p>
            <a:pPr marL="285750" marR="0" lvl="0" indent="-285750" algn="l" rtl="0">
              <a:lnSpc>
                <a:spcPct val="90000"/>
              </a:lnSpc>
              <a:spcBef>
                <a:spcPts val="48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The VA will pay up to $100 per month for tutoring </a:t>
            </a:r>
            <a:endParaRPr/>
          </a:p>
          <a:p>
            <a:pPr marL="285750" marR="0" lvl="0" indent="-285750" algn="l" rtl="0">
              <a:lnSpc>
                <a:spcPct val="90000"/>
              </a:lnSpc>
              <a:spcBef>
                <a:spcPts val="48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$1,200 maximum, the first $600 has no charge to entitlement). </a:t>
            </a:r>
            <a:endParaRPr/>
          </a:p>
          <a:p>
            <a:pPr marL="285750" marR="0" lvl="0" indent="-285750" algn="l" rtl="0">
              <a:lnSpc>
                <a:spcPct val="90000"/>
              </a:lnSpc>
              <a:spcBef>
                <a:spcPts val="48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For CH 33 recipients, there is no charge to entitlement for the $1,200 maximum benefit.  </a:t>
            </a:r>
            <a:endParaRPr/>
          </a:p>
          <a:p>
            <a:pPr marL="285750" marR="0" lvl="0" indent="-133350" algn="l" rtl="0">
              <a:lnSpc>
                <a:spcPct val="90000"/>
              </a:lnSpc>
              <a:spcBef>
                <a:spcPts val="480"/>
              </a:spcBef>
              <a:spcAft>
                <a:spcPts val="0"/>
              </a:spcAft>
              <a:buClr>
                <a:srgbClr val="888888"/>
              </a:buClr>
              <a:buSzPts val="2400"/>
              <a:buFont typeface="Noto Sans Symbols"/>
              <a:buNone/>
            </a:pPr>
            <a:endParaRPr sz="24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480"/>
              </a:spcBef>
              <a:spcAft>
                <a:spcPts val="0"/>
              </a:spcAft>
              <a:buClr>
                <a:schemeClr val="dk1"/>
              </a:buClr>
              <a:buSzPts val="2000"/>
              <a:buFont typeface="Noto Sans Symbols"/>
              <a:buChar char="➢"/>
            </a:pPr>
            <a:r>
              <a:rPr lang="en-US" sz="2000" b="0" i="1" u="none" strike="noStrike" cap="none">
                <a:solidFill>
                  <a:schemeClr val="dk1"/>
                </a:solidFill>
                <a:latin typeface="Calibri"/>
                <a:ea typeface="Calibri"/>
                <a:cs typeface="Calibri"/>
                <a:sym typeface="Calibri"/>
              </a:rPr>
              <a:t>Ch 1607 is not authorized for tutorial assistance at this time</a:t>
            </a:r>
            <a:r>
              <a:rPr lang="en-US" sz="2400" b="0" i="1" u="none" strike="noStrike" cap="none">
                <a:solidFill>
                  <a:schemeClr val="dk1"/>
                </a:solidFill>
                <a:latin typeface="Calibri"/>
                <a:ea typeface="Calibri"/>
                <a:cs typeface="Calibri"/>
                <a:sym typeface="Calibri"/>
              </a:rPr>
              <a:t>.</a:t>
            </a:r>
            <a:endParaRPr/>
          </a:p>
          <a:p>
            <a:pPr marL="0" marR="0" lvl="0" indent="0" algn="l" rtl="0">
              <a:lnSpc>
                <a:spcPct val="90000"/>
              </a:lnSpc>
              <a:spcBef>
                <a:spcPts val="36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52"/>
            <a:ext cx="8229600" cy="1373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solidFill>
                  <a:srgbClr val="002855"/>
                </a:solidFill>
                <a:latin typeface="Impact"/>
                <a:ea typeface="Impact"/>
                <a:cs typeface="Impact"/>
                <a:sym typeface="Impact"/>
              </a:rPr>
              <a:t>Chapter 35: </a:t>
            </a:r>
            <a:r>
              <a:rPr lang="en-US" sz="4000" b="1">
                <a:solidFill>
                  <a:srgbClr val="002855"/>
                </a:solidFill>
                <a:latin typeface="Impact"/>
                <a:ea typeface="Impact"/>
                <a:cs typeface="Impact"/>
                <a:sym typeface="Impact"/>
              </a:rPr>
              <a:t>Dependents Educational Assistant Program</a:t>
            </a:r>
            <a:endParaRPr sz="4000">
              <a:solidFill>
                <a:srgbClr val="002855"/>
              </a:solidFill>
              <a:latin typeface="Impact"/>
              <a:ea typeface="Impact"/>
              <a:cs typeface="Impact"/>
              <a:sym typeface="Impact"/>
            </a:endParaRPr>
          </a:p>
        </p:txBody>
      </p:sp>
      <p:sp>
        <p:nvSpPr>
          <p:cNvPr id="157" name="Shape 157"/>
          <p:cNvSpPr txBox="1"/>
          <p:nvPr/>
        </p:nvSpPr>
        <p:spPr>
          <a:xfrm>
            <a:off x="650100" y="1529075"/>
            <a:ext cx="8036700" cy="5182500"/>
          </a:xfrm>
          <a:prstGeom prst="rect">
            <a:avLst/>
          </a:prstGeom>
          <a:noFill/>
          <a:ln>
            <a:noFill/>
          </a:ln>
        </p:spPr>
        <p:txBody>
          <a:bodyPr spcFirstLastPara="1" wrap="square" lIns="91425" tIns="91425" rIns="91425" bIns="91425" anchor="t" anchorCtr="0">
            <a:noAutofit/>
          </a:bodyPr>
          <a:lstStyle/>
          <a:p>
            <a:pPr marL="0" lvl="0" indent="0" rtl="0">
              <a:lnSpc>
                <a:spcPct val="80000"/>
              </a:lnSpc>
              <a:spcBef>
                <a:spcPts val="400"/>
              </a:spcBef>
              <a:spcAft>
                <a:spcPts val="0"/>
              </a:spcAft>
              <a:buClr>
                <a:schemeClr val="dk1"/>
              </a:buClr>
              <a:buSzPts val="2000"/>
              <a:buFont typeface="Arial"/>
              <a:buNone/>
            </a:pPr>
            <a:r>
              <a:rPr lang="en-US" sz="3000" b="1">
                <a:solidFill>
                  <a:schemeClr val="dk1"/>
                </a:solidFill>
                <a:latin typeface="Calibri"/>
                <a:ea typeface="Calibri"/>
                <a:cs typeface="Calibri"/>
                <a:sym typeface="Calibri"/>
              </a:rPr>
              <a:t>Eligibility Requirements:</a:t>
            </a:r>
            <a:endParaRPr sz="3000">
              <a:solidFill>
                <a:srgbClr val="888888"/>
              </a:solidFill>
              <a:latin typeface="Calibri"/>
              <a:ea typeface="Calibri"/>
              <a:cs typeface="Calibri"/>
              <a:sym typeface="Calibri"/>
            </a:endParaRPr>
          </a:p>
          <a:p>
            <a:pPr marL="914400" lvl="1" indent="-536575" rtl="0">
              <a:lnSpc>
                <a:spcPct val="80000"/>
              </a:lnSpc>
              <a:spcBef>
                <a:spcPts val="350"/>
              </a:spcBef>
              <a:spcAft>
                <a:spcPts val="0"/>
              </a:spcAft>
              <a:buClr>
                <a:schemeClr val="dk1"/>
              </a:buClr>
              <a:buSzPts val="3000"/>
              <a:buFont typeface="Noto Sans Symbols"/>
              <a:buChar char="➢"/>
            </a:pPr>
            <a:r>
              <a:rPr lang="en-US" sz="3000">
                <a:solidFill>
                  <a:schemeClr val="dk1"/>
                </a:solidFill>
                <a:latin typeface="Calibri"/>
                <a:ea typeface="Calibri"/>
                <a:cs typeface="Calibri"/>
                <a:sym typeface="Calibri"/>
              </a:rPr>
              <a:t>Veteran parent is 100% totally and permanently</a:t>
            </a:r>
            <a:r>
              <a:rPr lang="en-US" sz="3000">
                <a:solidFill>
                  <a:srgbClr val="888888"/>
                </a:solidFill>
                <a:latin typeface="Calibri"/>
                <a:ea typeface="Calibri"/>
                <a:cs typeface="Calibri"/>
                <a:sym typeface="Calibri"/>
              </a:rPr>
              <a:t> </a:t>
            </a:r>
            <a:r>
              <a:rPr lang="en-US" sz="3000">
                <a:solidFill>
                  <a:schemeClr val="dk1"/>
                </a:solidFill>
                <a:latin typeface="Calibri"/>
                <a:ea typeface="Calibri"/>
                <a:cs typeface="Calibri"/>
                <a:sym typeface="Calibri"/>
              </a:rPr>
              <a:t>service-connected disabled or service-connected deceased</a:t>
            </a:r>
            <a:endParaRPr sz="3000">
              <a:solidFill>
                <a:schemeClr val="dk1"/>
              </a:solidFill>
              <a:latin typeface="Calibri"/>
              <a:ea typeface="Calibri"/>
              <a:cs typeface="Calibri"/>
              <a:sym typeface="Calibri"/>
            </a:endParaRPr>
          </a:p>
          <a:p>
            <a:pPr marL="0" lvl="0" indent="0" rtl="0">
              <a:lnSpc>
                <a:spcPct val="80000"/>
              </a:lnSpc>
              <a:spcBef>
                <a:spcPts val="35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Benefit</a:t>
            </a:r>
            <a:endParaRPr sz="3000" b="1">
              <a:solidFill>
                <a:schemeClr val="dk1"/>
              </a:solidFill>
              <a:latin typeface="Calibri"/>
              <a:ea typeface="Calibri"/>
              <a:cs typeface="Calibri"/>
              <a:sym typeface="Calibri"/>
            </a:endParaRPr>
          </a:p>
          <a:p>
            <a:pPr marL="914400" lvl="1" indent="-536575" rtl="0">
              <a:lnSpc>
                <a:spcPct val="80000"/>
              </a:lnSpc>
              <a:spcBef>
                <a:spcPts val="350"/>
              </a:spcBef>
              <a:spcAft>
                <a:spcPts val="0"/>
              </a:spcAft>
              <a:buClr>
                <a:schemeClr val="dk1"/>
              </a:buClr>
              <a:buSzPts val="3000"/>
              <a:buFont typeface="Noto Sans Symbols"/>
              <a:buChar char="➢"/>
            </a:pPr>
            <a:r>
              <a:rPr lang="en-US" sz="3000">
                <a:solidFill>
                  <a:schemeClr val="dk1"/>
                </a:solidFill>
                <a:latin typeface="Calibri"/>
                <a:ea typeface="Calibri"/>
                <a:cs typeface="Calibri"/>
                <a:sym typeface="Calibri"/>
              </a:rPr>
              <a:t>$1041/month in school</a:t>
            </a:r>
            <a:endParaRPr sz="3000">
              <a:solidFill>
                <a:schemeClr val="dk1"/>
              </a:solidFill>
              <a:latin typeface="Calibri"/>
              <a:ea typeface="Calibri"/>
              <a:cs typeface="Calibri"/>
              <a:sym typeface="Calibri"/>
            </a:endParaRPr>
          </a:p>
          <a:p>
            <a:pPr marL="914400" lvl="1" indent="-536575" rtl="0">
              <a:lnSpc>
                <a:spcPct val="80000"/>
              </a:lnSpc>
              <a:spcBef>
                <a:spcPts val="35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Following months w/ school breaks the amount will be lessened (i.e. winter and spring break)</a:t>
            </a:r>
            <a:endParaRPr sz="3000">
              <a:solidFill>
                <a:schemeClr val="dk1"/>
              </a:solidFill>
              <a:latin typeface="Calibri"/>
              <a:ea typeface="Calibri"/>
              <a:cs typeface="Calibri"/>
              <a:sym typeface="Calibri"/>
            </a:endParaRPr>
          </a:p>
          <a:p>
            <a:pPr marL="914400" lvl="1" indent="-536575" rtl="0">
              <a:lnSpc>
                <a:spcPct val="80000"/>
              </a:lnSpc>
              <a:spcBef>
                <a:spcPts val="350"/>
              </a:spcBef>
              <a:spcAft>
                <a:spcPts val="0"/>
              </a:spcAft>
              <a:buClr>
                <a:schemeClr val="dk1"/>
              </a:buClr>
              <a:buSzPts val="3000"/>
              <a:buFont typeface="Noto Sans Symbols"/>
              <a:buChar char="➢"/>
            </a:pPr>
            <a:r>
              <a:rPr lang="en-US" sz="3000" u="sng">
                <a:solidFill>
                  <a:schemeClr val="dk1"/>
                </a:solidFill>
                <a:latin typeface="Calibri"/>
                <a:ea typeface="Calibri"/>
                <a:cs typeface="Calibri"/>
                <a:sym typeface="Calibri"/>
              </a:rPr>
              <a:t>NEW</a:t>
            </a:r>
            <a:r>
              <a:rPr lang="en-US" sz="3000">
                <a:solidFill>
                  <a:schemeClr val="dk1"/>
                </a:solidFill>
                <a:latin typeface="Calibri"/>
                <a:ea typeface="Calibri"/>
                <a:cs typeface="Calibri"/>
                <a:sym typeface="Calibri"/>
              </a:rPr>
              <a:t>: 36 months of entitlement to age 26</a:t>
            </a:r>
            <a:endParaRPr sz="3000">
              <a:solidFill>
                <a:srgbClr val="888888"/>
              </a:solidFill>
              <a:latin typeface="Calibri"/>
              <a:ea typeface="Calibri"/>
              <a:cs typeface="Calibri"/>
              <a:sym typeface="Calibri"/>
            </a:endParaRPr>
          </a:p>
          <a:p>
            <a:pPr marL="0" lvl="0" indent="0">
              <a:spcBef>
                <a:spcPts val="0"/>
              </a:spcBef>
              <a:spcAft>
                <a:spcPts val="0"/>
              </a:spcAft>
              <a:buNone/>
            </a:pP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685800" y="152400"/>
            <a:ext cx="7772400" cy="1688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940"/>
              <a:buFont typeface="Calibri"/>
              <a:buNone/>
            </a:pPr>
            <a:r>
              <a:rPr lang="en-US" sz="5940" i="0" u="none" strike="noStrike" cap="none">
                <a:solidFill>
                  <a:srgbClr val="002855"/>
                </a:solidFill>
                <a:latin typeface="Impact"/>
                <a:ea typeface="Impact"/>
                <a:cs typeface="Impact"/>
                <a:sym typeface="Impact"/>
              </a:rPr>
              <a:t>ADVANCE PAYMENT</a:t>
            </a:r>
            <a:br>
              <a:rPr lang="en-US" sz="5940" i="0" u="none" strike="noStrike" cap="none">
                <a:solidFill>
                  <a:srgbClr val="002855"/>
                </a:solidFill>
                <a:latin typeface="Impact"/>
                <a:ea typeface="Impact"/>
                <a:cs typeface="Impact"/>
                <a:sym typeface="Impact"/>
              </a:rPr>
            </a:br>
            <a:r>
              <a:rPr lang="en-US" sz="5940" i="0" u="none" strike="noStrike" cap="none">
                <a:solidFill>
                  <a:srgbClr val="002855"/>
                </a:solidFill>
                <a:latin typeface="Impact"/>
                <a:ea typeface="Impact"/>
                <a:cs typeface="Impact"/>
                <a:sym typeface="Impact"/>
              </a:rPr>
              <a:t>Chapter 35 </a:t>
            </a:r>
            <a:endParaRPr sz="5940" b="1" i="0" u="none" strike="noStrike" cap="none">
              <a:solidFill>
                <a:srgbClr val="002855"/>
              </a:solidFill>
              <a:latin typeface="Impact"/>
              <a:ea typeface="Impact"/>
              <a:cs typeface="Impact"/>
              <a:sym typeface="Impact"/>
            </a:endParaRPr>
          </a:p>
        </p:txBody>
      </p:sp>
      <p:sp>
        <p:nvSpPr>
          <p:cNvPr id="163" name="Shape 163"/>
          <p:cNvSpPr txBox="1">
            <a:spLocks noGrp="1"/>
          </p:cNvSpPr>
          <p:nvPr>
            <p:ph type="subTitle" idx="1"/>
          </p:nvPr>
        </p:nvSpPr>
        <p:spPr>
          <a:xfrm>
            <a:off x="381000" y="1905000"/>
            <a:ext cx="8382000" cy="335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Payment for the first and second month of the quarter in advance</a:t>
            </a:r>
            <a:endParaRPr/>
          </a:p>
          <a:p>
            <a:pPr marL="0" marR="0" lvl="0" indent="0" algn="l" rtl="0">
              <a:spcBef>
                <a:spcPts val="280"/>
              </a:spcBef>
              <a:spcAft>
                <a:spcPts val="0"/>
              </a:spcAft>
              <a:buClr>
                <a:srgbClr val="888888"/>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An advance payment can be made if:</a:t>
            </a:r>
            <a:endParaRPr/>
          </a:p>
          <a:p>
            <a:pPr marL="800100" marR="0" lvl="1" indent="-34290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There is more than 30 days between terms</a:t>
            </a:r>
            <a:endParaRPr/>
          </a:p>
          <a:p>
            <a:pPr marL="800100" marR="0" lvl="1" indent="-34290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The student is enrolled at least half-time</a:t>
            </a:r>
            <a:endParaRPr/>
          </a:p>
          <a:p>
            <a:pPr marL="800100" marR="0" lvl="1" indent="-34290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VA receives the advance payment request at least 30 days before the enrollment period</a:t>
            </a:r>
            <a:endParaRPr/>
          </a:p>
          <a:p>
            <a:pPr marL="0" marR="0" lvl="0" indent="0" algn="l" rtl="0">
              <a:spcBef>
                <a:spcPts val="48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Payment is sent to the school </a:t>
            </a:r>
            <a:endParaRPr/>
          </a:p>
          <a:p>
            <a:pPr marL="0" marR="0" lvl="0" indent="0" algn="l" rtl="0">
              <a:spcBef>
                <a:spcPts val="36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164" name="Shape 164"/>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ctrTitle"/>
          </p:nvPr>
        </p:nvSpPr>
        <p:spPr>
          <a:xfrm>
            <a:off x="152400" y="152400"/>
            <a:ext cx="8763000" cy="1669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400"/>
              <a:buFont typeface="Calibri"/>
              <a:buNone/>
            </a:pPr>
            <a:r>
              <a:rPr lang="en-US" sz="5400" b="1" i="0" u="none" strike="noStrike" cap="none">
                <a:solidFill>
                  <a:srgbClr val="002855"/>
                </a:solidFill>
                <a:latin typeface="Impact"/>
                <a:ea typeface="Impact"/>
                <a:cs typeface="Impact"/>
                <a:sym typeface="Impact"/>
              </a:rPr>
              <a:t>ACADEMIC PLAN FORM (APF)</a:t>
            </a:r>
            <a:endParaRPr sz="5400" b="1" i="0" u="none" strike="noStrike" cap="none">
              <a:solidFill>
                <a:srgbClr val="002855"/>
              </a:solidFill>
              <a:latin typeface="Impact"/>
              <a:ea typeface="Impact"/>
              <a:cs typeface="Impact"/>
              <a:sym typeface="Impact"/>
            </a:endParaRPr>
          </a:p>
          <a:p>
            <a:pPr marL="0" marR="0" lvl="0" indent="0" algn="ctr" rtl="0">
              <a:spcBef>
                <a:spcPts val="0"/>
              </a:spcBef>
              <a:spcAft>
                <a:spcPts val="0"/>
              </a:spcAft>
              <a:buClr>
                <a:schemeClr val="dk1"/>
              </a:buClr>
              <a:buSzPts val="5400"/>
              <a:buFont typeface="Calibri"/>
              <a:buNone/>
            </a:pPr>
            <a:r>
              <a:rPr lang="en-US" sz="5400" b="1">
                <a:solidFill>
                  <a:srgbClr val="002855"/>
                </a:solidFill>
                <a:latin typeface="Impact"/>
                <a:ea typeface="Impact"/>
                <a:cs typeface="Impact"/>
                <a:sym typeface="Impact"/>
              </a:rPr>
              <a:t>For Ch. 33 &amp; 35 ONLY</a:t>
            </a:r>
            <a:endParaRPr sz="5400" b="1">
              <a:solidFill>
                <a:srgbClr val="002855"/>
              </a:solidFill>
              <a:latin typeface="Impact"/>
              <a:ea typeface="Impact"/>
              <a:cs typeface="Impact"/>
              <a:sym typeface="Impact"/>
            </a:endParaRPr>
          </a:p>
        </p:txBody>
      </p:sp>
      <p:sp>
        <p:nvSpPr>
          <p:cNvPr id="170" name="Shape 170"/>
          <p:cNvSpPr txBox="1">
            <a:spLocks noGrp="1"/>
          </p:cNvSpPr>
          <p:nvPr>
            <p:ph type="subTitle" idx="1"/>
          </p:nvPr>
        </p:nvSpPr>
        <p:spPr>
          <a:xfrm>
            <a:off x="381000" y="1822200"/>
            <a:ext cx="8382000" cy="37500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VA Requires all students receiving federal educational benefits to have an Academic Plan Form on file. </a:t>
            </a:r>
            <a:endParaRPr/>
          </a:p>
          <a:p>
            <a:pPr marL="285750" marR="0" lvl="0" indent="-133350" algn="l" rtl="0">
              <a:lnSpc>
                <a:spcPct val="90000"/>
              </a:lnSpc>
              <a:spcBef>
                <a:spcPts val="480"/>
              </a:spcBef>
              <a:spcAft>
                <a:spcPts val="0"/>
              </a:spcAft>
              <a:buClr>
                <a:srgbClr val="888888"/>
              </a:buClr>
              <a:buSzPts val="2400"/>
              <a:buFont typeface="Noto Sans Symbols"/>
              <a:buNone/>
            </a:pPr>
            <a:endParaRPr sz="24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48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APF must be filled out with courses for all three quarters and signed by an academic advisor (not a student peer advisor). Elective or Psy-xx is not accepted courses.</a:t>
            </a:r>
            <a:endParaRPr/>
          </a:p>
          <a:p>
            <a:pPr marL="285750" marR="0" lvl="0" indent="-133350" algn="l" rtl="0">
              <a:lnSpc>
                <a:spcPct val="90000"/>
              </a:lnSpc>
              <a:spcBef>
                <a:spcPts val="480"/>
              </a:spcBef>
              <a:spcAft>
                <a:spcPts val="0"/>
              </a:spcAft>
              <a:buClr>
                <a:srgbClr val="888888"/>
              </a:buClr>
              <a:buSzPts val="2400"/>
              <a:buFont typeface="Noto Sans Symbols"/>
              <a:buNone/>
            </a:pPr>
            <a:endParaRPr sz="24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48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APF must be updated quarterly if courses change and signed again by academic advisor.</a:t>
            </a:r>
            <a:endParaRPr/>
          </a:p>
          <a:p>
            <a:pPr marL="0" marR="0" lvl="0" indent="0" algn="l" rtl="0">
              <a:lnSpc>
                <a:spcPct val="90000"/>
              </a:lnSpc>
              <a:spcBef>
                <a:spcPts val="36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a:stretch/>
        </p:blipFill>
        <p:spPr>
          <a:xfrm>
            <a:off x="0" y="5693616"/>
            <a:ext cx="4041998" cy="11095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subTitle" idx="1"/>
          </p:nvPr>
        </p:nvSpPr>
        <p:spPr>
          <a:xfrm>
            <a:off x="152400" y="76200"/>
            <a:ext cx="8839200" cy="53184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177" name="Shape 177"/>
          <p:cNvPicPr preferRelativeResize="0"/>
          <p:nvPr/>
        </p:nvPicPr>
        <p:blipFill>
          <a:blip r:embed="rId3">
            <a:alphaModFix/>
          </a:blip>
          <a:stretch>
            <a:fillRect/>
          </a:stretch>
        </p:blipFill>
        <p:spPr>
          <a:xfrm>
            <a:off x="0" y="0"/>
            <a:ext cx="9143999" cy="6858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60"/>
              <a:buFont typeface="Carme"/>
              <a:buNone/>
            </a:pPr>
            <a:r>
              <a:rPr lang="en-US" sz="4860" b="1" i="0" u="none" strike="noStrike" cap="none">
                <a:solidFill>
                  <a:srgbClr val="002855"/>
                </a:solidFill>
                <a:latin typeface="Impact"/>
                <a:ea typeface="Impact"/>
                <a:cs typeface="Impact"/>
                <a:sym typeface="Impact"/>
              </a:rPr>
              <a:t>California Veterans Fee Waiver Program</a:t>
            </a:r>
            <a:endParaRPr sz="4860" b="1" i="0" u="none" strike="noStrike" cap="none">
              <a:solidFill>
                <a:srgbClr val="002855"/>
              </a:solidFill>
              <a:latin typeface="Impact"/>
              <a:ea typeface="Impact"/>
              <a:cs typeface="Impact"/>
              <a:sym typeface="Impact"/>
            </a:endParaRPr>
          </a:p>
        </p:txBody>
      </p:sp>
      <p:sp>
        <p:nvSpPr>
          <p:cNvPr id="205" name="Shape 205"/>
          <p:cNvSpPr txBox="1">
            <a:spLocks noGrp="1"/>
          </p:cNvSpPr>
          <p:nvPr>
            <p:ph type="subTitle" idx="1"/>
          </p:nvPr>
        </p:nvSpPr>
        <p:spPr>
          <a:xfrm>
            <a:off x="381000" y="1622425"/>
            <a:ext cx="8382000" cy="3953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476"/>
              </a:spcBef>
              <a:spcAft>
                <a:spcPts val="0"/>
              </a:spcAft>
              <a:buClr>
                <a:schemeClr val="dk1"/>
              </a:buClr>
              <a:buSzPts val="2380"/>
              <a:buFont typeface="Noto Sans Symbols"/>
              <a:buChar char="●"/>
            </a:pPr>
            <a:r>
              <a:rPr lang="en-US" sz="2380" b="0" i="0" u="none" strike="noStrike" cap="none">
                <a:solidFill>
                  <a:schemeClr val="dk1"/>
                </a:solidFill>
                <a:latin typeface="Calibri"/>
                <a:ea typeface="Calibri"/>
                <a:cs typeface="Calibri"/>
                <a:sym typeface="Calibri"/>
              </a:rPr>
              <a:t>Dependents of service-connected disabled or deceased veterans  </a:t>
            </a:r>
            <a:endParaRPr/>
          </a:p>
          <a:p>
            <a:pPr marL="285750" marR="0" lvl="0" indent="-285750" algn="l" rtl="0">
              <a:lnSpc>
                <a:spcPct val="80000"/>
              </a:lnSpc>
              <a:spcBef>
                <a:spcPts val="476"/>
              </a:spcBef>
              <a:spcAft>
                <a:spcPts val="0"/>
              </a:spcAft>
              <a:buClr>
                <a:schemeClr val="dk1"/>
              </a:buClr>
              <a:buSzPts val="2380"/>
              <a:buFont typeface="Noto Sans Symbols"/>
              <a:buChar char="●"/>
            </a:pPr>
            <a:r>
              <a:rPr lang="en-US" sz="2380">
                <a:solidFill>
                  <a:schemeClr val="dk1"/>
                </a:solidFill>
              </a:rPr>
              <a:t>W</a:t>
            </a:r>
            <a:r>
              <a:rPr lang="en-US" sz="2380" b="0" i="0" u="none" strike="noStrike" cap="none">
                <a:solidFill>
                  <a:schemeClr val="dk1"/>
                </a:solidFill>
                <a:latin typeface="Calibri"/>
                <a:ea typeface="Calibri"/>
                <a:cs typeface="Calibri"/>
                <a:sym typeface="Calibri"/>
              </a:rPr>
              <a:t>aiver of the Student Services Fee and Tuition Fee (and profession school fee) for students in professional school.</a:t>
            </a:r>
            <a:endParaRPr/>
          </a:p>
          <a:p>
            <a:pPr marL="742950" marR="0" lvl="1" indent="-285750" algn="l" rtl="0">
              <a:lnSpc>
                <a:spcPct val="80000"/>
              </a:lnSpc>
              <a:spcBef>
                <a:spcPts val="357"/>
              </a:spcBef>
              <a:spcAft>
                <a:spcPts val="0"/>
              </a:spcAft>
              <a:buClr>
                <a:schemeClr val="dk1"/>
              </a:buClr>
              <a:buSzPts val="1785"/>
              <a:buFont typeface="Noto Sans Symbols"/>
              <a:buChar char="○"/>
            </a:pPr>
            <a:r>
              <a:rPr lang="en-US" sz="1785" b="0" i="0" u="none" strike="noStrike" cap="none">
                <a:solidFill>
                  <a:schemeClr val="dk1"/>
                </a:solidFill>
                <a:latin typeface="Calibri"/>
                <a:ea typeface="Calibri"/>
                <a:cs typeface="Calibri"/>
                <a:sym typeface="Calibri"/>
              </a:rPr>
              <a:t>Required documents:</a:t>
            </a:r>
            <a:endParaRPr/>
          </a:p>
          <a:p>
            <a:pPr marL="914400" marR="0" lvl="2" indent="-113347" algn="l" rtl="0">
              <a:lnSpc>
                <a:spcPct val="80000"/>
              </a:lnSpc>
              <a:spcBef>
                <a:spcPts val="0"/>
              </a:spcBef>
              <a:spcAft>
                <a:spcPts val="0"/>
              </a:spcAft>
              <a:buClr>
                <a:schemeClr val="dk1"/>
              </a:buClr>
              <a:buSzPts val="1785"/>
              <a:buFont typeface="Calibri"/>
              <a:buChar char="■"/>
            </a:pPr>
            <a:r>
              <a:rPr lang="en-US" sz="1785" b="0" i="0" u="none" strike="noStrike" cap="none">
                <a:solidFill>
                  <a:schemeClr val="dk1"/>
                </a:solidFill>
                <a:latin typeface="Calibri"/>
                <a:ea typeface="Calibri"/>
                <a:cs typeface="Calibri"/>
                <a:sym typeface="Calibri"/>
              </a:rPr>
              <a:t>Application</a:t>
            </a:r>
            <a:endParaRPr sz="1785" b="0" i="0" u="none" strike="noStrike" cap="none">
              <a:solidFill>
                <a:schemeClr val="dk1"/>
              </a:solidFill>
              <a:latin typeface="Calibri"/>
              <a:ea typeface="Calibri"/>
              <a:cs typeface="Calibri"/>
              <a:sym typeface="Calibri"/>
            </a:endParaRPr>
          </a:p>
          <a:p>
            <a:pPr marL="914400" marR="0" lvl="2" indent="-113347" algn="l" rtl="0">
              <a:lnSpc>
                <a:spcPct val="80000"/>
              </a:lnSpc>
              <a:spcBef>
                <a:spcPts val="357"/>
              </a:spcBef>
              <a:spcAft>
                <a:spcPts val="0"/>
              </a:spcAft>
              <a:buClr>
                <a:schemeClr val="dk1"/>
              </a:buClr>
              <a:buSzPts val="1785"/>
              <a:buFont typeface="Noto Sans Symbols"/>
              <a:buChar char="■"/>
            </a:pPr>
            <a:r>
              <a:rPr lang="en-US" sz="1785" b="0" i="0" u="none" strike="noStrike" cap="none">
                <a:solidFill>
                  <a:schemeClr val="dk1"/>
                </a:solidFill>
                <a:latin typeface="Calibri"/>
                <a:ea typeface="Calibri"/>
                <a:cs typeface="Calibri"/>
                <a:sym typeface="Calibri"/>
              </a:rPr>
              <a:t>Copy of previous year’s tax return or Statement of Non-filing from either the IRS or FTB</a:t>
            </a:r>
            <a:endParaRPr/>
          </a:p>
          <a:p>
            <a:pPr marL="914400" marR="0" lvl="2" indent="-113347" algn="l" rtl="0">
              <a:lnSpc>
                <a:spcPct val="80000"/>
              </a:lnSpc>
              <a:spcBef>
                <a:spcPts val="357"/>
              </a:spcBef>
              <a:spcAft>
                <a:spcPts val="0"/>
              </a:spcAft>
              <a:buClr>
                <a:schemeClr val="dk1"/>
              </a:buClr>
              <a:buSzPts val="1785"/>
              <a:buFont typeface="Noto Sans Symbols"/>
              <a:buChar char="■"/>
            </a:pPr>
            <a:r>
              <a:rPr lang="en-US" sz="1785" b="0" i="0" u="none" strike="noStrike" cap="none">
                <a:solidFill>
                  <a:schemeClr val="dk1"/>
                </a:solidFill>
                <a:latin typeface="Calibri"/>
                <a:ea typeface="Calibri"/>
                <a:cs typeface="Calibri"/>
                <a:sym typeface="Calibri"/>
              </a:rPr>
              <a:t>Birth certificate</a:t>
            </a:r>
            <a:endParaRPr/>
          </a:p>
          <a:p>
            <a:pPr marL="285750" marR="0" lvl="0" indent="-285750" algn="l" rtl="0">
              <a:lnSpc>
                <a:spcPct val="80000"/>
              </a:lnSpc>
              <a:spcBef>
                <a:spcPts val="476"/>
              </a:spcBef>
              <a:spcAft>
                <a:spcPts val="0"/>
              </a:spcAft>
              <a:buClr>
                <a:schemeClr val="dk1"/>
              </a:buClr>
              <a:buSzPts val="2380"/>
              <a:buFont typeface="Noto Sans Symbols"/>
              <a:buChar char="●"/>
            </a:pPr>
            <a:r>
              <a:rPr lang="en-US" sz="2380" b="0" i="0" u="none" strike="noStrike" cap="none">
                <a:solidFill>
                  <a:schemeClr val="dk1"/>
                </a:solidFill>
                <a:latin typeface="Calibri"/>
                <a:ea typeface="Calibri"/>
                <a:cs typeface="Calibri"/>
                <a:sym typeface="Calibri"/>
              </a:rPr>
              <a:t>All documents must be submitted to </a:t>
            </a:r>
            <a:r>
              <a:rPr lang="en-US" sz="2380" b="1" i="0" u="none" strike="noStrike" cap="none">
                <a:solidFill>
                  <a:schemeClr val="dk1"/>
                </a:solidFill>
              </a:rPr>
              <a:t>Veteran County Office</a:t>
            </a:r>
            <a:endParaRPr sz="2380" b="1" i="0" u="none" strike="noStrike" cap="none">
              <a:solidFill>
                <a:schemeClr val="dk1"/>
              </a:solidFill>
            </a:endParaRPr>
          </a:p>
          <a:p>
            <a:pPr marL="285750" marR="0" lvl="0" indent="-285750" algn="l" rtl="0">
              <a:lnSpc>
                <a:spcPct val="80000"/>
              </a:lnSpc>
              <a:spcBef>
                <a:spcPts val="476"/>
              </a:spcBef>
              <a:spcAft>
                <a:spcPts val="0"/>
              </a:spcAft>
              <a:buClr>
                <a:schemeClr val="dk1"/>
              </a:buClr>
              <a:buSzPts val="2380"/>
              <a:buFont typeface="Noto Sans Symbols"/>
              <a:buChar char="●"/>
            </a:pPr>
            <a:r>
              <a:rPr lang="en-US" sz="2380">
                <a:solidFill>
                  <a:schemeClr val="dk1"/>
                </a:solidFill>
              </a:rPr>
              <a:t>The certificate of eligibility for that academic year then needs to be given to us</a:t>
            </a:r>
            <a:endParaRPr sz="2380">
              <a:solidFill>
                <a:schemeClr val="dk1"/>
              </a:solidFill>
            </a:endParaRPr>
          </a:p>
          <a:p>
            <a:pPr marL="0" marR="0" lvl="0" indent="0" algn="l" rtl="0">
              <a:lnSpc>
                <a:spcPct val="80000"/>
              </a:lnSpc>
              <a:spcBef>
                <a:spcPts val="306"/>
              </a:spcBef>
              <a:spcAft>
                <a:spcPts val="0"/>
              </a:spcAft>
              <a:buClr>
                <a:srgbClr val="888888"/>
              </a:buClr>
              <a:buSzPts val="1530"/>
              <a:buFont typeface="Arial"/>
              <a:buNone/>
            </a:pPr>
            <a:endParaRPr sz="1530" b="0" i="0" u="none" strike="noStrike" cap="none">
              <a:solidFill>
                <a:srgbClr val="888888"/>
              </a:solidFill>
              <a:latin typeface="Calibri"/>
              <a:ea typeface="Calibri"/>
              <a:cs typeface="Calibri"/>
              <a:sym typeface="Calibri"/>
            </a:endParaRPr>
          </a:p>
        </p:txBody>
      </p:sp>
      <p:pic>
        <p:nvPicPr>
          <p:cNvPr id="206" name="Shape 206"/>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8000"/>
              <a:buFont typeface="Arial"/>
              <a:buNone/>
            </a:pPr>
            <a:r>
              <a:rPr lang="en-US" sz="8000" i="0" u="none" strike="noStrike" cap="none" dirty="0">
                <a:solidFill>
                  <a:srgbClr val="002855"/>
                </a:solidFill>
                <a:latin typeface="Impact"/>
                <a:ea typeface="Impact"/>
                <a:cs typeface="Impact"/>
                <a:sym typeface="Impact"/>
              </a:rPr>
              <a:t>Agenda</a:t>
            </a:r>
            <a:endParaRPr sz="8000" i="0" u="none" strike="noStrike" cap="none" dirty="0">
              <a:solidFill>
                <a:srgbClr val="002855"/>
              </a:solidFill>
              <a:latin typeface="Impact"/>
              <a:ea typeface="Impact"/>
              <a:cs typeface="Impact"/>
              <a:sym typeface="Impact"/>
            </a:endParaRPr>
          </a:p>
        </p:txBody>
      </p:sp>
      <p:sp>
        <p:nvSpPr>
          <p:cNvPr id="91" name="Shape 91"/>
          <p:cNvSpPr txBox="1">
            <a:spLocks noGrp="1"/>
          </p:cNvSpPr>
          <p:nvPr>
            <p:ph type="subTitle" idx="1"/>
          </p:nvPr>
        </p:nvSpPr>
        <p:spPr>
          <a:xfrm>
            <a:off x="152400" y="1622426"/>
            <a:ext cx="8839200" cy="377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en-US" sz="3600" b="0" i="0" u="none" strike="noStrike" cap="none" dirty="0">
                <a:solidFill>
                  <a:schemeClr val="dk1"/>
                </a:solidFill>
                <a:latin typeface="Calibri"/>
                <a:ea typeface="Calibri"/>
                <a:cs typeface="Calibri"/>
                <a:sym typeface="Calibri"/>
              </a:rPr>
              <a:t>Welcome</a:t>
            </a:r>
            <a:endParaRPr sz="3600" dirty="0"/>
          </a:p>
          <a:p>
            <a:pPr marL="0" marR="0" lvl="0" indent="0" algn="ctr" rtl="0">
              <a:spcBef>
                <a:spcPts val="560"/>
              </a:spcBef>
              <a:spcAft>
                <a:spcPts val="0"/>
              </a:spcAft>
              <a:buClr>
                <a:schemeClr val="dk1"/>
              </a:buClr>
              <a:buSzPts val="2800"/>
              <a:buFont typeface="Arial"/>
              <a:buNone/>
            </a:pPr>
            <a:r>
              <a:rPr lang="en-US" sz="3600" b="0" i="0" u="none" strike="noStrike" cap="none" dirty="0">
                <a:solidFill>
                  <a:schemeClr val="dk1"/>
                </a:solidFill>
                <a:latin typeface="Calibri"/>
                <a:ea typeface="Calibri"/>
                <a:cs typeface="Calibri"/>
                <a:sym typeface="Calibri"/>
              </a:rPr>
              <a:t>Introductions </a:t>
            </a:r>
            <a:r>
              <a:rPr lang="en-US" sz="3600" dirty="0" smtClean="0">
                <a:solidFill>
                  <a:schemeClr val="dk1"/>
                </a:solidFill>
              </a:rPr>
              <a:t>VSC Staff</a:t>
            </a:r>
            <a:endParaRPr sz="3600" b="0" i="0" u="none" strike="noStrike" cap="none" dirty="0">
              <a:solidFill>
                <a:schemeClr val="dk1"/>
              </a:solidFill>
              <a:latin typeface="Calibri"/>
              <a:ea typeface="Calibri"/>
              <a:cs typeface="Calibri"/>
              <a:sym typeface="Calibri"/>
            </a:endParaRPr>
          </a:p>
          <a:p>
            <a:pPr marL="0" lvl="0" indent="0">
              <a:spcBef>
                <a:spcPts val="560"/>
              </a:spcBef>
              <a:buClr>
                <a:schemeClr val="dk1"/>
              </a:buClr>
              <a:buSzPts val="2800"/>
            </a:pPr>
            <a:r>
              <a:rPr lang="en-US" sz="3600" b="0" i="0" u="none" strike="noStrike" cap="none" dirty="0">
                <a:solidFill>
                  <a:schemeClr val="dk1"/>
                </a:solidFill>
                <a:latin typeface="Calibri"/>
                <a:ea typeface="Calibri"/>
                <a:cs typeface="Calibri"/>
                <a:sym typeface="Calibri"/>
              </a:rPr>
              <a:t>Introductions </a:t>
            </a:r>
            <a:r>
              <a:rPr lang="en-US" sz="3600" dirty="0">
                <a:solidFill>
                  <a:schemeClr val="dk1"/>
                </a:solidFill>
              </a:rPr>
              <a:t>to VSC </a:t>
            </a:r>
            <a:endParaRPr lang="en-US" sz="3600" dirty="0" smtClean="0">
              <a:solidFill>
                <a:schemeClr val="dk1"/>
              </a:solidFill>
            </a:endParaRPr>
          </a:p>
          <a:p>
            <a:pPr marL="0" lvl="0" indent="0">
              <a:spcBef>
                <a:spcPts val="560"/>
              </a:spcBef>
              <a:buClr>
                <a:schemeClr val="dk1"/>
              </a:buClr>
              <a:buSzPts val="2800"/>
            </a:pPr>
            <a:r>
              <a:rPr lang="en-US" sz="3600" dirty="0" smtClean="0">
                <a:solidFill>
                  <a:schemeClr val="dk1"/>
                </a:solidFill>
              </a:rPr>
              <a:t>DSVO</a:t>
            </a:r>
            <a:endParaRPr sz="3600" dirty="0"/>
          </a:p>
          <a:p>
            <a:pPr marL="0" marR="0" lvl="0" indent="0" algn="ctr" rtl="0">
              <a:spcBef>
                <a:spcPts val="560"/>
              </a:spcBef>
              <a:spcAft>
                <a:spcPts val="0"/>
              </a:spcAft>
              <a:buClr>
                <a:schemeClr val="dk1"/>
              </a:buClr>
              <a:buSzPts val="2800"/>
              <a:buFont typeface="Arial"/>
              <a:buNone/>
            </a:pPr>
            <a:r>
              <a:rPr lang="en-US" sz="3600" b="0" i="0" u="none" strike="noStrike" cap="none" dirty="0">
                <a:solidFill>
                  <a:schemeClr val="dk1"/>
                </a:solidFill>
                <a:latin typeface="Calibri"/>
                <a:ea typeface="Calibri"/>
                <a:cs typeface="Calibri"/>
                <a:sym typeface="Calibri"/>
              </a:rPr>
              <a:t>VA/State </a:t>
            </a:r>
            <a:r>
              <a:rPr lang="en-US" sz="3600" b="0" i="0" u="none" strike="noStrike" cap="none" dirty="0" smtClean="0">
                <a:solidFill>
                  <a:schemeClr val="dk1"/>
                </a:solidFill>
                <a:latin typeface="Calibri"/>
                <a:ea typeface="Calibri"/>
                <a:cs typeface="Calibri"/>
                <a:sym typeface="Calibri"/>
              </a:rPr>
              <a:t>Benefits</a:t>
            </a:r>
            <a:endParaRPr sz="3600" dirty="0"/>
          </a:p>
        </p:txBody>
      </p:sp>
      <p:pic>
        <p:nvPicPr>
          <p:cNvPr id="92" name="Shape 92"/>
          <p:cNvPicPr preferRelativeResize="0"/>
          <p:nvPr/>
        </p:nvPicPr>
        <p:blipFill rotWithShape="1">
          <a:blip r:embed="rId3">
            <a:alphaModFix/>
          </a:blip>
          <a:srcRect/>
          <a:stretch/>
        </p:blipFill>
        <p:spPr>
          <a:xfrm>
            <a:off x="6927" y="5748432"/>
            <a:ext cx="4041998" cy="1109568"/>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60"/>
              <a:buFont typeface="Carme"/>
              <a:buNone/>
            </a:pPr>
            <a:r>
              <a:rPr lang="en-US" sz="4860" b="1" i="0" u="none" strike="noStrike" cap="none">
                <a:solidFill>
                  <a:srgbClr val="002855"/>
                </a:solidFill>
                <a:latin typeface="Impact"/>
                <a:ea typeface="Impact"/>
                <a:cs typeface="Impact"/>
                <a:sym typeface="Impact"/>
              </a:rPr>
              <a:t>California Veterans Fee Waiver Program</a:t>
            </a:r>
            <a:endParaRPr sz="4860" b="1" i="0" u="none" strike="noStrike" cap="none">
              <a:solidFill>
                <a:srgbClr val="002855"/>
              </a:solidFill>
              <a:latin typeface="Impact"/>
              <a:ea typeface="Impact"/>
              <a:cs typeface="Impact"/>
              <a:sym typeface="Impact"/>
            </a:endParaRPr>
          </a:p>
        </p:txBody>
      </p:sp>
      <p:sp>
        <p:nvSpPr>
          <p:cNvPr id="212" name="Shape 212"/>
          <p:cNvSpPr txBox="1">
            <a:spLocks noGrp="1"/>
          </p:cNvSpPr>
          <p:nvPr>
            <p:ph type="subTitle" idx="1"/>
          </p:nvPr>
        </p:nvSpPr>
        <p:spPr>
          <a:xfrm>
            <a:off x="381000" y="1676400"/>
            <a:ext cx="8382000" cy="3581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665"/>
              <a:buFont typeface="Arial"/>
              <a:buNone/>
            </a:pPr>
            <a:r>
              <a:rPr lang="en-US" sz="1665" b="1" i="0" u="none" strike="noStrike" cap="none">
                <a:solidFill>
                  <a:schemeClr val="dk1"/>
                </a:solidFill>
                <a:latin typeface="Calibri"/>
                <a:ea typeface="Calibri"/>
                <a:cs typeface="Calibri"/>
                <a:sym typeface="Calibri"/>
              </a:rPr>
              <a:t>What does the College Fee Waiver Program for veteran dependents cover at UC Davis?</a:t>
            </a:r>
            <a:endParaRPr/>
          </a:p>
          <a:p>
            <a:pPr marL="0" marR="0" lvl="0" indent="0" algn="l" rtl="0">
              <a:lnSpc>
                <a:spcPct val="80000"/>
              </a:lnSpc>
              <a:spcBef>
                <a:spcPts val="333"/>
              </a:spcBef>
              <a:spcAft>
                <a:spcPts val="0"/>
              </a:spcAft>
              <a:buClr>
                <a:schemeClr val="dk1"/>
              </a:buClr>
              <a:buSzPts val="1665"/>
              <a:buFont typeface="Arial"/>
              <a:buNone/>
            </a:pPr>
            <a:r>
              <a:rPr lang="en-US" sz="1665" b="0" i="0" u="none" strike="noStrike" cap="none">
                <a:solidFill>
                  <a:schemeClr val="dk1"/>
                </a:solidFill>
                <a:latin typeface="Calibri"/>
                <a:ea typeface="Calibri"/>
                <a:cs typeface="Calibri"/>
                <a:sym typeface="Calibri"/>
              </a:rPr>
              <a:t>It waives the tuition and student service fee for undergraduate and graduate students, and the professional degree supplemental tuition for professional school students. </a:t>
            </a:r>
            <a:endParaRPr/>
          </a:p>
          <a:p>
            <a:pPr marL="0" marR="0" lvl="0" indent="0" algn="l" rtl="0">
              <a:lnSpc>
                <a:spcPct val="80000"/>
              </a:lnSpc>
              <a:spcBef>
                <a:spcPts val="333"/>
              </a:spcBef>
              <a:spcAft>
                <a:spcPts val="0"/>
              </a:spcAft>
              <a:buClr>
                <a:schemeClr val="dk1"/>
              </a:buClr>
              <a:buSzPts val="1665"/>
              <a:buFont typeface="Arial"/>
              <a:buNone/>
            </a:pPr>
            <a:r>
              <a:rPr lang="en-US" sz="1665" b="0" i="0" u="none" strike="noStrike" cap="none">
                <a:solidFill>
                  <a:schemeClr val="dk1"/>
                </a:solidFill>
                <a:latin typeface="Calibri"/>
                <a:ea typeface="Calibri"/>
                <a:cs typeface="Calibri"/>
                <a:sym typeface="Calibri"/>
              </a:rPr>
              <a:t>It does not waive the campus-based fees; the student is responsible for these fees. </a:t>
            </a:r>
            <a:r>
              <a:rPr lang="en-US" sz="1665" b="0" i="1" u="none" strike="noStrike" cap="none">
                <a:solidFill>
                  <a:schemeClr val="dk1"/>
                </a:solidFill>
                <a:latin typeface="Calibri"/>
                <a:ea typeface="Calibri"/>
                <a:cs typeface="Calibri"/>
                <a:sym typeface="Calibri"/>
              </a:rPr>
              <a:t>Note: the Cal Vet Fee Waiver does not cover other expenses associated with attending UC Davis such as books, housing and parking.</a:t>
            </a:r>
            <a:endParaRPr/>
          </a:p>
          <a:p>
            <a:pPr marL="0" marR="0" lvl="0" indent="0" algn="l" rtl="0">
              <a:lnSpc>
                <a:spcPct val="80000"/>
              </a:lnSpc>
              <a:spcBef>
                <a:spcPts val="333"/>
              </a:spcBef>
              <a:spcAft>
                <a:spcPts val="0"/>
              </a:spcAft>
              <a:buClr>
                <a:schemeClr val="dk1"/>
              </a:buClr>
              <a:buSzPts val="1665"/>
              <a:buFont typeface="Arial"/>
              <a:buNone/>
            </a:pPr>
            <a:r>
              <a:rPr lang="en-US" sz="1665" b="1" i="0" u="none" strike="noStrike" cap="none">
                <a:solidFill>
                  <a:schemeClr val="dk1"/>
                </a:solidFill>
                <a:latin typeface="Calibri"/>
                <a:ea typeface="Calibri"/>
                <a:cs typeface="Calibri"/>
                <a:sym typeface="Calibri"/>
              </a:rPr>
              <a:t/>
            </a:r>
            <a:br>
              <a:rPr lang="en-US" sz="1665" b="1" i="0" u="none" strike="noStrike" cap="none">
                <a:solidFill>
                  <a:schemeClr val="dk1"/>
                </a:solidFill>
                <a:latin typeface="Calibri"/>
                <a:ea typeface="Calibri"/>
                <a:cs typeface="Calibri"/>
                <a:sym typeface="Calibri"/>
              </a:rPr>
            </a:br>
            <a:r>
              <a:rPr lang="en-US" sz="1665" b="1" i="0" u="none" strike="noStrike" cap="none">
                <a:solidFill>
                  <a:schemeClr val="dk1"/>
                </a:solidFill>
                <a:latin typeface="Calibri"/>
                <a:ea typeface="Calibri"/>
                <a:cs typeface="Calibri"/>
                <a:sym typeface="Calibri"/>
              </a:rPr>
              <a:t>Summer Sessions</a:t>
            </a:r>
            <a:endParaRPr sz="1665" b="0" i="0" u="none" strike="noStrike" cap="none">
              <a:solidFill>
                <a:schemeClr val="dk1"/>
              </a:solidFill>
              <a:latin typeface="Calibri"/>
              <a:ea typeface="Calibri"/>
              <a:cs typeface="Calibri"/>
              <a:sym typeface="Calibri"/>
            </a:endParaRPr>
          </a:p>
          <a:p>
            <a:pPr marL="0" marR="0" lvl="0" indent="0" algn="l" rtl="0">
              <a:lnSpc>
                <a:spcPct val="80000"/>
              </a:lnSpc>
              <a:spcBef>
                <a:spcPts val="333"/>
              </a:spcBef>
              <a:spcAft>
                <a:spcPts val="0"/>
              </a:spcAft>
              <a:buClr>
                <a:schemeClr val="dk1"/>
              </a:buClr>
              <a:buSzPts val="1665"/>
              <a:buFont typeface="Arial"/>
              <a:buNone/>
            </a:pPr>
            <a:r>
              <a:rPr lang="en-US" sz="1665" b="0" i="0" u="none" strike="noStrike" cap="none">
                <a:solidFill>
                  <a:schemeClr val="dk1"/>
                </a:solidFill>
                <a:latin typeface="Calibri"/>
                <a:ea typeface="Calibri"/>
                <a:cs typeface="Calibri"/>
                <a:sym typeface="Calibri"/>
              </a:rPr>
              <a:t>The Cal Vet Fee Waiver waives the </a:t>
            </a:r>
            <a:r>
              <a:rPr lang="en-US" sz="1665" b="0" i="0" u="sng" strike="noStrike" cap="none">
                <a:solidFill>
                  <a:schemeClr val="hlink"/>
                </a:solidFill>
                <a:latin typeface="Calibri"/>
                <a:ea typeface="Calibri"/>
                <a:cs typeface="Calibri"/>
                <a:sym typeface="Calibri"/>
                <a:hlinkClick r:id="rId3"/>
              </a:rPr>
              <a:t>course fees</a:t>
            </a:r>
            <a:r>
              <a:rPr lang="en-US" sz="1665" b="0" i="0" u="none" strike="noStrike" cap="none">
                <a:solidFill>
                  <a:schemeClr val="dk1"/>
                </a:solidFill>
                <a:latin typeface="Calibri"/>
                <a:ea typeface="Calibri"/>
                <a:cs typeface="Calibri"/>
                <a:sym typeface="Calibri"/>
              </a:rPr>
              <a:t>. It </a:t>
            </a:r>
            <a:r>
              <a:rPr lang="en-US" sz="1665" b="0" i="1" u="none" strike="noStrike" cap="none">
                <a:solidFill>
                  <a:schemeClr val="dk1"/>
                </a:solidFill>
                <a:latin typeface="Calibri"/>
                <a:ea typeface="Calibri"/>
                <a:cs typeface="Calibri"/>
                <a:sym typeface="Calibri"/>
              </a:rPr>
              <a:t>does not</a:t>
            </a:r>
            <a:r>
              <a:rPr lang="en-US" sz="1665" b="0" i="0" u="none" strike="noStrike" cap="none">
                <a:solidFill>
                  <a:schemeClr val="dk1"/>
                </a:solidFill>
                <a:latin typeface="Calibri"/>
                <a:ea typeface="Calibri"/>
                <a:cs typeface="Calibri"/>
                <a:sym typeface="Calibri"/>
              </a:rPr>
              <a:t> waive the campus based fee; the student is responsible for this fee.</a:t>
            </a:r>
            <a:endParaRPr/>
          </a:p>
          <a:p>
            <a:pPr marL="0" marR="0" lvl="0" indent="0" algn="l" rtl="0">
              <a:lnSpc>
                <a:spcPct val="80000"/>
              </a:lnSpc>
              <a:spcBef>
                <a:spcPts val="333"/>
              </a:spcBef>
              <a:spcAft>
                <a:spcPts val="0"/>
              </a:spcAft>
              <a:buClr>
                <a:srgbClr val="888888"/>
              </a:buClr>
              <a:buSzPts val="1665"/>
              <a:buFont typeface="Arial"/>
              <a:buNone/>
            </a:pPr>
            <a:endParaRPr sz="1665" b="0" i="0" u="none" strike="noStrike" cap="none">
              <a:solidFill>
                <a:schemeClr val="dk1"/>
              </a:solidFill>
              <a:latin typeface="Calibri"/>
              <a:ea typeface="Calibri"/>
              <a:cs typeface="Calibri"/>
              <a:sym typeface="Calibri"/>
            </a:endParaRPr>
          </a:p>
          <a:p>
            <a:pPr marL="0" marR="0" lvl="0" indent="0" algn="l" rtl="0">
              <a:lnSpc>
                <a:spcPct val="80000"/>
              </a:lnSpc>
              <a:spcBef>
                <a:spcPts val="333"/>
              </a:spcBef>
              <a:spcAft>
                <a:spcPts val="0"/>
              </a:spcAft>
              <a:buClr>
                <a:schemeClr val="dk1"/>
              </a:buClr>
              <a:buSzPts val="1665"/>
              <a:buFont typeface="Arial"/>
              <a:buNone/>
            </a:pPr>
            <a:r>
              <a:rPr lang="en-US" sz="1665" b="1" i="0" u="none" strike="noStrike" cap="none">
                <a:solidFill>
                  <a:schemeClr val="dk1"/>
                </a:solidFill>
                <a:latin typeface="Calibri"/>
                <a:ea typeface="Calibri"/>
                <a:cs typeface="Calibri"/>
                <a:sym typeface="Calibri"/>
              </a:rPr>
              <a:t>Study Abroad</a:t>
            </a:r>
            <a:endParaRPr sz="1665" b="0" i="0" u="none" strike="noStrike" cap="none">
              <a:solidFill>
                <a:schemeClr val="dk1"/>
              </a:solidFill>
              <a:latin typeface="Calibri"/>
              <a:ea typeface="Calibri"/>
              <a:cs typeface="Calibri"/>
              <a:sym typeface="Calibri"/>
            </a:endParaRPr>
          </a:p>
          <a:p>
            <a:pPr marL="0" marR="0" lvl="0" indent="0" algn="l" rtl="0">
              <a:lnSpc>
                <a:spcPct val="80000"/>
              </a:lnSpc>
              <a:spcBef>
                <a:spcPts val="333"/>
              </a:spcBef>
              <a:spcAft>
                <a:spcPts val="0"/>
              </a:spcAft>
              <a:buClr>
                <a:schemeClr val="dk1"/>
              </a:buClr>
              <a:buSzPts val="1665"/>
              <a:buFont typeface="Arial"/>
              <a:buNone/>
            </a:pPr>
            <a:r>
              <a:rPr lang="en-US" sz="1665" b="0" i="0" u="none" strike="noStrike" cap="none">
                <a:solidFill>
                  <a:schemeClr val="dk1"/>
                </a:solidFill>
                <a:latin typeface="Calibri"/>
                <a:ea typeface="Calibri"/>
                <a:cs typeface="Calibri"/>
                <a:sym typeface="Calibri"/>
              </a:rPr>
              <a:t>The Cal Vet Fee Waiver waives the </a:t>
            </a:r>
            <a:r>
              <a:rPr lang="en-US" sz="1665" b="0" i="0" u="sng" strike="noStrike" cap="none">
                <a:solidFill>
                  <a:schemeClr val="hlink"/>
                </a:solidFill>
                <a:latin typeface="Calibri"/>
                <a:ea typeface="Calibri"/>
                <a:cs typeface="Calibri"/>
                <a:sym typeface="Calibri"/>
                <a:hlinkClick r:id="rId4"/>
              </a:rPr>
              <a:t>course fees</a:t>
            </a:r>
            <a:r>
              <a:rPr lang="en-US" sz="1665" b="0" i="0" u="none" strike="noStrike" cap="none">
                <a:solidFill>
                  <a:schemeClr val="dk1"/>
                </a:solidFill>
                <a:latin typeface="Calibri"/>
                <a:ea typeface="Calibri"/>
                <a:cs typeface="Calibri"/>
                <a:sym typeface="Calibri"/>
              </a:rPr>
              <a:t>  </a:t>
            </a:r>
            <a:r>
              <a:rPr lang="en-US" sz="1665" b="0" i="1" u="none" strike="noStrike" cap="none">
                <a:solidFill>
                  <a:schemeClr val="dk1"/>
                </a:solidFill>
                <a:latin typeface="Calibri"/>
                <a:ea typeface="Calibri"/>
                <a:cs typeface="Calibri"/>
                <a:sym typeface="Calibri"/>
              </a:rPr>
              <a:t>only</a:t>
            </a:r>
            <a:r>
              <a:rPr lang="en-US" sz="1665" b="0" i="0" u="none" strike="noStrike" cap="none">
                <a:solidFill>
                  <a:schemeClr val="dk1"/>
                </a:solidFill>
                <a:latin typeface="Calibri"/>
                <a:ea typeface="Calibri"/>
                <a:cs typeface="Calibri"/>
                <a:sym typeface="Calibri"/>
              </a:rPr>
              <a:t>. Student is responsible for all other program fees.</a:t>
            </a:r>
            <a:endParaRPr/>
          </a:p>
          <a:p>
            <a:pPr marL="0" marR="0" lvl="0" indent="0" algn="l" rtl="0">
              <a:lnSpc>
                <a:spcPct val="80000"/>
              </a:lnSpc>
              <a:spcBef>
                <a:spcPts val="333"/>
              </a:spcBef>
              <a:spcAft>
                <a:spcPts val="0"/>
              </a:spcAft>
              <a:buClr>
                <a:srgbClr val="888888"/>
              </a:buClr>
              <a:buSzPts val="1665"/>
              <a:buFont typeface="Arial"/>
              <a:buNone/>
            </a:pPr>
            <a:endParaRPr sz="1665" b="0" i="0" u="none" strike="noStrike" cap="none">
              <a:solidFill>
                <a:srgbClr val="888888"/>
              </a:solidFill>
              <a:latin typeface="Calibri"/>
              <a:ea typeface="Calibri"/>
              <a:cs typeface="Calibri"/>
              <a:sym typeface="Calibri"/>
            </a:endParaRPr>
          </a:p>
        </p:txBody>
      </p:sp>
      <p:pic>
        <p:nvPicPr>
          <p:cNvPr id="213" name="Shape 213"/>
          <p:cNvPicPr preferRelativeResize="0"/>
          <p:nvPr/>
        </p:nvPicPr>
        <p:blipFill rotWithShape="1">
          <a:blip r:embed="rId5">
            <a:alphaModFix/>
          </a:blip>
          <a:srcRect/>
          <a:stretch/>
        </p:blipFill>
        <p:spPr>
          <a:xfrm>
            <a:off x="13855" y="5748432"/>
            <a:ext cx="4041998" cy="11095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685800" y="406400"/>
            <a:ext cx="7772400" cy="1216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600"/>
              <a:buFont typeface="Calibri"/>
              <a:buNone/>
            </a:pPr>
            <a:r>
              <a:rPr lang="en-US" sz="5400" b="1" dirty="0" smtClean="0">
                <a:solidFill>
                  <a:srgbClr val="002855"/>
                </a:solidFill>
                <a:latin typeface="Impact"/>
                <a:ea typeface="Impact"/>
                <a:cs typeface="Impact"/>
                <a:sym typeface="Impact"/>
              </a:rPr>
              <a:t>Cal Vet Fee Waiver Fees</a:t>
            </a:r>
            <a:endParaRPr sz="3600" dirty="0">
              <a:solidFill>
                <a:srgbClr val="002855"/>
              </a:solidFill>
              <a:latin typeface="Impact"/>
              <a:ea typeface="Impact"/>
              <a:cs typeface="Impact"/>
              <a:sym typeface="Impact"/>
            </a:endParaRPr>
          </a:p>
        </p:txBody>
      </p:sp>
      <p:pic>
        <p:nvPicPr>
          <p:cNvPr id="184" name="Shape 184"/>
          <p:cNvPicPr preferRelativeResize="0"/>
          <p:nvPr/>
        </p:nvPicPr>
        <p:blipFill rotWithShape="1">
          <a:blip r:embed="rId3">
            <a:alphaModFix/>
          </a:blip>
          <a:srcRect/>
          <a:stretch/>
        </p:blipFill>
        <p:spPr>
          <a:xfrm>
            <a:off x="0" y="5757668"/>
            <a:ext cx="4041998" cy="1109568"/>
          </a:xfrm>
          <a:prstGeom prst="rect">
            <a:avLst/>
          </a:prstGeom>
          <a:noFill/>
          <a:ln>
            <a:noFill/>
          </a:ln>
        </p:spPr>
      </p:pic>
      <p:pic>
        <p:nvPicPr>
          <p:cNvPr id="2" name="Picture 1"/>
          <p:cNvPicPr>
            <a:picLocks noChangeAspect="1"/>
          </p:cNvPicPr>
          <p:nvPr/>
        </p:nvPicPr>
        <p:blipFill>
          <a:blip r:embed="rId4"/>
          <a:stretch>
            <a:fillRect/>
          </a:stretch>
        </p:blipFill>
        <p:spPr>
          <a:xfrm>
            <a:off x="799292" y="1862203"/>
            <a:ext cx="7545415" cy="381816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400"/>
              <a:buFont typeface="Calibri"/>
              <a:buNone/>
            </a:pPr>
            <a:r>
              <a:rPr lang="en-US" sz="4800" b="1" i="0" u="none" strike="noStrike" cap="none">
                <a:solidFill>
                  <a:srgbClr val="002855"/>
                </a:solidFill>
                <a:latin typeface="Impact"/>
                <a:ea typeface="Impact"/>
                <a:cs typeface="Impact"/>
                <a:sym typeface="Impact"/>
              </a:rPr>
              <a:t>Which Fees Are Waived at UC Davis?</a:t>
            </a:r>
            <a:endParaRPr sz="4800">
              <a:solidFill>
                <a:srgbClr val="002855"/>
              </a:solidFill>
              <a:latin typeface="Impact"/>
              <a:ea typeface="Impact"/>
              <a:cs typeface="Impact"/>
              <a:sym typeface="Impact"/>
            </a:endParaRPr>
          </a:p>
        </p:txBody>
      </p:sp>
      <p:sp>
        <p:nvSpPr>
          <p:cNvPr id="219" name="Shape 219"/>
          <p:cNvSpPr txBox="1">
            <a:spLocks noGrp="1"/>
          </p:cNvSpPr>
          <p:nvPr>
            <p:ph type="subTitle" idx="1"/>
          </p:nvPr>
        </p:nvSpPr>
        <p:spPr>
          <a:xfrm>
            <a:off x="381000" y="1685575"/>
            <a:ext cx="8382000" cy="2279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260"/>
              <a:buFont typeface="Arial"/>
              <a:buNone/>
            </a:pPr>
            <a:r>
              <a:rPr lang="en-US" sz="1260" b="0" i="0" u="none" strike="noStrike" cap="none">
                <a:solidFill>
                  <a:schemeClr val="dk1"/>
                </a:solidFill>
                <a:latin typeface="Calibri"/>
                <a:ea typeface="Calibri"/>
                <a:cs typeface="Calibri"/>
                <a:sym typeface="Calibri"/>
              </a:rPr>
              <a:t>T</a:t>
            </a:r>
            <a:r>
              <a:rPr lang="en-US" sz="1400" b="0" i="0" u="none" strike="noStrike" cap="none">
                <a:solidFill>
                  <a:schemeClr val="dk1"/>
                </a:solidFill>
                <a:latin typeface="Calibri"/>
                <a:ea typeface="Calibri"/>
                <a:cs typeface="Calibri"/>
                <a:sym typeface="Calibri"/>
              </a:rPr>
              <a:t>he Tuition and Student Service Fee of </a:t>
            </a:r>
            <a:r>
              <a:rPr lang="en-US" sz="1400" b="1" i="0" u="none" strike="noStrike" cap="none">
                <a:solidFill>
                  <a:srgbClr val="FF0000"/>
                </a:solidFill>
                <a:latin typeface="Calibri"/>
                <a:ea typeface="Calibri"/>
                <a:cs typeface="Calibri"/>
                <a:sym typeface="Calibri"/>
              </a:rPr>
              <a:t>$4210 </a:t>
            </a:r>
            <a:r>
              <a:rPr lang="en-US" sz="1400" b="0" i="0" u="none" strike="noStrike" cap="none">
                <a:solidFill>
                  <a:schemeClr val="dk1"/>
                </a:solidFill>
                <a:latin typeface="Calibri"/>
                <a:ea typeface="Calibri"/>
                <a:cs typeface="Calibri"/>
                <a:sym typeface="Calibri"/>
              </a:rPr>
              <a:t>is waived per quarter, for undergraduate and graduate students.  For professional schools,</a:t>
            </a:r>
            <a:r>
              <a:rPr lang="en-US" sz="1400" b="1"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it waives the Tuition, Student Service Fee, and the Professional Degree Supplemental Tuition.   Check specific school for these amounts. </a:t>
            </a:r>
            <a:endParaRPr sz="1400" b="0" i="0" u="none" strike="noStrike" cap="none">
              <a:solidFill>
                <a:schemeClr val="dk1"/>
              </a:solidFill>
              <a:latin typeface="Calibri"/>
              <a:ea typeface="Calibri"/>
              <a:cs typeface="Calibri"/>
              <a:sym typeface="Calibri"/>
            </a:endParaRPr>
          </a:p>
          <a:p>
            <a:pPr marL="0" marR="0" lvl="0" indent="0" algn="l" rtl="0">
              <a:lnSpc>
                <a:spcPct val="80000"/>
              </a:lnSpc>
              <a:spcBef>
                <a:spcPts val="252"/>
              </a:spcBef>
              <a:spcAft>
                <a:spcPts val="0"/>
              </a:spcAft>
              <a:buClr>
                <a:schemeClr val="dk1"/>
              </a:buClr>
              <a:buSzPts val="1260"/>
              <a:buFont typeface="Arial"/>
              <a:buNone/>
            </a:pPr>
            <a:r>
              <a:rPr lang="en-US" sz="1400" b="1" i="0" u="none" strike="noStrike" cap="none">
                <a:solidFill>
                  <a:schemeClr val="dk1"/>
                </a:solidFill>
                <a:latin typeface="Calibri"/>
                <a:ea typeface="Calibri"/>
                <a:cs typeface="Calibri"/>
                <a:sym typeface="Calibri"/>
              </a:rPr>
              <a:t>Which Fees Are Not Waived at UC Davis?</a:t>
            </a:r>
            <a:endParaRPr sz="1400"/>
          </a:p>
          <a:p>
            <a:pPr marL="0" marR="0" lvl="0" indent="0" algn="l" rtl="0">
              <a:lnSpc>
                <a:spcPct val="80000"/>
              </a:lnSpc>
              <a:spcBef>
                <a:spcPts val="252"/>
              </a:spcBef>
              <a:spcAft>
                <a:spcPts val="0"/>
              </a:spcAft>
              <a:buClr>
                <a:schemeClr val="dk1"/>
              </a:buClr>
              <a:buSzPts val="1260"/>
              <a:buFont typeface="Arial"/>
              <a:buNone/>
            </a:pPr>
            <a:r>
              <a:rPr lang="en-US" sz="1400" b="0" i="0" u="none" strike="noStrike" cap="none">
                <a:solidFill>
                  <a:schemeClr val="dk1"/>
                </a:solidFill>
                <a:latin typeface="Calibri"/>
                <a:ea typeface="Calibri"/>
                <a:cs typeface="Calibri"/>
                <a:sym typeface="Calibri"/>
              </a:rPr>
              <a:t>The campus based fees; the student is responsible to pay these fees by the fee deadline each quarter.  </a:t>
            </a:r>
            <a:endParaRPr sz="1400"/>
          </a:p>
          <a:p>
            <a:pPr marL="0" marR="0" lvl="0" indent="0" algn="l" rtl="0">
              <a:lnSpc>
                <a:spcPct val="80000"/>
              </a:lnSpc>
              <a:spcBef>
                <a:spcPts val="252"/>
              </a:spcBef>
              <a:spcAft>
                <a:spcPts val="0"/>
              </a:spcAft>
              <a:buClr>
                <a:schemeClr val="dk1"/>
              </a:buClr>
              <a:buSzPts val="1260"/>
              <a:buFont typeface="Arial"/>
              <a:buNone/>
            </a:pPr>
            <a:r>
              <a:rPr lang="en-US" sz="1400" b="1" i="0" u="none" strike="noStrike" cap="none">
                <a:solidFill>
                  <a:schemeClr val="dk1"/>
                </a:solidFill>
                <a:latin typeface="Calibri"/>
                <a:ea typeface="Calibri"/>
                <a:cs typeface="Calibri"/>
                <a:sym typeface="Calibri"/>
              </a:rPr>
              <a:t>How Much Are the Campus Based Fees?</a:t>
            </a:r>
            <a:endParaRPr sz="1400"/>
          </a:p>
          <a:p>
            <a:pPr marL="0" marR="0" lvl="0" indent="0" algn="l" rtl="0">
              <a:lnSpc>
                <a:spcPct val="80000"/>
              </a:lnSpc>
              <a:spcBef>
                <a:spcPts val="252"/>
              </a:spcBef>
              <a:spcAft>
                <a:spcPts val="0"/>
              </a:spcAft>
              <a:buClr>
                <a:srgbClr val="FF0000"/>
              </a:buClr>
              <a:buSzPts val="1260"/>
              <a:buFont typeface="Arial"/>
              <a:buNone/>
            </a:pPr>
            <a:r>
              <a:rPr lang="en-US" sz="1400" b="1" i="0" u="none" strike="noStrike" cap="none">
                <a:solidFill>
                  <a:srgbClr val="FF0000"/>
                </a:solidFill>
                <a:latin typeface="Calibri"/>
                <a:ea typeface="Calibri"/>
                <a:cs typeface="Calibri"/>
                <a:sym typeface="Calibri"/>
              </a:rPr>
              <a:t>$1,349.49 </a:t>
            </a:r>
            <a:r>
              <a:rPr lang="en-US" sz="1400" b="0" i="0" u="none" strike="noStrike" cap="none">
                <a:solidFill>
                  <a:schemeClr val="dk1"/>
                </a:solidFill>
                <a:latin typeface="Calibri"/>
                <a:ea typeface="Calibri"/>
                <a:cs typeface="Calibri"/>
                <a:sym typeface="Calibri"/>
              </a:rPr>
              <a:t>per quarter - Undergraduates</a:t>
            </a:r>
            <a:endParaRPr sz="1400"/>
          </a:p>
          <a:p>
            <a:pPr marL="0" marR="0" lvl="0" indent="0" algn="l" rtl="0">
              <a:lnSpc>
                <a:spcPct val="80000"/>
              </a:lnSpc>
              <a:spcBef>
                <a:spcPts val="252"/>
              </a:spcBef>
              <a:spcAft>
                <a:spcPts val="0"/>
              </a:spcAft>
              <a:buClr>
                <a:schemeClr val="dk1"/>
              </a:buClr>
              <a:buSzPts val="1260"/>
              <a:buFont typeface="Arial"/>
              <a:buNone/>
            </a:pPr>
            <a:r>
              <a:rPr lang="en-US" sz="1400" b="0" i="1" u="none" strike="noStrike" cap="none">
                <a:solidFill>
                  <a:schemeClr val="dk1"/>
                </a:solidFill>
                <a:latin typeface="Calibri"/>
                <a:ea typeface="Calibri"/>
                <a:cs typeface="Calibri"/>
                <a:sym typeface="Calibri"/>
              </a:rPr>
              <a:t>This amount includes the Student Health Insurance Plan (SHIP) fee of $753.00, which can be waived if you have your own health insurance </a:t>
            </a:r>
            <a:r>
              <a:rPr lang="en-US" sz="1400" b="0"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a:p>
            <a:pPr marL="0" marR="0" lvl="0" indent="0" algn="l" rtl="0">
              <a:lnSpc>
                <a:spcPct val="80000"/>
              </a:lnSpc>
              <a:spcBef>
                <a:spcPts val="252"/>
              </a:spcBef>
              <a:spcAft>
                <a:spcPts val="0"/>
              </a:spcAft>
              <a:buClr>
                <a:schemeClr val="dk1"/>
              </a:buClr>
              <a:buSzPts val="1260"/>
              <a:buFont typeface="Arial"/>
              <a:buNone/>
            </a:pPr>
            <a:endParaRPr sz="1260" b="0" i="0" u="none" strike="noStrike" cap="none">
              <a:solidFill>
                <a:schemeClr val="dk1"/>
              </a:solidFill>
              <a:latin typeface="Calibri"/>
              <a:ea typeface="Calibri"/>
              <a:cs typeface="Calibri"/>
              <a:sym typeface="Calibri"/>
            </a:endParaRPr>
          </a:p>
          <a:p>
            <a:pPr marL="0" marR="0" lvl="0" indent="0" algn="l" rtl="0">
              <a:lnSpc>
                <a:spcPct val="80000"/>
              </a:lnSpc>
              <a:spcBef>
                <a:spcPts val="112"/>
              </a:spcBef>
              <a:spcAft>
                <a:spcPts val="0"/>
              </a:spcAft>
              <a:buClr>
                <a:schemeClr val="dk1"/>
              </a:buClr>
              <a:buSzPts val="560"/>
              <a:buFont typeface="Arial"/>
              <a:buNone/>
            </a:pPr>
            <a:endParaRPr sz="1260" b="0" i="0" u="none" strike="noStrike" cap="none">
              <a:solidFill>
                <a:srgbClr val="888888"/>
              </a:solidFill>
              <a:latin typeface="Calibri"/>
              <a:ea typeface="Calibri"/>
              <a:cs typeface="Calibri"/>
              <a:sym typeface="Calibri"/>
            </a:endParaRPr>
          </a:p>
        </p:txBody>
      </p:sp>
      <p:pic>
        <p:nvPicPr>
          <p:cNvPr id="220" name="Shape 220"/>
          <p:cNvPicPr preferRelativeResize="0"/>
          <p:nvPr/>
        </p:nvPicPr>
        <p:blipFill rotWithShape="1">
          <a:blip r:embed="rId3">
            <a:alphaModFix/>
          </a:blip>
          <a:srcRect/>
          <a:stretch/>
        </p:blipFill>
        <p:spPr>
          <a:xfrm>
            <a:off x="7" y="5830832"/>
            <a:ext cx="4041998" cy="1109568"/>
          </a:xfrm>
          <a:prstGeom prst="rect">
            <a:avLst/>
          </a:prstGeom>
          <a:noFill/>
          <a:ln>
            <a:noFill/>
          </a:ln>
        </p:spPr>
      </p:pic>
      <p:sp>
        <p:nvSpPr>
          <p:cNvPr id="221" name="Shape 221"/>
          <p:cNvSpPr txBox="1"/>
          <p:nvPr/>
        </p:nvSpPr>
        <p:spPr>
          <a:xfrm>
            <a:off x="381000" y="3900575"/>
            <a:ext cx="8077200" cy="1858800"/>
          </a:xfrm>
          <a:prstGeom prst="rect">
            <a:avLst/>
          </a:prstGeom>
          <a:noFill/>
          <a:ln>
            <a:noFill/>
          </a:ln>
        </p:spPr>
        <p:txBody>
          <a:bodyPr spcFirstLastPara="1" wrap="square" lIns="91425" tIns="91425" rIns="91425" bIns="91425" anchor="t" anchorCtr="0">
            <a:noAutofit/>
          </a:bodyPr>
          <a:lstStyle/>
          <a:p>
            <a:pPr marL="0" lvl="0" indent="0" rtl="0">
              <a:lnSpc>
                <a:spcPct val="80000"/>
              </a:lnSpc>
              <a:spcBef>
                <a:spcPts val="333"/>
              </a:spcBef>
              <a:spcAft>
                <a:spcPts val="0"/>
              </a:spcAft>
              <a:buClr>
                <a:schemeClr val="dk1"/>
              </a:buClr>
              <a:buSzPts val="1665"/>
              <a:buFont typeface="Arial"/>
              <a:buNone/>
            </a:pPr>
            <a:r>
              <a:rPr lang="en-US" sz="1665" b="1">
                <a:solidFill>
                  <a:schemeClr val="dk1"/>
                </a:solidFill>
                <a:latin typeface="Calibri"/>
                <a:ea typeface="Calibri"/>
                <a:cs typeface="Calibri"/>
                <a:sym typeface="Calibri"/>
              </a:rPr>
              <a:t>Summer Sessions</a:t>
            </a:r>
            <a:endParaRPr sz="1665">
              <a:solidFill>
                <a:schemeClr val="dk1"/>
              </a:solidFill>
              <a:latin typeface="Calibri"/>
              <a:ea typeface="Calibri"/>
              <a:cs typeface="Calibri"/>
              <a:sym typeface="Calibri"/>
            </a:endParaRPr>
          </a:p>
          <a:p>
            <a:pPr marL="0" lvl="0" indent="0" rtl="0">
              <a:lnSpc>
                <a:spcPct val="80000"/>
              </a:lnSpc>
              <a:spcBef>
                <a:spcPts val="333"/>
              </a:spcBef>
              <a:spcAft>
                <a:spcPts val="0"/>
              </a:spcAft>
              <a:buNone/>
            </a:pPr>
            <a:r>
              <a:rPr lang="en-US" sz="1665">
                <a:solidFill>
                  <a:schemeClr val="dk1"/>
                </a:solidFill>
                <a:latin typeface="Calibri"/>
                <a:ea typeface="Calibri"/>
                <a:cs typeface="Calibri"/>
                <a:sym typeface="Calibri"/>
              </a:rPr>
              <a:t>The Cal Vet Fee Waiver waives the </a:t>
            </a:r>
            <a:r>
              <a:rPr lang="en-US" sz="1665" u="sng">
                <a:solidFill>
                  <a:schemeClr val="hlink"/>
                </a:solidFill>
                <a:latin typeface="Calibri"/>
                <a:ea typeface="Calibri"/>
                <a:cs typeface="Calibri"/>
                <a:sym typeface="Calibri"/>
                <a:hlinkClick r:id="rId4"/>
              </a:rPr>
              <a:t>course fees</a:t>
            </a:r>
            <a:r>
              <a:rPr lang="en-US" sz="1665">
                <a:solidFill>
                  <a:schemeClr val="dk1"/>
                </a:solidFill>
                <a:latin typeface="Calibri"/>
                <a:ea typeface="Calibri"/>
                <a:cs typeface="Calibri"/>
                <a:sym typeface="Calibri"/>
              </a:rPr>
              <a:t>. It </a:t>
            </a:r>
            <a:r>
              <a:rPr lang="en-US" sz="1665" i="1">
                <a:solidFill>
                  <a:schemeClr val="dk1"/>
                </a:solidFill>
                <a:latin typeface="Calibri"/>
                <a:ea typeface="Calibri"/>
                <a:cs typeface="Calibri"/>
                <a:sym typeface="Calibri"/>
              </a:rPr>
              <a:t>does not</a:t>
            </a:r>
            <a:r>
              <a:rPr lang="en-US" sz="1665">
                <a:solidFill>
                  <a:schemeClr val="dk1"/>
                </a:solidFill>
                <a:latin typeface="Calibri"/>
                <a:ea typeface="Calibri"/>
                <a:cs typeface="Calibri"/>
                <a:sym typeface="Calibri"/>
              </a:rPr>
              <a:t> waive the campus based fee; the student is responsible for this fee.</a:t>
            </a:r>
            <a:endParaRPr sz="1665">
              <a:solidFill>
                <a:schemeClr val="dk1"/>
              </a:solidFill>
              <a:latin typeface="Calibri"/>
              <a:ea typeface="Calibri"/>
              <a:cs typeface="Calibri"/>
              <a:sym typeface="Calibri"/>
            </a:endParaRPr>
          </a:p>
          <a:p>
            <a:pPr marL="0" lvl="0" indent="0" rtl="0">
              <a:lnSpc>
                <a:spcPct val="80000"/>
              </a:lnSpc>
              <a:spcBef>
                <a:spcPts val="333"/>
              </a:spcBef>
              <a:spcAft>
                <a:spcPts val="0"/>
              </a:spcAft>
              <a:buClr>
                <a:schemeClr val="dk1"/>
              </a:buClr>
              <a:buSzPts val="1665"/>
              <a:buFont typeface="Arial"/>
              <a:buNone/>
            </a:pPr>
            <a:r>
              <a:rPr lang="en-US" sz="1665" b="1">
                <a:solidFill>
                  <a:schemeClr val="dk1"/>
                </a:solidFill>
                <a:latin typeface="Calibri"/>
                <a:ea typeface="Calibri"/>
                <a:cs typeface="Calibri"/>
                <a:sym typeface="Calibri"/>
              </a:rPr>
              <a:t>Study Abroad</a:t>
            </a:r>
            <a:endParaRPr sz="1665">
              <a:solidFill>
                <a:schemeClr val="dk1"/>
              </a:solidFill>
              <a:latin typeface="Calibri"/>
              <a:ea typeface="Calibri"/>
              <a:cs typeface="Calibri"/>
              <a:sym typeface="Calibri"/>
            </a:endParaRPr>
          </a:p>
          <a:p>
            <a:pPr marL="0" lvl="0" indent="0" rtl="0">
              <a:lnSpc>
                <a:spcPct val="80000"/>
              </a:lnSpc>
              <a:spcBef>
                <a:spcPts val="333"/>
              </a:spcBef>
              <a:spcAft>
                <a:spcPts val="0"/>
              </a:spcAft>
              <a:buClr>
                <a:schemeClr val="dk1"/>
              </a:buClr>
              <a:buSzPts val="1665"/>
              <a:buFont typeface="Arial"/>
              <a:buNone/>
            </a:pPr>
            <a:r>
              <a:rPr lang="en-US" sz="1665">
                <a:solidFill>
                  <a:schemeClr val="dk1"/>
                </a:solidFill>
                <a:latin typeface="Calibri"/>
                <a:ea typeface="Calibri"/>
                <a:cs typeface="Calibri"/>
                <a:sym typeface="Calibri"/>
              </a:rPr>
              <a:t>The Cal Vet Fee Waiver waives the </a:t>
            </a:r>
            <a:r>
              <a:rPr lang="en-US" sz="1665" u="sng">
                <a:solidFill>
                  <a:schemeClr val="hlink"/>
                </a:solidFill>
                <a:latin typeface="Calibri"/>
                <a:ea typeface="Calibri"/>
                <a:cs typeface="Calibri"/>
                <a:sym typeface="Calibri"/>
                <a:hlinkClick r:id="rId5"/>
              </a:rPr>
              <a:t>course fees</a:t>
            </a:r>
            <a:r>
              <a:rPr lang="en-US" sz="1665">
                <a:solidFill>
                  <a:schemeClr val="dk1"/>
                </a:solidFill>
                <a:latin typeface="Calibri"/>
                <a:ea typeface="Calibri"/>
                <a:cs typeface="Calibri"/>
                <a:sym typeface="Calibri"/>
              </a:rPr>
              <a:t>  </a:t>
            </a:r>
            <a:r>
              <a:rPr lang="en-US" sz="1665" i="1">
                <a:solidFill>
                  <a:schemeClr val="dk1"/>
                </a:solidFill>
                <a:latin typeface="Calibri"/>
                <a:ea typeface="Calibri"/>
                <a:cs typeface="Calibri"/>
                <a:sym typeface="Calibri"/>
              </a:rPr>
              <a:t>only</a:t>
            </a:r>
            <a:r>
              <a:rPr lang="en-US" sz="1665">
                <a:solidFill>
                  <a:schemeClr val="dk1"/>
                </a:solidFill>
                <a:latin typeface="Calibri"/>
                <a:ea typeface="Calibri"/>
                <a:cs typeface="Calibri"/>
                <a:sym typeface="Calibri"/>
              </a:rPr>
              <a:t>. Student is responsible for all other program fees.</a:t>
            </a:r>
            <a:endParaRPr sz="3200">
              <a:solidFill>
                <a:srgbClr val="888888"/>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60"/>
              <a:buFont typeface="Carme"/>
              <a:buNone/>
            </a:pPr>
            <a:r>
              <a:rPr lang="en-US" sz="4860" b="1" i="0" u="none" strike="noStrike" cap="none">
                <a:solidFill>
                  <a:srgbClr val="002855"/>
                </a:solidFill>
                <a:latin typeface="Impact"/>
                <a:ea typeface="Impact"/>
                <a:cs typeface="Impact"/>
                <a:sym typeface="Impact"/>
              </a:rPr>
              <a:t>California Veterans Fee Waiver Program</a:t>
            </a:r>
            <a:endParaRPr sz="4860" b="1" i="0" u="none" strike="noStrike" cap="none">
              <a:solidFill>
                <a:srgbClr val="002855"/>
              </a:solidFill>
              <a:latin typeface="Impact"/>
              <a:ea typeface="Impact"/>
              <a:cs typeface="Impact"/>
              <a:sym typeface="Impact"/>
            </a:endParaRPr>
          </a:p>
        </p:txBody>
      </p:sp>
      <p:sp>
        <p:nvSpPr>
          <p:cNvPr id="227" name="Shape 227"/>
          <p:cNvSpPr txBox="1">
            <a:spLocks noGrp="1"/>
          </p:cNvSpPr>
          <p:nvPr>
            <p:ph type="subTitle" idx="1"/>
          </p:nvPr>
        </p:nvSpPr>
        <p:spPr>
          <a:xfrm>
            <a:off x="381000" y="1752600"/>
            <a:ext cx="8382000" cy="358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What programs are not eligible for the College Fee Waiver Program for Veteran Dependents?</a:t>
            </a:r>
            <a:endParaRPr/>
          </a:p>
          <a:p>
            <a:pPr marL="0" marR="0" lvl="0" indent="0" algn="l" rtl="0">
              <a:lnSpc>
                <a:spcPct val="90000"/>
              </a:lnSpc>
              <a:spcBef>
                <a:spcPts val="360"/>
              </a:spcBef>
              <a:spcAft>
                <a:spcPts val="0"/>
              </a:spcAft>
              <a:buClr>
                <a:srgbClr val="888888"/>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ts val="1800"/>
              <a:buFont typeface="Arial"/>
              <a:buNone/>
            </a:pPr>
            <a:r>
              <a:rPr lang="en-US" sz="1800" b="0" i="0" u="sng" strike="noStrike" cap="none">
                <a:solidFill>
                  <a:schemeClr val="hlink"/>
                </a:solidFill>
                <a:latin typeface="Calibri"/>
                <a:ea typeface="Calibri"/>
                <a:cs typeface="Calibri"/>
                <a:sym typeface="Calibri"/>
                <a:hlinkClick r:id="rId3"/>
              </a:rPr>
              <a:t>Self-Supporting Degree Programs (SSDP)</a:t>
            </a:r>
            <a:r>
              <a:rPr lang="en-US" sz="1800" b="0" i="0" u="none" strike="noStrike" cap="none">
                <a:solidFill>
                  <a:schemeClr val="dk1"/>
                </a:solidFill>
                <a:latin typeface="Calibri"/>
                <a:ea typeface="Calibri"/>
                <a:cs typeface="Calibri"/>
                <a:sym typeface="Calibri"/>
              </a:rPr>
              <a:t> </a:t>
            </a:r>
            <a:r>
              <a:rPr lang="en-US" sz="1800" b="0" i="1" u="none" strike="noStrike" cap="none">
                <a:solidFill>
                  <a:schemeClr val="dk1"/>
                </a:solidFill>
                <a:latin typeface="Calibri"/>
                <a:ea typeface="Calibri"/>
                <a:cs typeface="Calibri"/>
                <a:sym typeface="Calibri"/>
              </a:rPr>
              <a:t>are not eligible</a:t>
            </a:r>
            <a:r>
              <a:rPr lang="en-US" sz="1800" b="0" i="0" u="none" strike="noStrike" cap="none">
                <a:solidFill>
                  <a:schemeClr val="dk1"/>
                </a:solidFill>
                <a:latin typeface="Calibri"/>
                <a:ea typeface="Calibri"/>
                <a:cs typeface="Calibri"/>
                <a:sym typeface="Calibri"/>
              </a:rPr>
              <a:t> to use the Cal Vet Tuition/Fee Waivers.  These programs are not supported with state funds and are not subject to the state law regarding Cal Vet Tuition/Fee Waiver. SSDPs are mid-level graduate professional degree programs that do not receive any state funding support and cannot be subsidized by tuition or fees paid by students in state-supported programs.</a:t>
            </a:r>
            <a:endParaRPr/>
          </a:p>
          <a:p>
            <a:pPr marL="0" marR="0" lvl="0" indent="0" algn="l" rtl="0">
              <a:lnSpc>
                <a:spcPct val="90000"/>
              </a:lnSpc>
              <a:spcBef>
                <a:spcPts val="360"/>
              </a:spcBef>
              <a:spcAft>
                <a:spcPts val="0"/>
              </a:spcAft>
              <a:buClr>
                <a:srgbClr val="888888"/>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360"/>
              </a:spcBef>
              <a:spcAft>
                <a:spcPts val="0"/>
              </a:spcAft>
              <a:buClr>
                <a:schemeClr val="dk1"/>
              </a:buClr>
              <a:buSzPts val="1800"/>
              <a:buFont typeface="Arial"/>
              <a:buNone/>
            </a:pPr>
            <a:r>
              <a:rPr lang="en-US" sz="1800" b="0" i="0" u="sng" strike="noStrike" cap="none">
                <a:solidFill>
                  <a:schemeClr val="hlink"/>
                </a:solidFill>
                <a:latin typeface="Calibri"/>
                <a:ea typeface="Calibri"/>
                <a:cs typeface="Calibri"/>
                <a:sym typeface="Calibri"/>
                <a:hlinkClick r:id="rId4"/>
              </a:rPr>
              <a:t>University Extension</a:t>
            </a:r>
            <a:r>
              <a:rPr lang="en-US" sz="1800" b="0" i="0" u="none" strike="noStrike" cap="none">
                <a:solidFill>
                  <a:schemeClr val="dk1"/>
                </a:solidFill>
                <a:latin typeface="Calibri"/>
                <a:ea typeface="Calibri"/>
                <a:cs typeface="Calibri"/>
                <a:sym typeface="Calibri"/>
              </a:rPr>
              <a:t> programs or courses </a:t>
            </a:r>
            <a:r>
              <a:rPr lang="en-US" sz="1800" b="0" i="1" u="none" strike="noStrike" cap="none">
                <a:solidFill>
                  <a:schemeClr val="dk1"/>
                </a:solidFill>
                <a:latin typeface="Calibri"/>
                <a:ea typeface="Calibri"/>
                <a:cs typeface="Calibri"/>
                <a:sym typeface="Calibri"/>
              </a:rPr>
              <a:t>are not eligible</a:t>
            </a:r>
            <a:r>
              <a:rPr lang="en-US" sz="1800" b="0" i="0" u="none" strike="noStrike" cap="none">
                <a:solidFill>
                  <a:schemeClr val="dk1"/>
                </a:solidFill>
                <a:latin typeface="Calibri"/>
                <a:ea typeface="Calibri"/>
                <a:cs typeface="Calibri"/>
                <a:sym typeface="Calibri"/>
              </a:rPr>
              <a:t> to use the Cal Vet Tuition/Fee Waivers.  These programs are not supported with state funds and are not subject to the state law regarding Cal Vet Tuition/Fee Waiver.</a:t>
            </a:r>
            <a:endParaRPr/>
          </a:p>
          <a:p>
            <a:pPr marL="0" marR="0" lvl="0" indent="0" algn="l" rtl="0">
              <a:lnSpc>
                <a:spcPct val="90000"/>
              </a:lnSpc>
              <a:spcBef>
                <a:spcPts val="36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228" name="Shape 228"/>
          <p:cNvPicPr preferRelativeResize="0"/>
          <p:nvPr/>
        </p:nvPicPr>
        <p:blipFill rotWithShape="1">
          <a:blip r:embed="rId5">
            <a:alphaModFix/>
          </a:blip>
          <a:srcRect/>
          <a:stretch/>
        </p:blipFill>
        <p:spPr>
          <a:xfrm>
            <a:off x="0" y="5748432"/>
            <a:ext cx="4041998" cy="11095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subTitle" idx="1"/>
          </p:nvPr>
        </p:nvSpPr>
        <p:spPr>
          <a:xfrm>
            <a:off x="381000" y="1524000"/>
            <a:ext cx="8382000" cy="335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500"/>
              <a:buFont typeface="Arial"/>
              <a:buNone/>
            </a:pPr>
            <a:r>
              <a:rPr lang="en-US" sz="11500" b="1" i="0" u="none" strike="noStrike" cap="none">
                <a:solidFill>
                  <a:srgbClr val="002855"/>
                </a:solidFill>
                <a:latin typeface="Impact"/>
                <a:ea typeface="Impact"/>
                <a:cs typeface="Impact"/>
                <a:sym typeface="Impact"/>
              </a:rPr>
              <a:t>Questions?</a:t>
            </a:r>
            <a:endParaRPr>
              <a:solidFill>
                <a:srgbClr val="002855"/>
              </a:solidFill>
              <a:latin typeface="Impact"/>
              <a:ea typeface="Impact"/>
              <a:cs typeface="Impact"/>
              <a:sym typeface="Impact"/>
            </a:endParaRPr>
          </a:p>
          <a:p>
            <a:pPr marL="0" marR="0" lvl="0" indent="0" algn="l" rtl="0">
              <a:spcBef>
                <a:spcPts val="360"/>
              </a:spcBef>
              <a:spcAft>
                <a:spcPts val="0"/>
              </a:spcAft>
              <a:buClr>
                <a:srgbClr val="888888"/>
              </a:buClr>
              <a:buSzPts val="1800"/>
              <a:buFont typeface="Arial"/>
              <a:buNone/>
            </a:pPr>
            <a:endParaRPr sz="1800" i="0" u="none" strike="noStrike" cap="none">
              <a:solidFill>
                <a:srgbClr val="002855"/>
              </a:solidFill>
              <a:latin typeface="Impact"/>
              <a:ea typeface="Impact"/>
              <a:cs typeface="Impact"/>
              <a:sym typeface="Impact"/>
            </a:endParaRPr>
          </a:p>
        </p:txBody>
      </p:sp>
      <p:pic>
        <p:nvPicPr>
          <p:cNvPr id="255" name="Shape 255"/>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subTitle" idx="1"/>
          </p:nvPr>
        </p:nvSpPr>
        <p:spPr>
          <a:xfrm>
            <a:off x="304800" y="381000"/>
            <a:ext cx="85344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Coordinator: </a:t>
            </a:r>
            <a:r>
              <a:rPr lang="en-US" sz="2400" b="0" i="0" u="none" strike="noStrike" cap="none">
                <a:solidFill>
                  <a:schemeClr val="dk1"/>
                </a:solidFill>
                <a:latin typeface="Carme"/>
                <a:ea typeface="Carme"/>
                <a:cs typeface="Carme"/>
                <a:sym typeface="Carme"/>
              </a:rPr>
              <a:t>Earl Raehsler</a:t>
            </a:r>
            <a:endParaRPr/>
          </a:p>
          <a:p>
            <a:pPr marL="0" marR="0" lvl="0" indent="0" algn="l" rtl="0">
              <a:spcBef>
                <a:spcPts val="480"/>
              </a:spcBef>
              <a:spcAft>
                <a:spcPts val="0"/>
              </a:spcAft>
              <a:buClr>
                <a:schemeClr val="dk1"/>
              </a:buClr>
              <a:buSzPts val="2400"/>
              <a:buFont typeface="Arial"/>
              <a:buNone/>
            </a:pPr>
            <a:r>
              <a:rPr lang="en-US" sz="2400" b="0" i="0" u="none" strike="noStrike" cap="none">
                <a:solidFill>
                  <a:schemeClr val="dk1"/>
                </a:solidFill>
                <a:latin typeface="Carme"/>
                <a:ea typeface="Carme"/>
                <a:cs typeface="Carme"/>
                <a:sym typeface="Carme"/>
              </a:rPr>
              <a:t>		elraehsler@ucdavis.edu</a:t>
            </a:r>
            <a:endParaRPr/>
          </a:p>
          <a:p>
            <a:pPr marL="0" marR="0" lvl="0" indent="0" algn="l" rtl="0">
              <a:spcBef>
                <a:spcPts val="480"/>
              </a:spcBef>
              <a:spcAft>
                <a:spcPts val="0"/>
              </a:spcAft>
              <a:buClr>
                <a:srgbClr val="888888"/>
              </a:buClr>
              <a:buSzPts val="2400"/>
              <a:buFont typeface="Arial"/>
              <a:buNone/>
            </a:pPr>
            <a:endParaRPr sz="2400" b="0" i="0" u="none" strike="noStrike" cap="none">
              <a:solidFill>
                <a:schemeClr val="dk1"/>
              </a:solidFill>
              <a:latin typeface="Carme"/>
              <a:ea typeface="Carme"/>
              <a:cs typeface="Carme"/>
              <a:sym typeface="Carme"/>
            </a:endParaRPr>
          </a:p>
          <a:p>
            <a:pPr marL="0" marR="0" lvl="0" indent="0" algn="l" rtl="0">
              <a:spcBef>
                <a:spcPts val="48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Location: </a:t>
            </a:r>
            <a:r>
              <a:rPr lang="en-US" sz="2400" b="0" i="0" u="none" strike="noStrike" cap="none">
                <a:solidFill>
                  <a:schemeClr val="dk1"/>
                </a:solidFill>
                <a:latin typeface="Carme"/>
                <a:ea typeface="Carme"/>
                <a:cs typeface="Carme"/>
                <a:sym typeface="Carme"/>
              </a:rPr>
              <a:t>Memorial Union, Room 243</a:t>
            </a:r>
            <a:endParaRPr/>
          </a:p>
          <a:p>
            <a:pPr marL="0" marR="0" lvl="0" indent="0" algn="l" rtl="0">
              <a:spcBef>
                <a:spcPts val="48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Regular Hours: </a:t>
            </a:r>
            <a:r>
              <a:rPr lang="en-US" sz="2400" b="0" i="0" u="none" strike="noStrike" cap="none">
                <a:solidFill>
                  <a:schemeClr val="dk1"/>
                </a:solidFill>
                <a:latin typeface="Carme"/>
                <a:ea typeface="Carme"/>
                <a:cs typeface="Carme"/>
                <a:sym typeface="Carme"/>
              </a:rPr>
              <a:t>Mon-Fri 9:00 am – 4:00 pm</a:t>
            </a:r>
            <a:endParaRPr/>
          </a:p>
          <a:p>
            <a:pPr marL="0" marR="0" lvl="0" indent="0" algn="l" rtl="0">
              <a:spcBef>
                <a:spcPts val="48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Summer Hours: </a:t>
            </a:r>
            <a:r>
              <a:rPr lang="en-US" sz="2400" b="0" i="0" u="none" strike="noStrike" cap="none">
                <a:solidFill>
                  <a:schemeClr val="dk1"/>
                </a:solidFill>
                <a:latin typeface="Carme"/>
                <a:ea typeface="Carme"/>
                <a:cs typeface="Carme"/>
                <a:sym typeface="Carme"/>
              </a:rPr>
              <a:t>Mon-Thur 10:00 am – 2:00 pm</a:t>
            </a:r>
            <a:endParaRPr/>
          </a:p>
          <a:p>
            <a:pPr marL="0" marR="0" lvl="0" indent="0" algn="l" rtl="0">
              <a:spcBef>
                <a:spcPts val="480"/>
              </a:spcBef>
              <a:spcAft>
                <a:spcPts val="0"/>
              </a:spcAft>
              <a:buClr>
                <a:srgbClr val="888888"/>
              </a:buClr>
              <a:buSzPts val="2400"/>
              <a:buFont typeface="Arial"/>
              <a:buNone/>
            </a:pPr>
            <a:endParaRPr sz="2400" b="0" i="0" u="none" strike="noStrike" cap="none">
              <a:solidFill>
                <a:schemeClr val="dk1"/>
              </a:solidFill>
              <a:latin typeface="Carme"/>
              <a:ea typeface="Carme"/>
              <a:cs typeface="Carme"/>
              <a:sym typeface="Carme"/>
            </a:endParaRPr>
          </a:p>
          <a:p>
            <a:pPr marL="0" marR="0" lvl="0" indent="0" algn="l" rtl="0">
              <a:spcBef>
                <a:spcPts val="48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Phone: </a:t>
            </a:r>
            <a:r>
              <a:rPr lang="en-US" sz="2400" b="0" i="0" u="none" strike="noStrike" cap="none">
                <a:solidFill>
                  <a:schemeClr val="dk1"/>
                </a:solidFill>
                <a:latin typeface="Carme"/>
                <a:ea typeface="Carme"/>
                <a:cs typeface="Carme"/>
                <a:sym typeface="Carme"/>
              </a:rPr>
              <a:t>530-752-2020</a:t>
            </a:r>
            <a:endParaRPr/>
          </a:p>
          <a:p>
            <a:pPr marL="0" marR="0" lvl="0" indent="0" algn="l" rtl="0">
              <a:spcBef>
                <a:spcPts val="48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Fax: </a:t>
            </a:r>
            <a:r>
              <a:rPr lang="en-US" sz="2400" b="0" i="0" u="none" strike="noStrike" cap="none">
                <a:solidFill>
                  <a:schemeClr val="dk1"/>
                </a:solidFill>
                <a:latin typeface="Carme"/>
                <a:ea typeface="Carme"/>
                <a:cs typeface="Carme"/>
                <a:sym typeface="Carme"/>
              </a:rPr>
              <a:t>530-752-5500</a:t>
            </a:r>
            <a:endParaRPr/>
          </a:p>
          <a:p>
            <a:pPr marL="0" marR="0" lvl="0" indent="0" algn="l" rtl="0">
              <a:spcBef>
                <a:spcPts val="480"/>
              </a:spcBef>
              <a:spcAft>
                <a:spcPts val="0"/>
              </a:spcAft>
              <a:buClr>
                <a:schemeClr val="dk1"/>
              </a:buClr>
              <a:buSzPts val="2400"/>
              <a:buFont typeface="Arial"/>
              <a:buNone/>
            </a:pPr>
            <a:r>
              <a:rPr lang="en-US" sz="2400" b="1" i="0" u="none" strike="noStrike" cap="none">
                <a:solidFill>
                  <a:schemeClr val="dk1"/>
                </a:solidFill>
                <a:latin typeface="Carme"/>
                <a:ea typeface="Carme"/>
                <a:cs typeface="Carme"/>
                <a:sym typeface="Carme"/>
              </a:rPr>
              <a:t>Email: </a:t>
            </a:r>
            <a:r>
              <a:rPr lang="en-US" sz="2400" b="0" i="0" u="none" strike="noStrike" cap="none">
                <a:solidFill>
                  <a:schemeClr val="dk1"/>
                </a:solidFill>
                <a:latin typeface="Carme"/>
                <a:ea typeface="Carme"/>
                <a:cs typeface="Carme"/>
                <a:sym typeface="Carme"/>
              </a:rPr>
              <a:t>vaoffice@ucdavis.edu</a:t>
            </a:r>
            <a:endParaRPr/>
          </a:p>
          <a:p>
            <a:pPr marL="0" marR="0" lvl="0" indent="0" algn="l" rtl="0">
              <a:spcBef>
                <a:spcPts val="360"/>
              </a:spcBef>
              <a:spcAft>
                <a:spcPts val="0"/>
              </a:spcAft>
              <a:buClr>
                <a:srgbClr val="888888"/>
              </a:buClr>
              <a:buSzPts val="1800"/>
              <a:buFont typeface="Arial"/>
              <a:buNone/>
            </a:pPr>
            <a:endParaRPr sz="1800" b="0" i="0" u="none" strike="noStrike" cap="none">
              <a:solidFill>
                <a:srgbClr val="888888"/>
              </a:solidFill>
              <a:latin typeface="Calibri"/>
              <a:ea typeface="Calibri"/>
              <a:cs typeface="Calibri"/>
              <a:sym typeface="Calibri"/>
            </a:endParaRPr>
          </a:p>
        </p:txBody>
      </p:sp>
      <p:pic>
        <p:nvPicPr>
          <p:cNvPr id="261" name="Shape 261"/>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85800" y="152400"/>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8000"/>
              <a:buFont typeface="Arial"/>
              <a:buNone/>
            </a:pPr>
            <a:r>
              <a:rPr lang="en-US" sz="8000" i="0" u="none" strike="noStrike" cap="none">
                <a:solidFill>
                  <a:srgbClr val="002855"/>
                </a:solidFill>
                <a:latin typeface="Impact"/>
                <a:ea typeface="Impact"/>
                <a:cs typeface="Impact"/>
                <a:sym typeface="Impact"/>
              </a:rPr>
              <a:t>Mission</a:t>
            </a:r>
            <a:endParaRPr sz="8000" i="0" u="none" strike="noStrike" cap="none">
              <a:solidFill>
                <a:srgbClr val="002855"/>
              </a:solidFill>
              <a:latin typeface="Impact"/>
              <a:ea typeface="Impact"/>
              <a:cs typeface="Impact"/>
              <a:sym typeface="Impact"/>
            </a:endParaRPr>
          </a:p>
        </p:txBody>
      </p:sp>
      <p:sp>
        <p:nvSpPr>
          <p:cNvPr id="98" name="Shape 98"/>
          <p:cNvSpPr txBox="1">
            <a:spLocks noGrp="1"/>
          </p:cNvSpPr>
          <p:nvPr>
            <p:ph type="subTitle" idx="1"/>
          </p:nvPr>
        </p:nvSpPr>
        <p:spPr>
          <a:xfrm>
            <a:off x="152400" y="2057400"/>
            <a:ext cx="8839200" cy="3417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The Veterans Success Center (VSC) at UC Davis is committed to providing services to the student veterans, service members and dependents of the Armed Services. We aspire to </a:t>
            </a:r>
            <a:r>
              <a:rPr lang="en-US" sz="2400" b="1" i="0" u="none" strike="noStrike" cap="none">
                <a:solidFill>
                  <a:schemeClr val="dk1"/>
                </a:solidFill>
              </a:rPr>
              <a:t>foster academic excellence of the whole student</a:t>
            </a:r>
            <a:r>
              <a:rPr lang="en-US" sz="2400" b="0" i="0" u="none" strike="noStrike" cap="none">
                <a:solidFill>
                  <a:schemeClr val="dk1"/>
                </a:solidFill>
                <a:latin typeface="Calibri"/>
                <a:ea typeface="Calibri"/>
                <a:cs typeface="Calibri"/>
                <a:sym typeface="Calibri"/>
              </a:rPr>
              <a:t>, from the beginning and beyond, while creating an environment of learning, networking, engagement, diversity and inclusion. We provide students a welcoming space, professional and peer advising, guidance with educational benefits and engagement opportunities that span the university and the larger Davis community</a:t>
            </a:r>
            <a:r>
              <a:rPr lang="en-US" sz="2400" b="0" i="0" u="none" strike="noStrike" cap="none">
                <a:solidFill>
                  <a:srgbClr val="888888"/>
                </a:solidFill>
                <a:latin typeface="Calibri"/>
                <a:ea typeface="Calibri"/>
                <a:cs typeface="Calibri"/>
                <a:sym typeface="Calibri"/>
              </a:rPr>
              <a:t>.</a:t>
            </a:r>
            <a:endParaRPr/>
          </a:p>
        </p:txBody>
      </p:sp>
      <p:pic>
        <p:nvPicPr>
          <p:cNvPr id="99" name="Shape 99"/>
          <p:cNvPicPr preferRelativeResize="0"/>
          <p:nvPr/>
        </p:nvPicPr>
        <p:blipFill rotWithShape="1">
          <a:blip r:embed="rId3">
            <a:alphaModFix/>
          </a:blip>
          <a:srcRect/>
          <a:stretch/>
        </p:blipFill>
        <p:spPr>
          <a:xfrm>
            <a:off x="6927" y="5748432"/>
            <a:ext cx="4041998" cy="110956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rme"/>
              <a:buNone/>
            </a:pPr>
            <a:r>
              <a:rPr lang="en-US" sz="3600" b="1" i="0" u="none" strike="noStrike" cap="none">
                <a:solidFill>
                  <a:srgbClr val="002855"/>
                </a:solidFill>
                <a:latin typeface="Impact"/>
                <a:ea typeface="Impact"/>
                <a:cs typeface="Impact"/>
                <a:sym typeface="Impact"/>
              </a:rPr>
              <a:t>What Does The VSC Have For You?</a:t>
            </a:r>
            <a:endParaRPr sz="3600" b="1" i="0" u="none" strike="noStrike" cap="none">
              <a:solidFill>
                <a:srgbClr val="002855"/>
              </a:solidFill>
              <a:latin typeface="Impact"/>
              <a:ea typeface="Impact"/>
              <a:cs typeface="Impact"/>
              <a:sym typeface="Impact"/>
            </a:endParaRPr>
          </a:p>
        </p:txBody>
      </p:sp>
      <p:sp>
        <p:nvSpPr>
          <p:cNvPr id="105" name="Shape 105"/>
          <p:cNvSpPr txBox="1">
            <a:spLocks noGrp="1"/>
          </p:cNvSpPr>
          <p:nvPr>
            <p:ph type="subTitle" idx="1"/>
          </p:nvPr>
        </p:nvSpPr>
        <p:spPr>
          <a:xfrm>
            <a:off x="228600" y="1342325"/>
            <a:ext cx="4343400" cy="4219200"/>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Veterans Success Seminar</a:t>
            </a:r>
            <a:endParaRPr sz="3000">
              <a:solidFill>
                <a:schemeClr val="dk1"/>
              </a:solidFill>
              <a:latin typeface="Carme"/>
              <a:ea typeface="Carme"/>
              <a:cs typeface="Carme"/>
              <a:sym typeface="Carme"/>
            </a:endParaRPr>
          </a:p>
          <a:p>
            <a:pPr marL="0" marR="0" lvl="0" indent="0" algn="l" rtl="0">
              <a:spcBef>
                <a:spcPts val="48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Computer Lab With Printing</a:t>
            </a:r>
            <a:endParaRPr sz="3000" b="0" i="0" u="none" strike="noStrike" cap="none">
              <a:solidFill>
                <a:schemeClr val="dk1"/>
              </a:solidFill>
              <a:latin typeface="Carme"/>
              <a:ea typeface="Carme"/>
              <a:cs typeface="Carme"/>
              <a:sym typeface="Carme"/>
            </a:endParaRPr>
          </a:p>
          <a:p>
            <a:pPr marL="0" marR="0" lvl="0" indent="0" algn="l" rtl="0">
              <a:spcBef>
                <a:spcPts val="56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Community Counselor</a:t>
            </a:r>
            <a:endParaRPr sz="3000">
              <a:solidFill>
                <a:schemeClr val="dk1"/>
              </a:solidFill>
              <a:latin typeface="Carme"/>
              <a:ea typeface="Carme"/>
              <a:cs typeface="Carme"/>
              <a:sym typeface="Carme"/>
            </a:endParaRPr>
          </a:p>
          <a:p>
            <a:pPr marL="0" marR="0" lvl="0" indent="0" algn="l" rtl="0">
              <a:spcBef>
                <a:spcPts val="56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Weekly Networking	</a:t>
            </a:r>
            <a:endParaRPr sz="3000" b="0" i="0" u="none" strike="noStrike" cap="none">
              <a:solidFill>
                <a:schemeClr val="dk1"/>
              </a:solidFill>
              <a:latin typeface="Carme"/>
              <a:ea typeface="Carme"/>
              <a:cs typeface="Carme"/>
              <a:sym typeface="Carme"/>
            </a:endParaRPr>
          </a:p>
          <a:p>
            <a:pPr marL="0" marR="0" lvl="0" indent="0" algn="l" rtl="0">
              <a:spcBef>
                <a:spcPts val="48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Peer Advisors</a:t>
            </a:r>
            <a:endParaRPr sz="3000"/>
          </a:p>
          <a:p>
            <a:pPr marL="0" marR="0" lvl="0" indent="0" algn="l" rtl="0">
              <a:spcBef>
                <a:spcPts val="56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Tutoring	</a:t>
            </a:r>
            <a:endParaRPr sz="3000" b="0" i="0" u="none" strike="noStrike" cap="none">
              <a:solidFill>
                <a:schemeClr val="dk1"/>
              </a:solidFill>
              <a:latin typeface="Carme"/>
              <a:ea typeface="Carme"/>
              <a:cs typeface="Carme"/>
              <a:sym typeface="Carme"/>
            </a:endParaRPr>
          </a:p>
          <a:p>
            <a:pPr marL="0" marR="0" lvl="0" indent="0" algn="l" rtl="0">
              <a:spcBef>
                <a:spcPts val="560"/>
              </a:spcBef>
              <a:spcAft>
                <a:spcPts val="0"/>
              </a:spcAft>
              <a:buClr>
                <a:schemeClr val="dk1"/>
              </a:buClr>
              <a:buSzPts val="2400"/>
              <a:buFont typeface="Arial"/>
              <a:buNone/>
            </a:pPr>
            <a:r>
              <a:rPr lang="en-US" sz="3000" b="0" i="0" u="none" strike="noStrike" cap="none">
                <a:solidFill>
                  <a:schemeClr val="dk1"/>
                </a:solidFill>
                <a:latin typeface="Carme"/>
                <a:ea typeface="Carme"/>
                <a:cs typeface="Carme"/>
                <a:sym typeface="Carme"/>
              </a:rPr>
              <a:t>	</a:t>
            </a:r>
            <a:endParaRPr sz="3000" b="0" i="0" u="none" strike="noStrike" cap="none">
              <a:solidFill>
                <a:schemeClr val="dk1"/>
              </a:solidFill>
              <a:latin typeface="Carme"/>
              <a:ea typeface="Carme"/>
              <a:cs typeface="Carme"/>
              <a:sym typeface="Carme"/>
            </a:endParaRPr>
          </a:p>
        </p:txBody>
      </p:sp>
      <p:pic>
        <p:nvPicPr>
          <p:cNvPr id="106" name="Shape 106"/>
          <p:cNvPicPr preferRelativeResize="0"/>
          <p:nvPr/>
        </p:nvPicPr>
        <p:blipFill rotWithShape="1">
          <a:blip r:embed="rId3">
            <a:alphaModFix/>
          </a:blip>
          <a:srcRect/>
          <a:stretch/>
        </p:blipFill>
        <p:spPr>
          <a:xfrm>
            <a:off x="0" y="5748432"/>
            <a:ext cx="4041998" cy="1109568"/>
          </a:xfrm>
          <a:prstGeom prst="rect">
            <a:avLst/>
          </a:prstGeom>
          <a:noFill/>
          <a:ln>
            <a:noFill/>
          </a:ln>
        </p:spPr>
      </p:pic>
      <p:sp>
        <p:nvSpPr>
          <p:cNvPr id="107" name="Shape 107"/>
          <p:cNvSpPr txBox="1"/>
          <p:nvPr/>
        </p:nvSpPr>
        <p:spPr>
          <a:xfrm>
            <a:off x="4761164" y="1342325"/>
            <a:ext cx="4041900" cy="3845700"/>
          </a:xfrm>
          <a:prstGeom prst="rect">
            <a:avLst/>
          </a:prstGeom>
          <a:noFill/>
          <a:ln>
            <a:noFill/>
          </a:ln>
        </p:spPr>
        <p:txBody>
          <a:bodyPr spcFirstLastPara="1" wrap="square" lIns="91425" tIns="91425" rIns="91425" bIns="91425" anchor="t" anchorCtr="0">
            <a:noAutofit/>
          </a:bodyPr>
          <a:lstStyle/>
          <a:p>
            <a:pPr marL="0" lvl="0" indent="0" rtl="0">
              <a:spcBef>
                <a:spcPts val="560"/>
              </a:spcBef>
              <a:spcAft>
                <a:spcPts val="0"/>
              </a:spcAft>
              <a:buNone/>
            </a:pPr>
            <a:r>
              <a:rPr lang="en-US" sz="3000" dirty="0">
                <a:solidFill>
                  <a:schemeClr val="dk1"/>
                </a:solidFill>
                <a:latin typeface="Carme"/>
                <a:ea typeface="Carme"/>
                <a:cs typeface="Carme"/>
                <a:sym typeface="Carme"/>
              </a:rPr>
              <a:t>VA Certifying Official</a:t>
            </a:r>
            <a:endParaRPr sz="3000" dirty="0">
              <a:solidFill>
                <a:schemeClr val="dk1"/>
              </a:solidFill>
              <a:latin typeface="Carme"/>
              <a:ea typeface="Carme"/>
              <a:cs typeface="Carme"/>
              <a:sym typeface="Carme"/>
            </a:endParaRPr>
          </a:p>
          <a:p>
            <a:pPr marL="0" lvl="0" indent="0" rtl="0">
              <a:spcBef>
                <a:spcPts val="560"/>
              </a:spcBef>
              <a:spcAft>
                <a:spcPts val="0"/>
              </a:spcAft>
              <a:buClr>
                <a:schemeClr val="dk1"/>
              </a:buClr>
              <a:buSzPts val="2400"/>
              <a:buFont typeface="Arial"/>
              <a:buNone/>
            </a:pPr>
            <a:r>
              <a:rPr lang="en-US" sz="3000" dirty="0">
                <a:solidFill>
                  <a:schemeClr val="dk1"/>
                </a:solidFill>
                <a:latin typeface="Carme"/>
                <a:ea typeface="Carme"/>
                <a:cs typeface="Carme"/>
                <a:sym typeface="Carme"/>
              </a:rPr>
              <a:t>VA Advisor</a:t>
            </a:r>
            <a:endParaRPr sz="3000" dirty="0">
              <a:solidFill>
                <a:srgbClr val="888888"/>
              </a:solidFill>
              <a:latin typeface="Calibri"/>
              <a:ea typeface="Calibri"/>
              <a:cs typeface="Calibri"/>
              <a:sym typeface="Calibri"/>
            </a:endParaRPr>
          </a:p>
          <a:p>
            <a:pPr marL="0" lvl="0" indent="0" rtl="0">
              <a:spcBef>
                <a:spcPts val="480"/>
              </a:spcBef>
              <a:spcAft>
                <a:spcPts val="0"/>
              </a:spcAft>
              <a:buNone/>
            </a:pPr>
            <a:r>
              <a:rPr lang="en-US" sz="3000" dirty="0">
                <a:solidFill>
                  <a:schemeClr val="dk1"/>
                </a:solidFill>
                <a:latin typeface="Carme"/>
                <a:ea typeface="Carme"/>
                <a:cs typeface="Carme"/>
                <a:sym typeface="Carme"/>
              </a:rPr>
              <a:t>Work Study Positions</a:t>
            </a:r>
            <a:endParaRPr sz="3000" dirty="0">
              <a:solidFill>
                <a:schemeClr val="dk1"/>
              </a:solidFill>
              <a:latin typeface="Carme"/>
              <a:ea typeface="Carme"/>
              <a:cs typeface="Carme"/>
              <a:sym typeface="Carme"/>
            </a:endParaRPr>
          </a:p>
          <a:p>
            <a:pPr marL="0" lvl="0" indent="0" rtl="0">
              <a:spcBef>
                <a:spcPts val="480"/>
              </a:spcBef>
              <a:spcAft>
                <a:spcPts val="0"/>
              </a:spcAft>
              <a:buClr>
                <a:schemeClr val="dk1"/>
              </a:buClr>
              <a:buSzPts val="2400"/>
              <a:buFont typeface="Arial"/>
              <a:buNone/>
            </a:pPr>
            <a:r>
              <a:rPr lang="en-US" sz="3000" dirty="0">
                <a:solidFill>
                  <a:schemeClr val="dk1"/>
                </a:solidFill>
                <a:latin typeface="Carme"/>
                <a:ea typeface="Carme"/>
                <a:cs typeface="Carme"/>
                <a:sym typeface="Carme"/>
              </a:rPr>
              <a:t>Study Room</a:t>
            </a:r>
            <a:endParaRPr sz="3000" dirty="0">
              <a:solidFill>
                <a:srgbClr val="888888"/>
              </a:solidFill>
              <a:latin typeface="Calibri"/>
              <a:ea typeface="Calibri"/>
              <a:cs typeface="Calibri"/>
              <a:sym typeface="Calibri"/>
            </a:endParaRPr>
          </a:p>
          <a:p>
            <a:pPr marL="0" lvl="0" indent="0" rtl="0">
              <a:spcBef>
                <a:spcPts val="480"/>
              </a:spcBef>
              <a:spcAft>
                <a:spcPts val="0"/>
              </a:spcAft>
              <a:buNone/>
            </a:pPr>
            <a:r>
              <a:rPr lang="en-US" sz="3000" dirty="0" smtClean="0">
                <a:solidFill>
                  <a:schemeClr val="dk1"/>
                </a:solidFill>
                <a:latin typeface="Carme"/>
                <a:ea typeface="Carme"/>
                <a:cs typeface="Carme"/>
                <a:sym typeface="Carme"/>
              </a:rPr>
              <a:t>Lounge/Kitchen</a:t>
            </a:r>
          </a:p>
          <a:p>
            <a:pPr marL="0" lvl="0" indent="0" rtl="0">
              <a:spcBef>
                <a:spcPts val="480"/>
              </a:spcBef>
              <a:spcAft>
                <a:spcPts val="0"/>
              </a:spcAft>
              <a:buNone/>
            </a:pPr>
            <a:r>
              <a:rPr lang="en-US" sz="3000" dirty="0" smtClean="0">
                <a:solidFill>
                  <a:schemeClr val="dk1"/>
                </a:solidFill>
                <a:latin typeface="Carme"/>
                <a:ea typeface="Carme"/>
                <a:cs typeface="Carme"/>
                <a:sym typeface="Carme"/>
              </a:rPr>
              <a:t>Day </a:t>
            </a:r>
            <a:r>
              <a:rPr lang="en-US" sz="3000" dirty="0">
                <a:solidFill>
                  <a:schemeClr val="dk1"/>
                </a:solidFill>
                <a:latin typeface="Carme"/>
                <a:ea typeface="Carme"/>
                <a:cs typeface="Carme"/>
                <a:sym typeface="Carme"/>
              </a:rPr>
              <a:t>Use Wall Lockers</a:t>
            </a:r>
            <a:endParaRPr sz="3000" dirty="0">
              <a:solidFill>
                <a:schemeClr val="dk1"/>
              </a:solidFill>
              <a:latin typeface="Carme"/>
              <a:ea typeface="Carme"/>
              <a:cs typeface="Carme"/>
              <a:sym typeface="Carme"/>
            </a:endParaRPr>
          </a:p>
          <a:p>
            <a:pPr marL="0" lvl="0" indent="0" rtl="0">
              <a:spcBef>
                <a:spcPts val="480"/>
              </a:spcBef>
              <a:spcAft>
                <a:spcPts val="0"/>
              </a:spcAft>
              <a:buClr>
                <a:schemeClr val="dk1"/>
              </a:buClr>
              <a:buSzPts val="2400"/>
              <a:buFont typeface="Arial"/>
              <a:buNone/>
            </a:pPr>
            <a:r>
              <a:rPr lang="en-US" sz="3000" dirty="0">
                <a:solidFill>
                  <a:schemeClr val="dk1"/>
                </a:solidFill>
                <a:latin typeface="Carme"/>
                <a:ea typeface="Carme"/>
                <a:cs typeface="Carme"/>
                <a:sym typeface="Carme"/>
              </a:rPr>
              <a:t>Social events	</a:t>
            </a:r>
            <a:endParaRPr sz="3000" dirty="0">
              <a:solidFill>
                <a:schemeClr val="dk1"/>
              </a:solidFill>
              <a:latin typeface="Carme"/>
              <a:ea typeface="Carme"/>
              <a:cs typeface="Carme"/>
              <a:sym typeface="Carme"/>
            </a:endParaRPr>
          </a:p>
          <a:p>
            <a:pPr marL="0" lvl="0" indent="0">
              <a:spcBef>
                <a:spcPts val="0"/>
              </a:spcBef>
              <a:spcAft>
                <a:spcPts val="0"/>
              </a:spcAft>
              <a:buNone/>
            </a:pPr>
            <a:endParaRPr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8000"/>
              <a:buFont typeface="Arial"/>
              <a:buNone/>
            </a:pPr>
            <a:r>
              <a:rPr lang="en-US" sz="8000" i="0" u="none" strike="noStrike" cap="none">
                <a:solidFill>
                  <a:srgbClr val="002855"/>
                </a:solidFill>
                <a:latin typeface="Impact"/>
                <a:ea typeface="Impact"/>
                <a:cs typeface="Impact"/>
                <a:sym typeface="Impact"/>
              </a:rPr>
              <a:t>Stay Informed</a:t>
            </a:r>
            <a:endParaRPr sz="8000" i="0" u="none" strike="noStrike" cap="none">
              <a:solidFill>
                <a:srgbClr val="002855"/>
              </a:solidFill>
              <a:latin typeface="Impact"/>
              <a:ea typeface="Impact"/>
              <a:cs typeface="Impact"/>
              <a:sym typeface="Impact"/>
            </a:endParaRPr>
          </a:p>
        </p:txBody>
      </p:sp>
      <p:sp>
        <p:nvSpPr>
          <p:cNvPr id="113" name="Shape 113"/>
          <p:cNvSpPr txBox="1">
            <a:spLocks noGrp="1"/>
          </p:cNvSpPr>
          <p:nvPr>
            <p:ph type="subTitle" idx="1"/>
          </p:nvPr>
        </p:nvSpPr>
        <p:spPr>
          <a:xfrm>
            <a:off x="152400" y="1622425"/>
            <a:ext cx="3235500" cy="34731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rgbClr val="888888"/>
              </a:buClr>
              <a:buSzPts val="2400"/>
              <a:buFont typeface="Arial"/>
              <a:buNone/>
            </a:pPr>
            <a:r>
              <a:rPr lang="en-US" sz="2400" u="sng">
                <a:solidFill>
                  <a:schemeClr val="hlink"/>
                </a:solidFill>
                <a:hlinkClick r:id="rId3"/>
              </a:rPr>
              <a:t>veterans.ucdavis.edu</a:t>
            </a:r>
            <a:r>
              <a:rPr lang="en-US" sz="2400"/>
              <a:t> </a:t>
            </a:r>
            <a:endParaRPr sz="2400" b="0" i="0" u="none" strike="noStrike" cap="none">
              <a:solidFill>
                <a:srgbClr val="888888"/>
              </a:solidFill>
              <a:latin typeface="Calibri"/>
              <a:ea typeface="Calibri"/>
              <a:cs typeface="Calibri"/>
              <a:sym typeface="Calibri"/>
            </a:endParaRPr>
          </a:p>
          <a:p>
            <a:pPr marL="0" marR="0" lvl="0" indent="0" rtl="0">
              <a:spcBef>
                <a:spcPts val="480"/>
              </a:spcBef>
              <a:spcAft>
                <a:spcPts val="0"/>
              </a:spcAft>
              <a:buClr>
                <a:srgbClr val="888888"/>
              </a:buClr>
              <a:buSzPts val="2400"/>
              <a:buFont typeface="Arial"/>
              <a:buNone/>
            </a:pPr>
            <a:endParaRPr sz="2400" b="0" i="0" u="none" strike="noStrike" cap="none">
              <a:solidFill>
                <a:srgbClr val="888888"/>
              </a:solidFill>
              <a:latin typeface="Calibri"/>
              <a:ea typeface="Calibri"/>
              <a:cs typeface="Calibri"/>
              <a:sym typeface="Calibri"/>
            </a:endParaRPr>
          </a:p>
          <a:p>
            <a:pPr marL="0" marR="0" lvl="0" indent="0" rtl="0">
              <a:spcBef>
                <a:spcPts val="480"/>
              </a:spcBef>
              <a:spcAft>
                <a:spcPts val="0"/>
              </a:spcAft>
              <a:buClr>
                <a:schemeClr val="dk1"/>
              </a:buClr>
              <a:buSzPts val="2400"/>
              <a:buFont typeface="Arial"/>
              <a:buNone/>
            </a:pPr>
            <a:r>
              <a:rPr lang="en-US" sz="3600" b="0" i="0" u="none" strike="noStrike" cap="none">
                <a:solidFill>
                  <a:schemeClr val="dk1"/>
                </a:solidFill>
                <a:latin typeface="Calibri"/>
                <a:ea typeface="Calibri"/>
                <a:cs typeface="Calibri"/>
                <a:sym typeface="Calibri"/>
              </a:rPr>
              <a:t>Calendar</a:t>
            </a:r>
            <a:endParaRPr sz="3600"/>
          </a:p>
          <a:p>
            <a:pPr marL="0" marR="0" lvl="0" indent="0" rtl="0">
              <a:spcBef>
                <a:spcPts val="480"/>
              </a:spcBef>
              <a:spcAft>
                <a:spcPts val="0"/>
              </a:spcAft>
              <a:buClr>
                <a:schemeClr val="dk1"/>
              </a:buClr>
              <a:buSzPts val="2400"/>
              <a:buFont typeface="Arial"/>
              <a:buNone/>
            </a:pPr>
            <a:r>
              <a:rPr lang="en-US" sz="3600" b="0" i="0" u="none" strike="noStrike" cap="none">
                <a:solidFill>
                  <a:schemeClr val="dk1"/>
                </a:solidFill>
                <a:latin typeface="Calibri"/>
                <a:ea typeface="Calibri"/>
                <a:cs typeface="Calibri"/>
                <a:sym typeface="Calibri"/>
              </a:rPr>
              <a:t>Resources</a:t>
            </a:r>
            <a:endParaRPr sz="3600"/>
          </a:p>
          <a:p>
            <a:pPr marL="0" marR="0" lvl="0" indent="0" rtl="0">
              <a:spcBef>
                <a:spcPts val="480"/>
              </a:spcBef>
              <a:spcAft>
                <a:spcPts val="0"/>
              </a:spcAft>
              <a:buClr>
                <a:schemeClr val="dk1"/>
              </a:buClr>
              <a:buSzPts val="2400"/>
              <a:buFont typeface="Arial"/>
              <a:buNone/>
            </a:pPr>
            <a:r>
              <a:rPr lang="en-US" sz="3600" b="0" i="0" u="none" strike="noStrike" cap="none">
                <a:solidFill>
                  <a:schemeClr val="dk1"/>
                </a:solidFill>
                <a:latin typeface="Calibri"/>
                <a:ea typeface="Calibri"/>
                <a:cs typeface="Calibri"/>
                <a:sym typeface="Calibri"/>
              </a:rPr>
              <a:t>Benefit updates</a:t>
            </a:r>
            <a:endParaRPr sz="3600"/>
          </a:p>
          <a:p>
            <a:pPr marL="0" marR="0" lvl="0" indent="0" rtl="0">
              <a:spcBef>
                <a:spcPts val="480"/>
              </a:spcBef>
              <a:spcAft>
                <a:spcPts val="0"/>
              </a:spcAft>
              <a:buClr>
                <a:schemeClr val="dk1"/>
              </a:buClr>
              <a:buSzPts val="2400"/>
              <a:buFont typeface="Arial"/>
              <a:buNone/>
            </a:pPr>
            <a:r>
              <a:rPr lang="en-US" sz="3600" b="0" i="0" u="none" strike="noStrike" cap="none">
                <a:solidFill>
                  <a:schemeClr val="dk1"/>
                </a:solidFill>
                <a:latin typeface="Calibri"/>
                <a:ea typeface="Calibri"/>
                <a:cs typeface="Calibri"/>
                <a:sym typeface="Calibri"/>
              </a:rPr>
              <a:t>Forms</a:t>
            </a:r>
            <a:endParaRPr sz="3600"/>
          </a:p>
          <a:p>
            <a:pPr marL="0" marR="0" lvl="0" indent="0" algn="l" rtl="0">
              <a:spcBef>
                <a:spcPts val="480"/>
              </a:spcBef>
              <a:spcAft>
                <a:spcPts val="0"/>
              </a:spcAft>
              <a:buClr>
                <a:srgbClr val="888888"/>
              </a:buClr>
              <a:buSzPts val="2400"/>
              <a:buFont typeface="Arial"/>
              <a:buNone/>
            </a:pPr>
            <a:endParaRPr sz="2400" b="0" i="0" u="none" strike="noStrike" cap="none">
              <a:solidFill>
                <a:srgbClr val="888888"/>
              </a:solidFill>
              <a:latin typeface="Calibri"/>
              <a:ea typeface="Calibri"/>
              <a:cs typeface="Calibri"/>
              <a:sym typeface="Calibri"/>
            </a:endParaRPr>
          </a:p>
        </p:txBody>
      </p:sp>
      <p:pic>
        <p:nvPicPr>
          <p:cNvPr id="114" name="Shape 114"/>
          <p:cNvPicPr preferRelativeResize="0"/>
          <p:nvPr/>
        </p:nvPicPr>
        <p:blipFill rotWithShape="1">
          <a:blip r:embed="rId4">
            <a:alphaModFix/>
          </a:blip>
          <a:srcRect/>
          <a:stretch/>
        </p:blipFill>
        <p:spPr>
          <a:xfrm>
            <a:off x="0" y="5748432"/>
            <a:ext cx="4041998" cy="1109568"/>
          </a:xfrm>
          <a:prstGeom prst="rect">
            <a:avLst/>
          </a:prstGeom>
          <a:noFill/>
          <a:ln>
            <a:noFill/>
          </a:ln>
        </p:spPr>
      </p:pic>
      <p:pic>
        <p:nvPicPr>
          <p:cNvPr id="115" name="Shape 115"/>
          <p:cNvPicPr preferRelativeResize="0"/>
          <p:nvPr/>
        </p:nvPicPr>
        <p:blipFill>
          <a:blip r:embed="rId5">
            <a:alphaModFix/>
          </a:blip>
          <a:stretch>
            <a:fillRect/>
          </a:stretch>
        </p:blipFill>
        <p:spPr>
          <a:xfrm>
            <a:off x="3521600" y="1411825"/>
            <a:ext cx="5387399" cy="2809175"/>
          </a:xfrm>
          <a:prstGeom prst="rect">
            <a:avLst/>
          </a:prstGeom>
          <a:noFill/>
          <a:ln>
            <a:noFill/>
          </a:ln>
        </p:spPr>
      </p:pic>
      <p:pic>
        <p:nvPicPr>
          <p:cNvPr id="116" name="Shape 116"/>
          <p:cNvPicPr preferRelativeResize="0"/>
          <p:nvPr/>
        </p:nvPicPr>
        <p:blipFill>
          <a:blip r:embed="rId6">
            <a:alphaModFix/>
          </a:blip>
          <a:stretch>
            <a:fillRect/>
          </a:stretch>
        </p:blipFill>
        <p:spPr>
          <a:xfrm>
            <a:off x="3785000" y="4312600"/>
            <a:ext cx="4673199" cy="1733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8000"/>
              <a:buFont typeface="Arial"/>
              <a:buNone/>
            </a:pPr>
            <a:r>
              <a:rPr lang="en-US" sz="6000" dirty="0" smtClean="0">
                <a:solidFill>
                  <a:srgbClr val="002855"/>
                </a:solidFill>
                <a:latin typeface="Impact"/>
                <a:ea typeface="Impact"/>
                <a:cs typeface="Impact"/>
                <a:sym typeface="Impact"/>
              </a:rPr>
              <a:t>VET/DEP VSC Orientation</a:t>
            </a:r>
            <a:endParaRPr sz="6000" i="0" u="none" strike="noStrike" cap="none" dirty="0">
              <a:solidFill>
                <a:srgbClr val="002855"/>
              </a:solidFill>
              <a:latin typeface="Impact"/>
              <a:ea typeface="Impact"/>
              <a:cs typeface="Impact"/>
              <a:sym typeface="Impact"/>
            </a:endParaRPr>
          </a:p>
        </p:txBody>
      </p:sp>
      <p:sp>
        <p:nvSpPr>
          <p:cNvPr id="113" name="Shape 113"/>
          <p:cNvSpPr txBox="1">
            <a:spLocks noGrp="1"/>
          </p:cNvSpPr>
          <p:nvPr>
            <p:ph type="subTitle" idx="1"/>
          </p:nvPr>
        </p:nvSpPr>
        <p:spPr>
          <a:xfrm>
            <a:off x="152400" y="1622424"/>
            <a:ext cx="8834582" cy="4011757"/>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Clr>
                <a:srgbClr val="888888"/>
              </a:buClr>
              <a:buSzPts val="2400"/>
              <a:buFont typeface="Arial"/>
              <a:buNone/>
            </a:pPr>
            <a:r>
              <a:rPr lang="en-US" sz="2400" b="0" i="0" u="none" strike="noStrike" cap="none" dirty="0" smtClean="0">
                <a:solidFill>
                  <a:schemeClr val="tx1"/>
                </a:solidFill>
                <a:latin typeface="Calibri"/>
                <a:ea typeface="Calibri"/>
                <a:cs typeface="Calibri"/>
                <a:sym typeface="Calibri"/>
              </a:rPr>
              <a:t>Veterans: 21 Sep, 2018</a:t>
            </a:r>
          </a:p>
          <a:p>
            <a:pPr marL="0" marR="0" lvl="0" indent="0" algn="l" rtl="0">
              <a:spcBef>
                <a:spcPts val="480"/>
              </a:spcBef>
              <a:spcAft>
                <a:spcPts val="0"/>
              </a:spcAft>
              <a:buClr>
                <a:srgbClr val="888888"/>
              </a:buClr>
              <a:buSzPts val="2400"/>
              <a:buFont typeface="Arial"/>
              <a:buNone/>
            </a:pPr>
            <a:r>
              <a:rPr lang="en-US" sz="2400" dirty="0" smtClean="0">
                <a:solidFill>
                  <a:schemeClr val="tx1"/>
                </a:solidFill>
              </a:rPr>
              <a:t>114 South Hall</a:t>
            </a:r>
          </a:p>
          <a:p>
            <a:pPr marL="0" marR="0" lvl="0" indent="0" algn="l" rtl="0">
              <a:spcBef>
                <a:spcPts val="480"/>
              </a:spcBef>
              <a:spcAft>
                <a:spcPts val="0"/>
              </a:spcAft>
              <a:buClr>
                <a:srgbClr val="888888"/>
              </a:buClr>
              <a:buSzPts val="2400"/>
              <a:buFont typeface="Arial"/>
              <a:buNone/>
            </a:pPr>
            <a:r>
              <a:rPr lang="en-US" sz="2400" b="0" i="0" u="none" strike="noStrike" cap="none" dirty="0" smtClean="0">
                <a:solidFill>
                  <a:schemeClr val="tx1"/>
                </a:solidFill>
                <a:latin typeface="Calibri"/>
                <a:ea typeface="Calibri"/>
                <a:cs typeface="Calibri"/>
                <a:sym typeface="Calibri"/>
              </a:rPr>
              <a:t>7:30 – 2:00</a:t>
            </a:r>
          </a:p>
          <a:p>
            <a:pPr marL="0" marR="0" lvl="0" indent="0" algn="l" rtl="0">
              <a:spcBef>
                <a:spcPts val="480"/>
              </a:spcBef>
              <a:spcAft>
                <a:spcPts val="0"/>
              </a:spcAft>
              <a:buClr>
                <a:srgbClr val="888888"/>
              </a:buClr>
              <a:buSzPts val="2400"/>
              <a:buFont typeface="Arial"/>
              <a:buNone/>
            </a:pPr>
            <a:endParaRPr lang="en-US" sz="2400" dirty="0">
              <a:solidFill>
                <a:schemeClr val="tx1"/>
              </a:solidFill>
            </a:endParaRPr>
          </a:p>
          <a:p>
            <a:pPr marL="0" marR="0" lvl="0" indent="0" algn="l" rtl="0">
              <a:spcBef>
                <a:spcPts val="480"/>
              </a:spcBef>
              <a:spcAft>
                <a:spcPts val="0"/>
              </a:spcAft>
              <a:buClr>
                <a:srgbClr val="888888"/>
              </a:buClr>
              <a:buSzPts val="2400"/>
              <a:buFont typeface="Arial"/>
              <a:buNone/>
            </a:pPr>
            <a:r>
              <a:rPr lang="en-US" sz="2400" b="0" i="0" u="none" strike="noStrike" cap="none" dirty="0" smtClean="0">
                <a:solidFill>
                  <a:schemeClr val="tx1"/>
                </a:solidFill>
                <a:latin typeface="Calibri"/>
                <a:ea typeface="Calibri"/>
                <a:cs typeface="Calibri"/>
                <a:sym typeface="Calibri"/>
              </a:rPr>
              <a:t>Dependents: 25 Sep, 2018</a:t>
            </a:r>
          </a:p>
          <a:p>
            <a:pPr marL="0" marR="0" lvl="0" indent="0" algn="l" rtl="0">
              <a:spcBef>
                <a:spcPts val="480"/>
              </a:spcBef>
              <a:spcAft>
                <a:spcPts val="0"/>
              </a:spcAft>
              <a:buClr>
                <a:srgbClr val="888888"/>
              </a:buClr>
              <a:buSzPts val="2400"/>
              <a:buFont typeface="Arial"/>
              <a:buNone/>
            </a:pPr>
            <a:r>
              <a:rPr lang="en-US" sz="2400" dirty="0" smtClean="0">
                <a:solidFill>
                  <a:schemeClr val="tx1"/>
                </a:solidFill>
              </a:rPr>
              <a:t>114 South Hall</a:t>
            </a:r>
          </a:p>
          <a:p>
            <a:pPr marL="0" marR="0" lvl="0" indent="0" algn="l" rtl="0">
              <a:spcBef>
                <a:spcPts val="480"/>
              </a:spcBef>
              <a:spcAft>
                <a:spcPts val="0"/>
              </a:spcAft>
              <a:buClr>
                <a:srgbClr val="888888"/>
              </a:buClr>
              <a:buSzPts val="2400"/>
              <a:buFont typeface="Arial"/>
              <a:buNone/>
            </a:pPr>
            <a:r>
              <a:rPr lang="en-US" sz="2400" b="0" i="0" u="none" strike="noStrike" cap="none" dirty="0" smtClean="0">
                <a:solidFill>
                  <a:schemeClr val="tx1"/>
                </a:solidFill>
                <a:latin typeface="Calibri"/>
                <a:ea typeface="Calibri"/>
                <a:cs typeface="Calibri"/>
                <a:sym typeface="Calibri"/>
              </a:rPr>
              <a:t>1:00 – 3:00</a:t>
            </a:r>
            <a:endParaRPr sz="2400" b="0" i="0" u="none" strike="noStrike" cap="none" dirty="0">
              <a:solidFill>
                <a:schemeClr val="tx1"/>
              </a:solidFill>
              <a:latin typeface="Calibri"/>
              <a:ea typeface="Calibri"/>
              <a:cs typeface="Calibri"/>
              <a:sym typeface="Calibri"/>
            </a:endParaRPr>
          </a:p>
        </p:txBody>
      </p:sp>
      <p:pic>
        <p:nvPicPr>
          <p:cNvPr id="114" name="Shape 114"/>
          <p:cNvPicPr preferRelativeResize="0"/>
          <p:nvPr/>
        </p:nvPicPr>
        <p:blipFill rotWithShape="1">
          <a:blip r:embed="rId3">
            <a:alphaModFix/>
          </a:blip>
          <a:srcRect/>
          <a:stretch/>
        </p:blipFill>
        <p:spPr>
          <a:xfrm>
            <a:off x="0" y="5748432"/>
            <a:ext cx="4041998" cy="1109568"/>
          </a:xfrm>
          <a:prstGeom prst="rect">
            <a:avLst/>
          </a:prstGeom>
          <a:noFill/>
          <a:ln>
            <a:noFill/>
          </a:ln>
        </p:spPr>
      </p:pic>
    </p:spTree>
    <p:extLst>
      <p:ext uri="{BB962C8B-B14F-4D97-AF65-F5344CB8AC3E}">
        <p14:creationId xmlns:p14="http://schemas.microsoft.com/office/powerpoint/2010/main" val="393647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1524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8000"/>
              <a:buFont typeface="Arial"/>
              <a:buNone/>
            </a:pPr>
            <a:r>
              <a:rPr lang="en-US" sz="6600" dirty="0" smtClean="0">
                <a:solidFill>
                  <a:srgbClr val="002855"/>
                </a:solidFill>
                <a:latin typeface="Impact"/>
                <a:ea typeface="Impact"/>
                <a:cs typeface="Impact"/>
                <a:sym typeface="Impact"/>
              </a:rPr>
              <a:t>Veterans Strategies for Success</a:t>
            </a:r>
            <a:endParaRPr sz="6600" i="0" u="none" strike="noStrike" cap="none" dirty="0">
              <a:solidFill>
                <a:srgbClr val="002855"/>
              </a:solidFill>
              <a:latin typeface="Impact"/>
              <a:ea typeface="Impact"/>
              <a:cs typeface="Impact"/>
              <a:sym typeface="Impact"/>
            </a:endParaRPr>
          </a:p>
        </p:txBody>
      </p:sp>
      <p:sp>
        <p:nvSpPr>
          <p:cNvPr id="113" name="Shape 113"/>
          <p:cNvSpPr txBox="1">
            <a:spLocks noGrp="1"/>
          </p:cNvSpPr>
          <p:nvPr>
            <p:ph type="subTitle" idx="1"/>
          </p:nvPr>
        </p:nvSpPr>
        <p:spPr>
          <a:xfrm>
            <a:off x="152399" y="1865744"/>
            <a:ext cx="8834583" cy="3731491"/>
          </a:xfrm>
          <a:prstGeom prst="rect">
            <a:avLst/>
          </a:prstGeom>
          <a:noFill/>
          <a:ln>
            <a:noFill/>
          </a:ln>
        </p:spPr>
        <p:txBody>
          <a:bodyPr spcFirstLastPara="1" wrap="square" lIns="91425" tIns="45700" rIns="91425" bIns="45700" anchor="t" anchorCtr="0">
            <a:noAutofit/>
          </a:bodyPr>
          <a:lstStyle/>
          <a:p>
            <a:pPr marL="0" lvl="0" indent="0" algn="l">
              <a:spcBef>
                <a:spcPts val="480"/>
              </a:spcBef>
              <a:buSzPts val="2400"/>
            </a:pPr>
            <a:r>
              <a:rPr lang="en-US" sz="1800" dirty="0">
                <a:solidFill>
                  <a:schemeClr val="tx1"/>
                </a:solidFill>
              </a:rPr>
              <a:t>The course is both didactic and experiential. It is designed to provide a </a:t>
            </a:r>
            <a:r>
              <a:rPr lang="en-US" sz="1800" dirty="0" err="1" smtClean="0">
                <a:solidFill>
                  <a:schemeClr val="tx1"/>
                </a:solidFill>
              </a:rPr>
              <a:t>deeperunderstanding</a:t>
            </a:r>
            <a:r>
              <a:rPr lang="en-US" sz="1800" dirty="0" smtClean="0">
                <a:solidFill>
                  <a:schemeClr val="tx1"/>
                </a:solidFill>
              </a:rPr>
              <a:t> </a:t>
            </a:r>
            <a:r>
              <a:rPr lang="en-US" sz="1800" dirty="0">
                <a:solidFill>
                  <a:schemeClr val="tx1"/>
                </a:solidFill>
              </a:rPr>
              <a:t>of the role of a research university and academic culture. Students will sharpen critical thinking, reading and writing skills, as well as strategies to cultivate relationship with faculty and other students. Students will refine their strategies for goal setting, time management, and academic planning, while being introduced to campus resources and opportunities beyond the classroom. Students will also prepare themselves for post graduation in job placement prep or graduate school prep. Information will be shared through lectures, reading, discussion and group exercises. </a:t>
            </a:r>
            <a:endParaRPr lang="en-US" sz="1800" dirty="0" smtClean="0">
              <a:solidFill>
                <a:schemeClr val="tx1"/>
              </a:solidFill>
            </a:endParaRPr>
          </a:p>
          <a:p>
            <a:pPr marL="0" lvl="0" indent="0" algn="l">
              <a:spcBef>
                <a:spcPts val="480"/>
              </a:spcBef>
              <a:buSzPts val="2400"/>
            </a:pPr>
            <a:endParaRPr lang="en-US" sz="800" dirty="0">
              <a:solidFill>
                <a:schemeClr val="tx1"/>
              </a:solidFill>
            </a:endParaRPr>
          </a:p>
          <a:p>
            <a:pPr marL="0" marR="0" lvl="0" indent="0" algn="l" rtl="0">
              <a:spcBef>
                <a:spcPts val="480"/>
              </a:spcBef>
              <a:spcAft>
                <a:spcPts val="0"/>
              </a:spcAft>
              <a:buClr>
                <a:srgbClr val="888888"/>
              </a:buClr>
              <a:buSzPts val="2400"/>
              <a:buFont typeface="Arial"/>
              <a:buNone/>
            </a:pPr>
            <a:r>
              <a:rPr lang="en-US" sz="2400" b="0" i="0" u="none" strike="noStrike" cap="none" dirty="0" smtClean="0">
                <a:solidFill>
                  <a:schemeClr val="tx1"/>
                </a:solidFill>
                <a:latin typeface="Calibri"/>
                <a:ea typeface="Calibri"/>
                <a:cs typeface="Calibri"/>
                <a:sym typeface="Calibri"/>
              </a:rPr>
              <a:t>Class Number: 198-001</a:t>
            </a:r>
          </a:p>
          <a:p>
            <a:pPr marL="0" marR="0" lvl="0" indent="0" algn="l" rtl="0">
              <a:spcBef>
                <a:spcPts val="480"/>
              </a:spcBef>
              <a:spcAft>
                <a:spcPts val="0"/>
              </a:spcAft>
              <a:buClr>
                <a:srgbClr val="888888"/>
              </a:buClr>
              <a:buSzPts val="2400"/>
              <a:buFont typeface="Arial"/>
              <a:buNone/>
            </a:pPr>
            <a:r>
              <a:rPr lang="en-US" sz="2400" dirty="0" smtClean="0">
                <a:solidFill>
                  <a:schemeClr val="tx1"/>
                </a:solidFill>
              </a:rPr>
              <a:t>CRN 20615</a:t>
            </a:r>
            <a:endParaRPr sz="2400" b="0" i="0" u="none" strike="noStrike" cap="none" dirty="0">
              <a:solidFill>
                <a:schemeClr val="tx1"/>
              </a:solidFill>
              <a:sym typeface="Calibri"/>
            </a:endParaRPr>
          </a:p>
        </p:txBody>
      </p:sp>
      <p:pic>
        <p:nvPicPr>
          <p:cNvPr id="114" name="Shape 114"/>
          <p:cNvPicPr preferRelativeResize="0"/>
          <p:nvPr/>
        </p:nvPicPr>
        <p:blipFill rotWithShape="1">
          <a:blip r:embed="rId3">
            <a:alphaModFix/>
          </a:blip>
          <a:srcRect/>
          <a:stretch/>
        </p:blipFill>
        <p:spPr>
          <a:xfrm>
            <a:off x="0" y="5748432"/>
            <a:ext cx="4041998" cy="1109568"/>
          </a:xfrm>
          <a:prstGeom prst="rect">
            <a:avLst/>
          </a:prstGeom>
          <a:noFill/>
          <a:ln>
            <a:noFill/>
          </a:ln>
        </p:spPr>
      </p:pic>
    </p:spTree>
    <p:extLst>
      <p:ext uri="{BB962C8B-B14F-4D97-AF65-F5344CB8AC3E}">
        <p14:creationId xmlns:p14="http://schemas.microsoft.com/office/powerpoint/2010/main" val="129750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304800" y="228600"/>
            <a:ext cx="85344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002855"/>
                </a:solidFill>
                <a:latin typeface="Impact"/>
                <a:ea typeface="Impact"/>
                <a:cs typeface="Impact"/>
                <a:sym typeface="Impact"/>
              </a:rPr>
              <a:t>Dav</a:t>
            </a:r>
            <a:r>
              <a:rPr lang="en-US" sz="4000" b="1">
                <a:solidFill>
                  <a:srgbClr val="002855"/>
                </a:solidFill>
                <a:latin typeface="Impact"/>
                <a:ea typeface="Impact"/>
                <a:cs typeface="Impact"/>
                <a:sym typeface="Impact"/>
              </a:rPr>
              <a:t>i</a:t>
            </a:r>
            <a:r>
              <a:rPr lang="en-US" sz="4000" b="1" i="0" u="none" strike="noStrike" cap="none">
                <a:solidFill>
                  <a:srgbClr val="002855"/>
                </a:solidFill>
                <a:latin typeface="Impact"/>
                <a:ea typeface="Impact"/>
                <a:cs typeface="Impact"/>
                <a:sym typeface="Impact"/>
              </a:rPr>
              <a:t>s Student Veterans Organization (DSVO)</a:t>
            </a:r>
            <a:endParaRPr sz="4000" b="1" i="0" u="none" strike="noStrike" cap="none">
              <a:solidFill>
                <a:srgbClr val="002855"/>
              </a:solidFill>
              <a:latin typeface="Impact"/>
              <a:ea typeface="Impact"/>
              <a:cs typeface="Impact"/>
              <a:sym typeface="Impact"/>
            </a:endParaRPr>
          </a:p>
        </p:txBody>
      </p:sp>
      <p:sp>
        <p:nvSpPr>
          <p:cNvPr id="122" name="Shape 122"/>
          <p:cNvSpPr txBox="1"/>
          <p:nvPr/>
        </p:nvSpPr>
        <p:spPr>
          <a:xfrm>
            <a:off x="304800" y="1752600"/>
            <a:ext cx="8534400" cy="366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latin typeface="Calibri"/>
                <a:ea typeface="Calibri"/>
                <a:cs typeface="Calibri"/>
                <a:sym typeface="Calibri"/>
              </a:rPr>
              <a:t>Who can get involved:</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Service Members</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Veterans</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Dependents</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Military Supporters</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What do they do: </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Network</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Socialize</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	→ Advocate </a:t>
            </a:r>
            <a:endParaRPr sz="1800" b="1">
              <a:latin typeface="Calibri"/>
              <a:ea typeface="Calibri"/>
              <a:cs typeface="Calibri"/>
              <a:sym typeface="Calibri"/>
            </a:endParaRPr>
          </a:p>
          <a:p>
            <a:pPr marL="0" marR="0" lvl="0" indent="0" algn="l" rtl="0">
              <a:spcBef>
                <a:spcPts val="0"/>
              </a:spcBef>
              <a:spcAft>
                <a:spcPts val="0"/>
              </a:spcAft>
              <a:buNone/>
            </a:pPr>
            <a:r>
              <a:rPr lang="en-US" sz="1800" b="1">
                <a:latin typeface="Calibri"/>
                <a:ea typeface="Calibri"/>
                <a:cs typeface="Calibri"/>
                <a:sym typeface="Calibri"/>
              </a:rPr>
              <a:t>How to get involved:</a:t>
            </a:r>
            <a:endParaRPr/>
          </a:p>
          <a:p>
            <a:pPr marL="0" marR="0" lvl="0" indent="457200" algn="l" rtl="0">
              <a:spcBef>
                <a:spcPts val="0"/>
              </a:spcBef>
              <a:spcAft>
                <a:spcPts val="0"/>
              </a:spcAft>
              <a:buNone/>
            </a:pPr>
            <a:r>
              <a:rPr lang="en-US" sz="1800"/>
              <a:t>→</a:t>
            </a:r>
            <a:r>
              <a:rPr lang="en-US"/>
              <a:t> </a:t>
            </a:r>
            <a:r>
              <a:rPr lang="en-US" sz="1800" b="1">
                <a:latin typeface="Calibri"/>
                <a:ea typeface="Calibri"/>
                <a:cs typeface="Calibri"/>
                <a:sym typeface="Calibri"/>
              </a:rPr>
              <a:t>Aggie Life </a:t>
            </a:r>
            <a:r>
              <a:rPr lang="en-US" b="1">
                <a:latin typeface="Calibri"/>
                <a:ea typeface="Calibri"/>
                <a:cs typeface="Calibri"/>
                <a:sym typeface="Calibri"/>
              </a:rPr>
              <a:t>(https://aggielife.ucdavis.edu/organization/davis-student-veteran-organization)</a:t>
            </a:r>
            <a:endParaRPr b="1">
              <a:latin typeface="Calibri"/>
              <a:ea typeface="Calibri"/>
              <a:cs typeface="Calibri"/>
              <a:sym typeface="Calibri"/>
            </a:endParaRPr>
          </a:p>
          <a:p>
            <a:pPr marL="0" marR="0" lvl="0" indent="457200" algn="l" rtl="0">
              <a:spcBef>
                <a:spcPts val="0"/>
              </a:spcBef>
              <a:spcAft>
                <a:spcPts val="0"/>
              </a:spcAft>
              <a:buNone/>
            </a:pPr>
            <a:r>
              <a:rPr lang="en-US" sz="1800" b="1">
                <a:latin typeface="Calibri"/>
                <a:ea typeface="Calibri"/>
                <a:cs typeface="Calibri"/>
                <a:sym typeface="Calibri"/>
              </a:rPr>
              <a:t>→ Facebook (@DavisStudentVeteran)</a:t>
            </a:r>
            <a:endParaRPr sz="1800" b="1">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3" name="Shape 123"/>
          <p:cNvPicPr preferRelativeResize="0">
            <a:picLocks noGrp="1"/>
          </p:cNvPicPr>
          <p:nvPr>
            <p:ph type="body" idx="1"/>
          </p:nvPr>
        </p:nvPicPr>
        <p:blipFill rotWithShape="1">
          <a:blip r:embed="rId3">
            <a:alphaModFix/>
          </a:blip>
          <a:srcRect/>
          <a:stretch/>
        </p:blipFill>
        <p:spPr>
          <a:xfrm>
            <a:off x="0" y="5748432"/>
            <a:ext cx="4041998" cy="1109568"/>
          </a:xfrm>
          <a:prstGeom prst="rect">
            <a:avLst/>
          </a:prstGeom>
          <a:noFill/>
          <a:ln>
            <a:noFill/>
          </a:ln>
        </p:spPr>
      </p:pic>
      <p:pic>
        <p:nvPicPr>
          <p:cNvPr id="124" name="Shape 124"/>
          <p:cNvPicPr preferRelativeResize="0"/>
          <p:nvPr/>
        </p:nvPicPr>
        <p:blipFill>
          <a:blip r:embed="rId4">
            <a:alphaModFix/>
          </a:blip>
          <a:stretch>
            <a:fillRect/>
          </a:stretch>
        </p:blipFill>
        <p:spPr>
          <a:xfrm>
            <a:off x="4202700" y="1752600"/>
            <a:ext cx="3582924" cy="268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533400" y="567675"/>
            <a:ext cx="7772400" cy="3854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7200"/>
              <a:buFont typeface="Calibri"/>
              <a:buNone/>
            </a:pPr>
            <a:r>
              <a:rPr lang="en-US" sz="7200" b="1" i="0" u="none" strike="noStrike" cap="none">
                <a:solidFill>
                  <a:srgbClr val="002855"/>
                </a:solidFill>
                <a:latin typeface="Impact"/>
                <a:ea typeface="Impact"/>
                <a:cs typeface="Impact"/>
                <a:sym typeface="Impact"/>
              </a:rPr>
              <a:t>VA EDUCATION BENEFITS OVERVIEW</a:t>
            </a:r>
            <a:endParaRPr sz="7200" b="1" i="0" u="none" strike="noStrike" cap="none">
              <a:solidFill>
                <a:srgbClr val="002855"/>
              </a:solidFill>
              <a:latin typeface="Impact"/>
              <a:ea typeface="Impact"/>
              <a:cs typeface="Impact"/>
              <a:sym typeface="Impact"/>
            </a:endParaRPr>
          </a:p>
        </p:txBody>
      </p:sp>
      <p:pic>
        <p:nvPicPr>
          <p:cNvPr id="130" name="Shape 130"/>
          <p:cNvPicPr preferRelativeResize="0"/>
          <p:nvPr/>
        </p:nvPicPr>
        <p:blipFill rotWithShape="1">
          <a:blip r:embed="rId3">
            <a:alphaModFix/>
          </a:blip>
          <a:srcRect/>
          <a:stretch/>
        </p:blipFill>
        <p:spPr>
          <a:xfrm>
            <a:off x="0" y="5748432"/>
            <a:ext cx="4041998" cy="11095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1169</Words>
  <Application>Microsoft Office PowerPoint</Application>
  <PresentationFormat>On-screen Show (4:3)</PresentationFormat>
  <Paragraphs>169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Carme</vt:lpstr>
      <vt:lpstr>Impact</vt:lpstr>
      <vt:lpstr>Noto Sans Symbols</vt:lpstr>
      <vt:lpstr>Arial</vt:lpstr>
      <vt:lpstr>Office Theme</vt:lpstr>
      <vt:lpstr>Veterans Success Center Orientation 2018</vt:lpstr>
      <vt:lpstr>Agenda</vt:lpstr>
      <vt:lpstr>Mission</vt:lpstr>
      <vt:lpstr>What Does The VSC Have For You?</vt:lpstr>
      <vt:lpstr>Stay Informed</vt:lpstr>
      <vt:lpstr>VET/DEP VSC Orientation</vt:lpstr>
      <vt:lpstr>Veterans Strategies for Success</vt:lpstr>
      <vt:lpstr>PowerPoint Presentation</vt:lpstr>
      <vt:lpstr>VA EDUCATION BENEFITS OVERVIEW</vt:lpstr>
      <vt:lpstr>UC Davis Students Receiving Benefits</vt:lpstr>
      <vt:lpstr>POST 9/11 GI BILL</vt:lpstr>
      <vt:lpstr>APPLYING FOR GI BILL</vt:lpstr>
      <vt:lpstr>VA LICENSES, TESTS AND EXAMS </vt:lpstr>
      <vt:lpstr>Tutorial Assistance</vt:lpstr>
      <vt:lpstr>Chapter 35: Dependents Educational Assistant Program</vt:lpstr>
      <vt:lpstr>ADVANCE PAYMENT Chapter 35 </vt:lpstr>
      <vt:lpstr>ACADEMIC PLAN FORM (APF) For Ch. 33 &amp; 35 ONLY</vt:lpstr>
      <vt:lpstr>PowerPoint Presentation</vt:lpstr>
      <vt:lpstr>California Veterans Fee Waiver Program</vt:lpstr>
      <vt:lpstr>California Veterans Fee Waiver Program</vt:lpstr>
      <vt:lpstr>Cal Vet Fee Waiver Fees</vt:lpstr>
      <vt:lpstr>Which Fees Are Waived at UC Davis?</vt:lpstr>
      <vt:lpstr>California Veterans Fee Waiver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Success Center Orientation 2017</dc:title>
  <dc:creator>Earl L Raehsler</dc:creator>
  <cp:lastModifiedBy>Earl L Raehsler</cp:lastModifiedBy>
  <cp:revision>6</cp:revision>
  <dcterms:modified xsi:type="dcterms:W3CDTF">2018-08-03T22:07:42Z</dcterms:modified>
</cp:coreProperties>
</file>