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5.jpg" ContentType="image/jpeg"/>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media/image6.jpg" ContentType="image/jpeg"/>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media/image11.jpg" ContentType="image/jpeg"/>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0.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8.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3.jpg" ContentType="image/jpeg"/>
  <Override PartName="/ppt/media/image44.jpg" ContentType="image/jpeg"/>
  <Override PartName="/ppt/media/image45.jpg" ContentType="image/jpeg"/>
  <Override PartName="/ppt/media/image46.jpg" ContentType="image/jpeg"/>
  <Override PartName="/ppt/media/image47.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71.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4.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83.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115.jp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19.jpg" ContentType="image/jpeg"/>
  <Override PartName="/ppt/media/image120.jpg" ContentType="image/jpeg"/>
  <Override PartName="/ppt/notesSlides/notesSlide49.xml" ContentType="application/vnd.openxmlformats-officedocument.presentationml.notesSlide+xml"/>
  <Override PartName="/ppt/media/image122.jp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127.jpg" ContentType="image/jpeg"/>
  <Override PartName="/ppt/media/image130.jpg" ContentType="image/jpeg"/>
  <Override PartName="/ppt/media/image133.jpg" ContentType="image/jpeg"/>
  <Override PartName="/ppt/media/image135.jpg" ContentType="image/jpeg"/>
  <Override PartName="/ppt/media/image139.jpg" ContentType="image/jpeg"/>
  <Override PartName="/ppt/media/image141.jpg" ContentType="image/jpeg"/>
  <Override PartName="/ppt/media/image146.jp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90" r:id="rId4"/>
    <p:sldMasterId id="2147483695" r:id="rId5"/>
    <p:sldMasterId id="2147483707" r:id="rId6"/>
    <p:sldMasterId id="2147483719" r:id="rId7"/>
    <p:sldMasterId id="2147483731" r:id="rId8"/>
    <p:sldMasterId id="2147483774" r:id="rId9"/>
    <p:sldMasterId id="2147483786" r:id="rId10"/>
    <p:sldMasterId id="2147483799" r:id="rId11"/>
    <p:sldMasterId id="2147483804" r:id="rId12"/>
  </p:sldMasterIdLst>
  <p:notesMasterIdLst>
    <p:notesMasterId r:id="rId139"/>
  </p:notesMasterIdLst>
  <p:sldIdLst>
    <p:sldId id="377" r:id="rId13"/>
    <p:sldId id="378" r:id="rId14"/>
    <p:sldId id="379" r:id="rId15"/>
    <p:sldId id="380" r:id="rId16"/>
    <p:sldId id="381" r:id="rId17"/>
    <p:sldId id="382" r:id="rId18"/>
    <p:sldId id="383" r:id="rId19"/>
    <p:sldId id="384" r:id="rId20"/>
    <p:sldId id="385" r:id="rId21"/>
    <p:sldId id="290" r:id="rId22"/>
    <p:sldId id="291" r:id="rId23"/>
    <p:sldId id="292" r:id="rId24"/>
    <p:sldId id="293" r:id="rId25"/>
    <p:sldId id="294" r:id="rId26"/>
    <p:sldId id="295" r:id="rId27"/>
    <p:sldId id="367" r:id="rId28"/>
    <p:sldId id="368" r:id="rId29"/>
    <p:sldId id="369" r:id="rId30"/>
    <p:sldId id="370" r:id="rId31"/>
    <p:sldId id="371" r:id="rId32"/>
    <p:sldId id="372" r:id="rId33"/>
    <p:sldId id="373" r:id="rId34"/>
    <p:sldId id="374" r:id="rId35"/>
    <p:sldId id="375" r:id="rId36"/>
    <p:sldId id="376" r:id="rId37"/>
    <p:sldId id="447" r:id="rId38"/>
    <p:sldId id="448" r:id="rId39"/>
    <p:sldId id="449" r:id="rId40"/>
    <p:sldId id="450" r:id="rId41"/>
    <p:sldId id="451" r:id="rId42"/>
    <p:sldId id="432" r:id="rId43"/>
    <p:sldId id="433"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387" r:id="rId58"/>
    <p:sldId id="388" r:id="rId59"/>
    <p:sldId id="296" r:id="rId60"/>
    <p:sldId id="297" r:id="rId61"/>
    <p:sldId id="298" r:id="rId62"/>
    <p:sldId id="299" r:id="rId63"/>
    <p:sldId id="300" r:id="rId64"/>
    <p:sldId id="301" r:id="rId65"/>
    <p:sldId id="302" r:id="rId66"/>
    <p:sldId id="303" r:id="rId67"/>
    <p:sldId id="304" r:id="rId68"/>
    <p:sldId id="305" r:id="rId69"/>
    <p:sldId id="389"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90" r:id="rId98"/>
    <p:sldId id="353" r:id="rId99"/>
    <p:sldId id="391" r:id="rId100"/>
    <p:sldId id="392" r:id="rId101"/>
    <p:sldId id="393" r:id="rId102"/>
    <p:sldId id="394" r:id="rId103"/>
    <p:sldId id="395" r:id="rId104"/>
    <p:sldId id="396" r:id="rId105"/>
    <p:sldId id="397" r:id="rId106"/>
    <p:sldId id="398" r:id="rId107"/>
    <p:sldId id="399" r:id="rId108"/>
    <p:sldId id="400" r:id="rId109"/>
    <p:sldId id="401" r:id="rId110"/>
    <p:sldId id="402" r:id="rId111"/>
    <p:sldId id="403" r:id="rId112"/>
    <p:sldId id="404" r:id="rId113"/>
    <p:sldId id="405" r:id="rId114"/>
    <p:sldId id="406" r:id="rId115"/>
    <p:sldId id="407" r:id="rId116"/>
    <p:sldId id="408" r:id="rId117"/>
    <p:sldId id="409" r:id="rId118"/>
    <p:sldId id="410" r:id="rId119"/>
    <p:sldId id="354" r:id="rId120"/>
    <p:sldId id="355" r:id="rId121"/>
    <p:sldId id="356" r:id="rId122"/>
    <p:sldId id="358" r:id="rId123"/>
    <p:sldId id="359" r:id="rId124"/>
    <p:sldId id="357" r:id="rId125"/>
    <p:sldId id="360" r:id="rId126"/>
    <p:sldId id="361" r:id="rId127"/>
    <p:sldId id="362" r:id="rId128"/>
    <p:sldId id="363" r:id="rId129"/>
    <p:sldId id="364" r:id="rId130"/>
    <p:sldId id="365" r:id="rId131"/>
    <p:sldId id="366" r:id="rId132"/>
    <p:sldId id="411" r:id="rId133"/>
    <p:sldId id="412" r:id="rId134"/>
    <p:sldId id="413" r:id="rId135"/>
    <p:sldId id="414" r:id="rId136"/>
    <p:sldId id="415" r:id="rId137"/>
    <p:sldId id="416"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8c1b19e81984f1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2D4CC-E3A8-4CD2-AD51-723B92C05011}" v="55" dt="2020-09-17T22:39:24.689"/>
    <p1510:client id="{FFE85B96-C66B-444C-BA3D-E608C01AD44D}" v="13" dt="2020-09-17T23:21:38.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82117" autoAdjust="0"/>
  </p:normalViewPr>
  <p:slideViewPr>
    <p:cSldViewPr snapToGrid="0">
      <p:cViewPr varScale="1">
        <p:scale>
          <a:sx n="67" d="100"/>
          <a:sy n="67" d="100"/>
        </p:scale>
        <p:origin x="117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notesMaster" Target="notesMasters/notesMaster1.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commentAuthors" Target="commentAuthor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229C2-DBF4-4E14-8E72-E2C0BCD06AF7}" type="datetimeFigureOut">
              <a:rPr lang="en-US" smtClean="0"/>
              <a:t>9/20/2020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DCD28-5CA0-48BF-94C5-F3D2573B6CD6}" type="slidenum">
              <a:rPr lang="en-US" smtClean="0"/>
              <a:t>‹#›</a:t>
            </a:fld>
            <a:endParaRPr lang="en-US"/>
          </a:p>
        </p:txBody>
      </p:sp>
    </p:spTree>
    <p:extLst>
      <p:ext uri="{BB962C8B-B14F-4D97-AF65-F5344CB8AC3E}">
        <p14:creationId xmlns:p14="http://schemas.microsoft.com/office/powerpoint/2010/main" val="322877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mailto:orientation@ucdavis.edu"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r>
              <a:rPr lang="en-US" dirty="0"/>
              <a:t>Good evening and welcome to the Parent and Family Orientation Program! We are so excited to have you here</a:t>
            </a:r>
            <a:r>
              <a:rPr lang="en-US" baseline="0" dirty="0"/>
              <a:t> and welcome you all.</a:t>
            </a:r>
          </a:p>
          <a:p>
            <a:r>
              <a:rPr lang="en-US" baseline="0" dirty="0"/>
              <a:t>Before we begin, I just want to go over some housekeeping and logistics. This program will be recorded and posted to our website for those who could not make it tonight or if you would like to re-watch.</a:t>
            </a:r>
          </a:p>
          <a:p>
            <a:r>
              <a:rPr lang="en-US" baseline="0" dirty="0"/>
              <a:t>There is a Q&amp;A feature for you to submit questions to us and our invited panelists.</a:t>
            </a:r>
          </a:p>
          <a:p>
            <a:r>
              <a:rPr lang="en-US" baseline="0" dirty="0"/>
              <a:t>There is also a general chat feature where you can chat with each other throughout the program. We may ask some reflection questions and request that you submit your answers through the general chat feature.</a:t>
            </a:r>
          </a:p>
          <a:p>
            <a:r>
              <a:rPr lang="en-US" baseline="0" dirty="0"/>
              <a:t>Your student is welcomed to join you during these sessions! </a:t>
            </a:r>
          </a:p>
          <a:p>
            <a:endParaRPr lang="en-US" dirty="0"/>
          </a:p>
          <a:p>
            <a:r>
              <a:rPr lang="en-US" dirty="0"/>
              <a:t>NEED TO TRANSLATE</a:t>
            </a:r>
            <a:r>
              <a:rPr lang="en-US" baseline="0" dirty="0"/>
              <a:t> INTO SPANISH: We also have a simultaneous Spanish Parent and Family Orientation Program: </a:t>
            </a:r>
            <a:r>
              <a:rPr lang="en-US" baseline="0" dirty="0" err="1"/>
              <a:t>Platica</a:t>
            </a:r>
            <a:r>
              <a:rPr lang="en-US" baseline="0" dirty="0"/>
              <a:t> Familiar. </a:t>
            </a:r>
            <a:r>
              <a:rPr lang="en-US" dirty="0"/>
              <a:t>If you are interested in our Spanish Parent and Family Program,</a:t>
            </a:r>
            <a:r>
              <a:rPr lang="en-US" baseline="0" dirty="0"/>
              <a:t> we are putting the Zoom link in the chat for you to join instead. ***Say in Spanish***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42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mission and vision program and </a:t>
            </a:r>
            <a:endParaRPr/>
          </a:p>
        </p:txBody>
      </p:sp>
      <p:sp>
        <p:nvSpPr>
          <p:cNvPr id="133" name="Google Shape;1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355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94f4d574d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El Centro esta dedicado a bienvenir, apoyar, retener, y informar a los estudiantes en su experiencia en la universidad. Estamos dedicados a retener, empoderar, y en ver graduar a los estudiantes Chicanx/Latinx aqui en UC Davis con servicios que son auténticos y cultural.</a:t>
            </a:r>
            <a:endParaRPr/>
          </a:p>
        </p:txBody>
      </p:sp>
      <p:sp>
        <p:nvSpPr>
          <p:cNvPr id="140" name="Google Shape;140;g94f4d574d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6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4f4d574d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94f4d574d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394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4f4d574d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94f4d574d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80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4f4d574de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94f4d574de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37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4f4d574de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4f4d574de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99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r>
              <a:rPr lang="en-US" dirty="0"/>
              <a:t>Thank you so much to</a:t>
            </a:r>
            <a:r>
              <a:rPr lang="en-US" baseline="0" dirty="0"/>
              <a:t> our UC Davis Parent and Family Programs for sharing about ways to stay connected. If you have any questions for our panelists, please submit them through the Q&amp;A feature. We will be collecting the questions for the Q&amp;A session after the next two presentations. </a:t>
            </a:r>
          </a:p>
          <a:p>
            <a:endParaRPr lang="en-US" baseline="0" dirty="0"/>
          </a:p>
          <a:p>
            <a:r>
              <a:rPr lang="en-US" baseline="0" dirty="0"/>
              <a:t>Next up, we have our Orientation Student Manager sharing about her First-Year Experience at UC Davis as a student and now UC Davis Alumni! </a:t>
            </a:r>
          </a:p>
          <a:p>
            <a:endParaRPr lang="en-US" dirty="0"/>
          </a:p>
        </p:txBody>
      </p:sp>
      <p:sp>
        <p:nvSpPr>
          <p:cNvPr id="4" name="Slide Number Placeholder 3"/>
          <p:cNvSpPr>
            <a:spLocks noGrp="1"/>
          </p:cNvSpPr>
          <p:nvPr>
            <p:ph type="sldNum" sz="quarter" idx="10"/>
          </p:nvPr>
        </p:nvSpPr>
        <p:spPr/>
        <p:txBody>
          <a:bodyPr/>
          <a:lstStyle/>
          <a:p>
            <a:fld id="{679DCD28-5CA0-48BF-94C5-F3D2573B6CD6}" type="slidenum">
              <a:rPr lang="en-US" smtClean="0"/>
              <a:t>26</a:t>
            </a:fld>
            <a:endParaRPr lang="en-US"/>
          </a:p>
        </p:txBody>
      </p:sp>
    </p:spTree>
    <p:extLst>
      <p:ext uri="{BB962C8B-B14F-4D97-AF65-F5344CB8AC3E}">
        <p14:creationId xmlns:p14="http://schemas.microsoft.com/office/powerpoint/2010/main" val="247890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49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Transition to next presenter: Thank you for listening to my story! The next presenter is from the office of First-Year Experience. They are experts in the field about transitioning and guiding new students into the university throughout the academic year. They will be sharing some tips on how you can support your student during their first year at UC Davis. Welcome, ***!</a:t>
            </a:r>
            <a:endParaRPr lang="en-US" dirty="0"/>
          </a:p>
          <a:p>
            <a:endParaRPr lang="en-US" dirty="0"/>
          </a:p>
        </p:txBody>
      </p:sp>
      <p:sp>
        <p:nvSpPr>
          <p:cNvPr id="4" name="Slide Number Placeholder 3"/>
          <p:cNvSpPr>
            <a:spLocks noGrp="1"/>
          </p:cNvSpPr>
          <p:nvPr>
            <p:ph type="sldNum" sz="quarter" idx="10"/>
          </p:nvPr>
        </p:nvSpPr>
        <p:spPr/>
        <p:txBody>
          <a:bodyPr/>
          <a:lstStyle/>
          <a:p>
            <a:fld id="{679DCD28-5CA0-48BF-94C5-F3D2573B6CD6}" type="slidenum">
              <a:rPr lang="en-US" smtClean="0"/>
              <a:t>30</a:t>
            </a:fld>
            <a:endParaRPr lang="en-US"/>
          </a:p>
        </p:txBody>
      </p:sp>
    </p:spTree>
    <p:extLst>
      <p:ext uri="{BB962C8B-B14F-4D97-AF65-F5344CB8AC3E}">
        <p14:creationId xmlns:p14="http://schemas.microsoft.com/office/powerpoint/2010/main" val="3720309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Name</a:t>
            </a:r>
          </a:p>
          <a:p>
            <a:r>
              <a:rPr lang="en-US" dirty="0"/>
              <a:t>Position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99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Paula/Alexis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I want to share about the Principles of Community. These are our aspirational or guiding principles we like to live by here in the UC Davis community. We are a large community and we aspire to learn from and respect the varying cultures, identities and experiences that our students and community members are bringing to the table.</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91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b="1" dirty="0"/>
              <a:t>Who is We?</a:t>
            </a:r>
          </a:p>
          <a:p>
            <a:r>
              <a:rPr lang="en-US" sz="3000" b="1" dirty="0"/>
              <a:t>UC Davis:</a:t>
            </a:r>
          </a:p>
          <a:p>
            <a:pPr lvl="1"/>
            <a:r>
              <a:rPr lang="en-US" dirty="0"/>
              <a:t>Provide your student with opportunities to:</a:t>
            </a:r>
          </a:p>
          <a:p>
            <a:pPr lvl="2"/>
            <a:r>
              <a:rPr lang="en-US" dirty="0"/>
              <a:t>Learn from world renowned faculty</a:t>
            </a:r>
          </a:p>
          <a:p>
            <a:pPr lvl="2"/>
            <a:r>
              <a:rPr lang="en-US" dirty="0"/>
              <a:t>Engage with our campus community</a:t>
            </a:r>
            <a:endParaRPr lang="en-US" sz="1800" dirty="0"/>
          </a:p>
          <a:p>
            <a:r>
              <a:rPr lang="en-US" sz="3000" b="1" dirty="0"/>
              <a:t>Your Role:</a:t>
            </a:r>
          </a:p>
          <a:p>
            <a:pPr lvl="1"/>
            <a:r>
              <a:rPr lang="en-US" dirty="0"/>
              <a:t>Support and empower your student</a:t>
            </a:r>
            <a:endParaRPr lang="en-US" sz="2200" dirty="0"/>
          </a:p>
          <a:p>
            <a:r>
              <a:rPr lang="en-US" sz="3000" b="1" dirty="0"/>
              <a:t>Your Student’s Role:</a:t>
            </a:r>
          </a:p>
          <a:p>
            <a:pPr lvl="1"/>
            <a:r>
              <a:rPr lang="en-US" dirty="0"/>
              <a:t>Take ownership over their learning and engage in these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7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deeper into your student’s role.</a:t>
            </a:r>
            <a:r>
              <a:rPr lang="en-US" baseline="0" dirty="0"/>
              <a:t> </a:t>
            </a:r>
          </a:p>
          <a:p>
            <a:endParaRPr lang="en-US" baseline="0" dirty="0"/>
          </a:p>
          <a:p>
            <a:r>
              <a:rPr lang="en-US" baseline="0" dirty="0"/>
              <a:t>Broken down into 3 categories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227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What can students do?</a:t>
            </a:r>
          </a:p>
          <a:p>
            <a:pPr lvl="1"/>
            <a:r>
              <a:rPr lang="en-US" dirty="0"/>
              <a:t>Set goals and a plan </a:t>
            </a:r>
          </a:p>
          <a:p>
            <a:pPr lvl="1"/>
            <a:r>
              <a:rPr lang="en-US" dirty="0"/>
              <a:t>Relate course to their lives</a:t>
            </a:r>
          </a:p>
          <a:p>
            <a:pPr lvl="1"/>
            <a:r>
              <a:rPr lang="en-US" dirty="0"/>
              <a:t>Seek help and receive feedback</a:t>
            </a:r>
          </a:p>
          <a:p>
            <a:pPr lvl="1"/>
            <a:r>
              <a:rPr lang="en-US" dirty="0"/>
              <a:t>Use resources</a:t>
            </a:r>
          </a:p>
          <a:p>
            <a:pPr lvl="1"/>
            <a:r>
              <a:rPr lang="en-US" dirty="0"/>
              <a:t>Be proactive in the success of their education</a:t>
            </a:r>
          </a:p>
          <a:p>
            <a:pPr lvl="1"/>
            <a:r>
              <a:rPr lang="en-US" dirty="0"/>
              <a:t>Attend faculty office hours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3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aseline="0" dirty="0"/>
              <a:t>Students are now the ones responsible for their education. If you have expectations about grade sharing or information sharing, talk with your student before classes start to agree with expectations. </a:t>
            </a:r>
          </a:p>
          <a:p>
            <a:endParaRPr lang="en-US" dirty="0"/>
          </a:p>
          <a:p>
            <a:r>
              <a:rPr lang="en-US" dirty="0"/>
              <a:t>Learning</a:t>
            </a:r>
            <a:r>
              <a:rPr lang="en-US" baseline="0" dirty="0"/>
              <a:t> is different at UC Davis (vs high school) and your student will need to adapt</a:t>
            </a:r>
          </a:p>
          <a:p>
            <a:endParaRPr lang="en-US" baseline="0" dirty="0"/>
          </a:p>
          <a:p>
            <a:r>
              <a:rPr lang="en-US" baseline="0" dirty="0"/>
              <a:t>Lots of ways to take control of their academics-they need to take advantage.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97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will want lots of details from your student, some will only want a few details, and some will not check in again until 4 years from now at graduation.  We encourage you TO</a:t>
            </a:r>
            <a:r>
              <a:rPr lang="en-US" baseline="0" dirty="0"/>
              <a:t> check in.  Not all students will reach out to you.</a:t>
            </a:r>
            <a:endParaRPr lang="en-US" dirty="0"/>
          </a:p>
          <a:p>
            <a:endParaRPr lang="en-US" dirty="0"/>
          </a:p>
          <a:p>
            <a:r>
              <a:rPr lang="en-US" dirty="0"/>
              <a:t>If you are interested in having conversations about these things</a:t>
            </a:r>
            <a:r>
              <a:rPr lang="en-US" baseline="0" dirty="0"/>
              <a:t> with your students</a:t>
            </a:r>
            <a:r>
              <a:rPr lang="en-US" dirty="0"/>
              <a:t>, you can use these questions to help guide a conversation.</a:t>
            </a:r>
          </a:p>
          <a:p>
            <a:endParaRPr lang="en-US" dirty="0"/>
          </a:p>
          <a:p>
            <a:r>
              <a:rPr lang="en-US" dirty="0"/>
              <a:t>Note: We are not expecting you to have these conversations, not all families will want to.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512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eaLnBrk="0" hangingPunct="0">
              <a:defRPr/>
            </a:pPr>
            <a:endParaRPr lang="en-US" baseline="0" dirty="0"/>
          </a:p>
          <a:p>
            <a:pPr defTabSz="966529" eaLnBrk="0" hangingPunct="0">
              <a:defRPr/>
            </a:pPr>
            <a:r>
              <a:rPr lang="en-US" baseline="0" dirty="0"/>
              <a:t>If your students starts to struggle, ( not getting the grades they are used to despite studying, working hard but not seeing the results for the amount of work they put in, maybe failing a class) they may start to think that Admissions made a mistake and they are not supposed to be at Davis. Please hear me when I say, Admissions does not make mistakes! Every student was admitted based on their ability and can fully succeed here. But only if they believe that. The moment they begin to think there is a mistake, they can lose momentum.</a:t>
            </a:r>
          </a:p>
          <a:p>
            <a:endParaRPr lang="en-US" dirty="0"/>
          </a:p>
          <a:p>
            <a:r>
              <a:rPr lang="en-US" dirty="0"/>
              <a:t>To succeed, they can’t deny they are struggling and they must be actively engaged in the learning process and use resources</a:t>
            </a:r>
            <a:r>
              <a:rPr lang="en-US" baseline="0" dirty="0"/>
              <a:t> and reach out if they start to struggle.</a:t>
            </a:r>
          </a:p>
          <a:p>
            <a:endParaRPr lang="en-US" baseline="0" dirty="0"/>
          </a:p>
          <a:p>
            <a:r>
              <a:rPr lang="en-US" dirty="0"/>
              <a:t>Advising</a:t>
            </a:r>
          </a:p>
          <a:p>
            <a:pPr lvl="1"/>
            <a:r>
              <a:rPr lang="en-US" dirty="0"/>
              <a:t>College</a:t>
            </a:r>
          </a:p>
          <a:p>
            <a:pPr lvl="1"/>
            <a:r>
              <a:rPr lang="en-US" dirty="0"/>
              <a:t>Major</a:t>
            </a:r>
          </a:p>
          <a:p>
            <a:pPr lvl="1"/>
            <a:r>
              <a:rPr lang="en-US" dirty="0"/>
              <a:t>Faculty</a:t>
            </a:r>
          </a:p>
          <a:p>
            <a:pPr lvl="1"/>
            <a:r>
              <a:rPr lang="en-US" dirty="0"/>
              <a:t>Peer</a:t>
            </a:r>
          </a:p>
          <a:p>
            <a:r>
              <a:rPr lang="en-US" dirty="0"/>
              <a:t>Academic Peer Mentors</a:t>
            </a:r>
          </a:p>
          <a:p>
            <a:r>
              <a:rPr lang="en-US" dirty="0"/>
              <a:t>OEOES</a:t>
            </a:r>
          </a:p>
          <a:p>
            <a:r>
              <a:rPr lang="en-US" dirty="0"/>
              <a:t>AATC</a:t>
            </a:r>
          </a:p>
          <a:p>
            <a:endParaRPr lang="en-US" dirty="0"/>
          </a:p>
          <a:p>
            <a:pPr defTabSz="966529" eaLnBrk="0" hangingPunct="0">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77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112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71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Co-curricular activities</a:t>
            </a:r>
            <a:r>
              <a:rPr lang="en-US" baseline="0" dirty="0"/>
              <a:t> complement the learning students are doing in the classroom. </a:t>
            </a:r>
          </a:p>
          <a:p>
            <a:pPr marL="181225" indent="-181225">
              <a:buFont typeface="Arial" panose="020B0604020202020204" pitchFamily="34" charset="0"/>
              <a:buChar char="•"/>
            </a:pPr>
            <a:r>
              <a:rPr lang="en-US" baseline="0" dirty="0"/>
              <a:t>It allows them to practice and apply what they are learning</a:t>
            </a:r>
          </a:p>
          <a:p>
            <a:pPr marL="181225" indent="-181225">
              <a:buFont typeface="Arial" panose="020B0604020202020204" pitchFamily="34" charset="0"/>
              <a:buChar char="•"/>
            </a:pPr>
            <a:r>
              <a:rPr lang="en-US" baseline="0" dirty="0"/>
              <a:t>Makes campus feel small</a:t>
            </a:r>
          </a:p>
          <a:p>
            <a:pPr marL="181225" indent="-181225">
              <a:buFont typeface="Arial" panose="020B0604020202020204" pitchFamily="34" charset="0"/>
              <a:buChar char="•"/>
            </a:pPr>
            <a:r>
              <a:rPr lang="en-US" baseline="0" dirty="0"/>
              <a:t>Helps students makes connections with faculty, staff and other students</a:t>
            </a:r>
            <a:endParaRPr lang="en-US" dirty="0"/>
          </a:p>
          <a:p>
            <a:endParaRPr lang="en-US" dirty="0"/>
          </a:p>
          <a:p>
            <a:pPr defTabSz="966529">
              <a:defRPr/>
            </a:pPr>
            <a:r>
              <a:rPr lang="en-US" dirty="0"/>
              <a:t>Students who engage in campus outside of the classroom or co-</a:t>
            </a:r>
            <a:r>
              <a:rPr lang="en-US" dirty="0" err="1"/>
              <a:t>curriculuarly</a:t>
            </a:r>
            <a:r>
              <a:rPr lang="en-US" dirty="0"/>
              <a:t> through research, clubs, or other on campus programs are more likely to be retained and persist at </a:t>
            </a:r>
            <a:r>
              <a:rPr lang="en-US" dirty="0" err="1"/>
              <a:t>uc</a:t>
            </a:r>
            <a:r>
              <a:rPr lang="en-US" dirty="0"/>
              <a:t> </a:t>
            </a:r>
            <a:r>
              <a:rPr lang="en-US" dirty="0" err="1"/>
              <a:t>davis</a:t>
            </a:r>
            <a:r>
              <a:rPr lang="en-US" dirty="0"/>
              <a:t> without dropping out.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95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None/>
            </a:pPr>
            <a:r>
              <a:rPr lang="en-US" baseline="0" dirty="0">
                <a:ea typeface="ＭＳ Ｐゴシック" pitchFamily="-107" charset="-128"/>
              </a:rPr>
              <a:t>.</a:t>
            </a:r>
          </a:p>
          <a:p>
            <a:pPr>
              <a:buFont typeface="Arial" charset="0"/>
              <a:buChar char="•"/>
            </a:pPr>
            <a:r>
              <a:rPr lang="en-US" baseline="0" dirty="0">
                <a:ea typeface="ＭＳ Ｐゴシック" pitchFamily="-107" charset="-128"/>
              </a:rPr>
              <a:t>In talking to some of the students who work in my department, they told me about just a few of the projects they have worked on:</a:t>
            </a:r>
          </a:p>
          <a:p>
            <a:pPr lvl="1">
              <a:buFont typeface="Arial" charset="0"/>
              <a:buChar char="•"/>
            </a:pPr>
            <a:r>
              <a:rPr lang="en-US" baseline="0" dirty="0">
                <a:ea typeface="ＭＳ Ｐゴシック" pitchFamily="-107" charset="-128"/>
              </a:rPr>
              <a:t> Student went to Panama for 1 quarter to track and put collars on Kinkajou (the animal picture). The collars help track where the animal’s habitats are and their movements. The student was able to actually help out the collars on, analyze the information collected by the collars and present the data.</a:t>
            </a:r>
          </a:p>
          <a:p>
            <a:pPr>
              <a:buFont typeface="Arial" charset="0"/>
              <a:buChar char="•"/>
            </a:pPr>
            <a:r>
              <a:rPr lang="en-US" dirty="0">
                <a:ea typeface="ＭＳ Ｐゴシック" pitchFamily="-107" charset="-128"/>
              </a:rPr>
              <a:t>Research is open to all students in all majors and happens in</a:t>
            </a:r>
            <a:r>
              <a:rPr lang="en-US" baseline="0" dirty="0">
                <a:ea typeface="ＭＳ Ｐゴシック" pitchFamily="-107" charset="-128"/>
              </a:rPr>
              <a:t> all departments</a:t>
            </a:r>
          </a:p>
          <a:p>
            <a:r>
              <a:rPr lang="en-US" dirty="0">
                <a:ea typeface="ＭＳ Ｐゴシック" pitchFamily="-107" charset="-128"/>
              </a:rPr>
              <a:t>It is okay to find a research project outside of your major—just need to find a faculty member  you can work with</a:t>
            </a:r>
          </a:p>
          <a:p>
            <a:r>
              <a:rPr lang="en-US" dirty="0">
                <a:ea typeface="ＭＳ Ｐゴシック" pitchFamily="-107" charset="-128"/>
              </a:rPr>
              <a:t>More than half of all undergraduates participate in research sometime during their academic careers</a:t>
            </a:r>
            <a:endParaRPr lang="en-US" baseline="0" dirty="0">
              <a:ea typeface="ＭＳ Ｐゴシック" pitchFamily="-107" charset="-128"/>
            </a:endParaRPr>
          </a:p>
          <a:p>
            <a:pPr>
              <a:buFont typeface="Arial" charset="0"/>
              <a:buNone/>
            </a:pPr>
            <a:endParaRPr lang="en-US" baseline="0" dirty="0">
              <a:ea typeface="ＭＳ Ｐゴシック" pitchFamily="-107" charset="-128"/>
            </a:endParaRPr>
          </a:p>
          <a:p>
            <a:pPr defTabSz="966529">
              <a:defRPr/>
            </a:pPr>
            <a:r>
              <a:rPr lang="en-US" dirty="0"/>
              <a:t>There</a:t>
            </a:r>
            <a:r>
              <a:rPr lang="en-US" baseline="0" dirty="0"/>
              <a:t> are o</a:t>
            </a:r>
            <a:r>
              <a:rPr lang="en-US" dirty="0"/>
              <a:t>ver 300 Student</a:t>
            </a:r>
            <a:r>
              <a:rPr lang="en-US" baseline="0" dirty="0"/>
              <a:t> Organizations: social, recreational, fraternities/sororities, religious, political, advocacy, and ACADEMIC.</a:t>
            </a:r>
          </a:p>
          <a:p>
            <a:pPr defTabSz="966529">
              <a:defRPr/>
            </a:pPr>
            <a:endParaRPr lang="en-US" baseline="0" dirty="0"/>
          </a:p>
          <a:p>
            <a:pPr defTabSz="966529">
              <a:defRPr/>
            </a:pPr>
            <a:r>
              <a:rPr lang="en-US" baseline="0" dirty="0"/>
              <a:t>While joining any student organization will help your student connect to campus, develop skills and meet people, joining a club specific to their career goals, will allow them to apply their learning in class. It gives them a chance to use, manipulate, experiment with and have a deeper understanding of material. They will also be meeting other students and potentially faculty in their major department. </a:t>
            </a:r>
            <a:endParaRPr lang="en-US" dirty="0"/>
          </a:p>
          <a:p>
            <a:pPr>
              <a:buFont typeface="Arial" charset="0"/>
              <a:buNone/>
            </a:pPr>
            <a:endParaRPr lang="en-US" baseline="0" dirty="0">
              <a:ea typeface="ＭＳ Ｐゴシック"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57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endParaRPr lang="en-US" dirty="0"/>
          </a:p>
          <a:p>
            <a:r>
              <a:rPr lang="en-US" dirty="0"/>
              <a:t>First, welcome to the Aggie</a:t>
            </a:r>
            <a:r>
              <a:rPr lang="en-US" baseline="0" dirty="0"/>
              <a:t> Family! We acknowledge that there may be a variety of family members joining us tonight: parent, grandparents, aunt, brother, spouse, friend. We recognized that students have many people in their lives who have supported and encouraged their success leading to admittance to UC Davis. </a:t>
            </a:r>
            <a:r>
              <a:rPr lang="en-US" sz="1200" b="0" dirty="0">
                <a:solidFill>
                  <a:srgbClr val="A37500"/>
                </a:solidFill>
              </a:rPr>
              <a:t>It is no easy feat</a:t>
            </a:r>
            <a:r>
              <a:rPr lang="en-US" sz="1200" b="0" baseline="0" dirty="0">
                <a:solidFill>
                  <a:srgbClr val="A37500"/>
                </a:solidFill>
              </a:rPr>
              <a:t> to get into UC Davis, and as a family member of your student, you played a part in their success thus far. Give yourselves a round of applause! Students, if you’re there, feel free to share appreciation with how you’re comfortable expressing it. </a:t>
            </a:r>
            <a:endParaRPr lang="en-US" sz="1200" b="0" dirty="0">
              <a:solidFill>
                <a:srgbClr val="A37500"/>
              </a:solidFill>
            </a:endParaRPr>
          </a:p>
          <a:p>
            <a:pPr algn="just" fontAlgn="auto">
              <a:spcBef>
                <a:spcPts val="0"/>
              </a:spcBef>
              <a:spcAft>
                <a:spcPts val="600"/>
              </a:spcAft>
              <a:buClr>
                <a:schemeClr val="accent2"/>
              </a:buClr>
              <a:buSzPct val="60000"/>
              <a:defRPr/>
            </a:pPr>
            <a:endParaRPr lang="en-US" sz="1200" b="0" dirty="0">
              <a:solidFill>
                <a:srgbClr val="A37500"/>
              </a:solidFill>
            </a:endParaRPr>
          </a:p>
          <a:p>
            <a:pPr algn="just" fontAlgn="auto">
              <a:spcBef>
                <a:spcPts val="0"/>
              </a:spcBef>
              <a:spcAft>
                <a:spcPts val="600"/>
              </a:spcAft>
              <a:buClr>
                <a:schemeClr val="accent2"/>
              </a:buClr>
              <a:buSzPct val="60000"/>
              <a:defRPr/>
            </a:pPr>
            <a:r>
              <a:rPr lang="en-US" sz="1200" b="0" dirty="0">
                <a:solidFill>
                  <a:srgbClr val="A37500"/>
                </a:solidFill>
              </a:rPr>
              <a:t>Students,</a:t>
            </a:r>
            <a:r>
              <a:rPr lang="en-US" sz="1200" b="0" baseline="0" dirty="0">
                <a:solidFill>
                  <a:srgbClr val="A37500"/>
                </a:solidFill>
              </a:rPr>
              <a:t> Faculty, staff, community members are all considered to be part of the aggie family. This now includes you!</a:t>
            </a:r>
            <a:endParaRPr lang="en-US" sz="1200" b="0" dirty="0">
              <a:solidFill>
                <a:srgbClr val="A37500"/>
              </a:solidFill>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754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places to apply knowledge</a:t>
            </a:r>
            <a:r>
              <a:rPr lang="en-US" baseline="0" dirty="0"/>
              <a:t> outside of the classroom helps students be engaged in the learning process. Students must seek out opportunities and be proactive. </a:t>
            </a:r>
          </a:p>
          <a:p>
            <a:r>
              <a:rPr lang="en-US" baseline="0" dirty="0"/>
              <a:t>Bonus: not only do these opportunities help with engagement, career development, resumes, connections to faculty, they also make the campus feel smaller and helps students find their niche.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58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19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451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E11EB-81BF-2748-A5FD-17A6A6F7B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9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endParaRPr lang="en-US" dirty="0"/>
          </a:p>
          <a:p>
            <a:r>
              <a:rPr lang="en-US" dirty="0"/>
              <a:t>Thank</a:t>
            </a:r>
            <a:r>
              <a:rPr lang="en-US" baseline="0" dirty="0"/>
              <a:t> you so much for the all the tips, ***. For the next 5 minutes, we have our Q&amp;A session with Orientation, Aggie Parent and Family Association, Orientation Student Manager, and First-Year Experience folks. </a:t>
            </a:r>
          </a:p>
          <a:p>
            <a:r>
              <a:rPr lang="en-US" baseline="0" dirty="0"/>
              <a:t>Please feel free to continue submitting questions in the Q&amp;A feature of the webinar.</a:t>
            </a:r>
          </a:p>
          <a:p>
            <a:r>
              <a:rPr lang="en-US" baseline="0" dirty="0"/>
              <a:t>Paula/Alexis feed questions to people. (Our first question is for First-Year Experience! *insert question*)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898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Transition to Stretch Break: Now we have a 5 minute stretch break. Please take some time to rest, use the restroom, get some water! We will be back at 6:10 to hear from Financial Aid and Scholarships Office.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38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r>
              <a:rPr lang="en-US" dirty="0"/>
              <a:t>Now,</a:t>
            </a:r>
            <a:r>
              <a:rPr lang="en-US" baseline="0" dirty="0"/>
              <a:t> we have 5 minutes for a Q&amp;A session.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495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As a division, we are working toward being more intentional about our brand identity &gt;</a:t>
            </a:r>
          </a:p>
          <a:p>
            <a:pPr lvl="1"/>
            <a:r>
              <a:rPr lang="en-US" dirty="0">
                <a:effectLst/>
              </a:rPr>
              <a:t>To help our customers understand who we are and what we do in memorable and easy-to-understand ways; and</a:t>
            </a:r>
          </a:p>
          <a:p>
            <a:pPr lvl="1"/>
            <a:r>
              <a:rPr lang="en-US" dirty="0">
                <a:effectLst/>
              </a:rPr>
              <a:t>To build a more positive reputation for our units and our major initiatives with our customers and stakeholders. </a:t>
            </a:r>
          </a:p>
          <a:p>
            <a:r>
              <a:rPr lang="en-US" dirty="0">
                <a:effectLst/>
              </a:rPr>
              <a:t>We are in the process of completing brand identity toolkits for all of our units and major initiatives – your units are in the queue as well.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FE47-F537-4F6E-A863-AC284967C8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817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r>
              <a:rPr lang="en-US" dirty="0"/>
              <a:t>Now,</a:t>
            </a:r>
            <a:r>
              <a:rPr lang="en-US" baseline="0" dirty="0"/>
              <a:t> we have 5 minutes for a Q&amp;A session.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030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endParaRPr lang="en-US" dirty="0"/>
          </a:p>
          <a:p>
            <a:r>
              <a:rPr lang="en-US" dirty="0"/>
              <a:t>Thank you for joining us</a:t>
            </a:r>
            <a:r>
              <a:rPr lang="en-US" baseline="0" dirty="0"/>
              <a:t> for Day 1 of our Parent and Family Orientation Programs! We have just a few more notes before we close out the session.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0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Paula/Emma/Alexis </a:t>
            </a:r>
          </a:p>
          <a:p>
            <a:r>
              <a:rPr lang="en-US" dirty="0"/>
              <a:t>Introduce self and those working with you in family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Altogether,</a:t>
            </a:r>
            <a:r>
              <a:rPr lang="en-US" baseline="0" dirty="0"/>
              <a:t> our orientation team is over 550 staff members! Yes, it’s quite the team and we’ve been training all year to get ready for you and your students.</a:t>
            </a:r>
            <a:r>
              <a:rPr lang="en-US" dirty="0"/>
              <a:t> We have a very large</a:t>
            </a:r>
            <a:r>
              <a:rPr lang="en-US" baseline="0" dirty="0"/>
              <a:t> staff that makes orientation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trike="sngStrike" baseline="0" dirty="0"/>
              <a:t>We have 6 returning orientation leaders who serve as student supervisors for our staff. They are our Orientation Student Managers. We are so lucky to have one here in the family program who has specialized in working with all of you. Her name is Emma and she will be sharing more about her first year experience here at UC Davis in a few minutes. </a:t>
            </a:r>
          </a:p>
          <a:p>
            <a:endParaRPr lang="en-US" strike="sngStrike" baseline="0" dirty="0"/>
          </a:p>
          <a:p>
            <a:r>
              <a:rPr lang="en-US" strike="sngStrike" baseline="0" dirty="0"/>
              <a:t>Our middle tier student leadership position is our Orientation Team Leads. These 31 student leaders take a 10-week training course in spring quarter that teaches them how to support a student’s transition to campus, supervise their team of Orientation Leaders, and manage events. You will be able to hear from them tomorrow during our Student Panel. They are great student leaders from around campus and are a wealth of student experience knowledge.</a:t>
            </a:r>
          </a:p>
          <a:p>
            <a:endParaRPr lang="en-US" strike="sngStrike" baseline="0" dirty="0"/>
          </a:p>
          <a:p>
            <a:r>
              <a:rPr lang="en-US" strike="sngStrike" baseline="0" dirty="0"/>
              <a:t>Last, but not least, we have over 500 Orientation Leaders who will guide and support your student during the week of their orientation. Each of your student are placed in a small group of 17-20 student with an Orientation Leader. Our Orientation Leaders have gone through Spring Training and will go through Fall Training starting tomorrow in order to prepare for your student! They are a great resource to your student and we encourage you to encourage your student to reach out and connect with their Orientation Leader throughout Orientation, especially if they have questions or just want to talk about the student experience. </a:t>
            </a:r>
          </a:p>
          <a:p>
            <a:endParaRPr lang="en-US" strike="sngStrike" dirty="0"/>
          </a:p>
          <a:p>
            <a:endParaRPr lang="en-US" strike="sngStrike"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950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here is tomorrow’s schedule. We will have</a:t>
            </a:r>
            <a:r>
              <a:rPr lang="en-US" baseline="0" dirty="0"/>
              <a:t> presentations from Student Housing and Dining Services, Student Health and Counseling Services, Campus Safety by UCD Police Department, and a student panel from our Orientation Team Leads.</a:t>
            </a:r>
          </a:p>
          <a:p>
            <a:endParaRPr lang="en-US" baseline="0" dirty="0"/>
          </a:p>
          <a:p>
            <a:r>
              <a:rPr lang="en-US" baseline="0" dirty="0"/>
              <a:t>The session will start at 5:30 and end at 7:00 PM tomorrow as well. INFORMATION ABOUT ZOOM LINK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774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r>
              <a:rPr lang="en-US" dirty="0"/>
              <a:t>Last,</a:t>
            </a:r>
            <a:r>
              <a:rPr lang="en-US" baseline="0" dirty="0"/>
              <a:t> but not least, we want to give you an authentic student experience by giving y’all some homework! Here are reflection questions that we have for you and your student, if you’re able to have this conversation together.</a:t>
            </a:r>
          </a:p>
          <a:p>
            <a:r>
              <a:rPr lang="en-US" baseline="0" dirty="0"/>
              <a:t>The questions for our family members are: What is one fear you have for </a:t>
            </a:r>
            <a:r>
              <a:rPr lang="en-US" b="1" baseline="0" dirty="0"/>
              <a:t>yourself</a:t>
            </a:r>
            <a:r>
              <a:rPr lang="en-US" b="0" baseline="0" dirty="0"/>
              <a:t> as a family member? What is one fear you have for </a:t>
            </a:r>
            <a:r>
              <a:rPr lang="en-US" b="1" baseline="0" dirty="0"/>
              <a:t>your student</a:t>
            </a:r>
            <a:r>
              <a:rPr lang="en-US" b="0" baseline="0" dirty="0"/>
              <a:t>? What is one hope you have for </a:t>
            </a:r>
            <a:r>
              <a:rPr lang="en-US" b="1" baseline="0" dirty="0"/>
              <a:t>yourself? </a:t>
            </a:r>
            <a:r>
              <a:rPr lang="en-US" b="0" baseline="0" dirty="0"/>
              <a:t>What is one hope you have for </a:t>
            </a:r>
            <a:r>
              <a:rPr lang="en-US" b="1" baseline="0" dirty="0"/>
              <a:t>your student</a:t>
            </a:r>
            <a:r>
              <a:rPr lang="en-US" b="0" baseline="0" dirty="0"/>
              <a:t>?</a:t>
            </a:r>
          </a:p>
          <a:p>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The questions are similar for the students: </a:t>
            </a:r>
            <a:r>
              <a:rPr lang="en-US" sz="1200" dirty="0">
                <a:solidFill>
                  <a:prstClr val="black"/>
                </a:solidFill>
                <a:latin typeface="Arial" panose="020B0604020202020204" pitchFamily="34" charset="0"/>
                <a:cs typeface="Arial" panose="020B0604020202020204" pitchFamily="34" charset="0"/>
              </a:rPr>
              <a:t>What is one fear you have for </a:t>
            </a:r>
            <a:r>
              <a:rPr lang="en-US" sz="1200" b="1" dirty="0">
                <a:solidFill>
                  <a:prstClr val="black"/>
                </a:solidFill>
                <a:latin typeface="Arial" panose="020B0604020202020204" pitchFamily="34" charset="0"/>
                <a:cs typeface="Arial" panose="020B0604020202020204" pitchFamily="34" charset="0"/>
              </a:rPr>
              <a:t>yourself</a:t>
            </a:r>
            <a:r>
              <a:rPr lang="en-US" sz="1200" dirty="0">
                <a:solidFill>
                  <a:prstClr val="black"/>
                </a:solidFill>
                <a:latin typeface="Arial" panose="020B0604020202020204" pitchFamily="34" charset="0"/>
                <a:cs typeface="Arial" panose="020B0604020202020204" pitchFamily="34" charset="0"/>
              </a:rPr>
              <a:t>, as a student? For your </a:t>
            </a:r>
            <a:r>
              <a:rPr lang="en-US" sz="1200" b="1" dirty="0">
                <a:solidFill>
                  <a:prstClr val="black"/>
                </a:solidFill>
                <a:latin typeface="Arial" panose="020B0604020202020204" pitchFamily="34" charset="0"/>
                <a:cs typeface="Arial" panose="020B0604020202020204" pitchFamily="34" charset="0"/>
              </a:rPr>
              <a:t>family member</a:t>
            </a:r>
            <a:r>
              <a:rPr lang="en-US" sz="1200" dirty="0">
                <a:solidFill>
                  <a:prstClr val="black"/>
                </a:solidFill>
                <a:latin typeface="Arial" panose="020B0604020202020204" pitchFamily="34" charset="0"/>
                <a:cs typeface="Arial" panose="020B0604020202020204" pitchFamily="34" charset="0"/>
              </a:rPr>
              <a:t>?</a:t>
            </a:r>
            <a:r>
              <a:rPr lang="en-US" sz="1200" baseline="0" dirty="0">
                <a:solidFill>
                  <a:prstClr val="black"/>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What is one hope you have for </a:t>
            </a:r>
            <a:r>
              <a:rPr lang="en-US" sz="1200" b="1" dirty="0">
                <a:solidFill>
                  <a:prstClr val="black"/>
                </a:solidFill>
                <a:latin typeface="Arial" panose="020B0604020202020204" pitchFamily="34" charset="0"/>
                <a:cs typeface="Arial" panose="020B0604020202020204" pitchFamily="34" charset="0"/>
              </a:rPr>
              <a:t>yourself</a:t>
            </a:r>
            <a:r>
              <a:rPr lang="en-US" sz="1200" dirty="0">
                <a:solidFill>
                  <a:prstClr val="black"/>
                </a:solidFill>
                <a:latin typeface="Arial" panose="020B0604020202020204" pitchFamily="34" charset="0"/>
                <a:cs typeface="Arial" panose="020B0604020202020204" pitchFamily="34" charset="0"/>
              </a:rPr>
              <a:t>? For your </a:t>
            </a:r>
            <a:r>
              <a:rPr lang="en-US" sz="1200" b="1" dirty="0">
                <a:solidFill>
                  <a:prstClr val="black"/>
                </a:solidFill>
                <a:latin typeface="Arial" panose="020B0604020202020204" pitchFamily="34" charset="0"/>
                <a:cs typeface="Arial" panose="020B0604020202020204" pitchFamily="34" charset="0"/>
              </a:rPr>
              <a:t>family member</a:t>
            </a:r>
            <a:r>
              <a:rPr lang="en-US" sz="1200"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prstClr val="black"/>
                </a:solidFill>
                <a:latin typeface="Arial" panose="020B0604020202020204" pitchFamily="34" charset="0"/>
                <a:cs typeface="Arial" panose="020B0604020202020204" pitchFamily="34" charset="0"/>
              </a:rPr>
              <a:t>It is a great</a:t>
            </a:r>
            <a:r>
              <a:rPr lang="en-US" sz="1200" baseline="0" dirty="0">
                <a:solidFill>
                  <a:prstClr val="black"/>
                </a:solidFill>
                <a:latin typeface="Arial" panose="020B0604020202020204" pitchFamily="34" charset="0"/>
                <a:cs typeface="Arial" panose="020B0604020202020204" pitchFamily="34" charset="0"/>
              </a:rPr>
              <a:t> time to have this conversation with one another before the school year starts, especially if your student is moving away. Understanding each other, how to support one another, and having open communication lines is important as students transition into the university and begin a new journey of growth. We hope that these questions can be conversation starters for you and your student. Please feel free to take a picture of this slide or jot down these questions for your reference.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prstClr val="black"/>
                </a:solidFill>
                <a:latin typeface="Arial" panose="020B0604020202020204" pitchFamily="34" charset="0"/>
                <a:cs typeface="Arial" panose="020B0604020202020204" pitchFamily="34" charset="0"/>
              </a:rPr>
              <a:t>That is all the content we have for today! Thank you again for joining us and we look forward to seeing you all at tomorrow’s session. If you have any questions or concerns at all, do not hesitate to reach out to the orientation email: orientation@ucdavis.edu. </a:t>
            </a:r>
            <a:endParaRPr lang="en-US" sz="120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8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dirty="0"/>
              <a:t>Before welcome: </a:t>
            </a:r>
            <a:endParaRPr lang="en-US"/>
          </a:p>
          <a:p>
            <a:r>
              <a:rPr lang="en-US" dirty="0"/>
              <a:t>Hola y </a:t>
            </a:r>
            <a:r>
              <a:rPr lang="en-US" dirty="0" err="1"/>
              <a:t>bienvenidos</a:t>
            </a:r>
            <a:r>
              <a:rPr lang="en-US" dirty="0"/>
              <a:t> a </a:t>
            </a:r>
            <a:r>
              <a:rPr lang="en-US" dirty="0" err="1"/>
              <a:t>todos</a:t>
            </a:r>
            <a:r>
              <a:rPr lang="en-US" dirty="0"/>
              <a:t>. Vamos a </a:t>
            </a:r>
            <a:r>
              <a:rPr lang="en-US" dirty="0" err="1"/>
              <a:t>esperar</a:t>
            </a:r>
            <a:r>
              <a:rPr lang="en-US" dirty="0"/>
              <a:t> </a:t>
            </a:r>
            <a:r>
              <a:rPr lang="en-US" dirty="0" err="1"/>
              <a:t>unos</a:t>
            </a:r>
            <a:r>
              <a:rPr lang="en-US" dirty="0"/>
              <a:t> </a:t>
            </a:r>
            <a:r>
              <a:rPr lang="en-US" dirty="0" err="1"/>
              <a:t>momentos</a:t>
            </a:r>
            <a:r>
              <a:rPr lang="en-US" dirty="0"/>
              <a:t> mas antes de </a:t>
            </a:r>
            <a:r>
              <a:rPr lang="en-US" dirty="0" err="1"/>
              <a:t>empezar</a:t>
            </a:r>
            <a:r>
              <a:rPr lang="en-US" dirty="0"/>
              <a:t> para que </a:t>
            </a:r>
            <a:r>
              <a:rPr lang="en-US" dirty="0" err="1"/>
              <a:t>todos</a:t>
            </a:r>
            <a:r>
              <a:rPr lang="en-US" dirty="0"/>
              <a:t> </a:t>
            </a:r>
            <a:r>
              <a:rPr lang="en-US" dirty="0" err="1"/>
              <a:t>puede</a:t>
            </a:r>
            <a:r>
              <a:rPr lang="en-US" dirty="0"/>
              <a:t> </a:t>
            </a:r>
            <a:r>
              <a:rPr lang="en-US" dirty="0" err="1"/>
              <a:t>entrar</a:t>
            </a:r>
            <a:r>
              <a:rPr lang="en-US" dirty="0"/>
              <a:t> a la </a:t>
            </a:r>
            <a:r>
              <a:rPr lang="en-US" dirty="0" err="1"/>
              <a:t>sesión</a:t>
            </a:r>
            <a:r>
              <a:rPr lang="en-US" dirty="0"/>
              <a:t> de hoy. Gracias por </a:t>
            </a:r>
            <a:r>
              <a:rPr lang="en-US" dirty="0" err="1"/>
              <a:t>su</a:t>
            </a:r>
            <a:r>
              <a:rPr lang="en-US" dirty="0"/>
              <a:t> </a:t>
            </a:r>
            <a:r>
              <a:rPr lang="en-US" dirty="0" err="1"/>
              <a:t>paciencia</a:t>
            </a:r>
            <a:r>
              <a:rPr lang="en-US" dirty="0"/>
              <a:t> </a:t>
            </a:r>
            <a:endParaRPr lang="en-US" dirty="0">
              <a:cs typeface="Calibri"/>
            </a:endParaRPr>
          </a:p>
          <a:p>
            <a:r>
              <a:rPr lang="en-US" b="1" dirty="0"/>
              <a:t> </a:t>
            </a:r>
            <a:endParaRPr lang="en-US" dirty="0"/>
          </a:p>
          <a:p>
            <a:r>
              <a:rPr lang="en-US" b="1" dirty="0"/>
              <a:t>Welcome: </a:t>
            </a:r>
            <a:endParaRPr lang="en-US"/>
          </a:p>
          <a:p>
            <a:r>
              <a:rPr lang="en-US" dirty="0"/>
              <a:t> </a:t>
            </a:r>
            <a:endParaRPr lang="en-US" dirty="0">
              <a:cs typeface="Calibri"/>
            </a:endParaRPr>
          </a:p>
          <a:p>
            <a:r>
              <a:rPr lang="en-US" dirty="0"/>
              <a:t>¡Hola y </a:t>
            </a:r>
            <a:r>
              <a:rPr lang="en-US" dirty="0" err="1"/>
              <a:t>bienvenidos</a:t>
            </a:r>
            <a:r>
              <a:rPr lang="en-US" dirty="0"/>
              <a:t> al el ultimo día de </a:t>
            </a:r>
            <a:r>
              <a:rPr lang="en-US" dirty="0" err="1"/>
              <a:t>nuestra</a:t>
            </a:r>
            <a:r>
              <a:rPr lang="en-US" dirty="0"/>
              <a:t> </a:t>
            </a:r>
            <a:r>
              <a:rPr lang="en-US" dirty="0" err="1"/>
              <a:t>platica</a:t>
            </a:r>
            <a:r>
              <a:rPr lang="en-US" dirty="0"/>
              <a:t> familiar! Me </a:t>
            </a:r>
            <a:r>
              <a:rPr lang="en-US" dirty="0" err="1"/>
              <a:t>llamo</a:t>
            </a:r>
            <a:r>
              <a:rPr lang="en-US" dirty="0"/>
              <a:t> Alexis Alvarez y los </a:t>
            </a:r>
            <a:r>
              <a:rPr lang="en-US" dirty="0" err="1"/>
              <a:t>guiare</a:t>
            </a:r>
            <a:r>
              <a:rPr lang="en-US" dirty="0"/>
              <a:t> </a:t>
            </a:r>
            <a:r>
              <a:rPr lang="en-US" dirty="0" err="1"/>
              <a:t>durante</a:t>
            </a:r>
            <a:r>
              <a:rPr lang="en-US" dirty="0"/>
              <a:t> </a:t>
            </a:r>
            <a:r>
              <a:rPr lang="en-US" dirty="0" err="1"/>
              <a:t>esta</a:t>
            </a:r>
            <a:r>
              <a:rPr lang="en-US" dirty="0"/>
              <a:t> </a:t>
            </a:r>
            <a:r>
              <a:rPr lang="en-US" dirty="0" err="1"/>
              <a:t>presentación</a:t>
            </a:r>
            <a:r>
              <a:rPr lang="en-US" dirty="0"/>
              <a:t> </a:t>
            </a:r>
            <a:endParaRPr lang="en-US" dirty="0">
              <a:cs typeface="Calibri"/>
            </a:endParaRPr>
          </a:p>
          <a:p>
            <a:r>
              <a:rPr lang="en-US" dirty="0"/>
              <a:t>Antes de </a:t>
            </a:r>
            <a:r>
              <a:rPr lang="en-US" dirty="0" err="1"/>
              <a:t>empezar</a:t>
            </a:r>
            <a:r>
              <a:rPr lang="en-US" dirty="0"/>
              <a:t> </a:t>
            </a:r>
            <a:r>
              <a:rPr lang="en-US" dirty="0" err="1"/>
              <a:t>quiero</a:t>
            </a:r>
            <a:r>
              <a:rPr lang="en-US" dirty="0"/>
              <a:t> </a:t>
            </a:r>
            <a:r>
              <a:rPr lang="en-US" dirty="0" err="1"/>
              <a:t>recordarles</a:t>
            </a:r>
            <a:r>
              <a:rPr lang="en-US" dirty="0"/>
              <a:t> que </a:t>
            </a:r>
            <a:r>
              <a:rPr lang="en-US" dirty="0" err="1"/>
              <a:t>esta</a:t>
            </a:r>
            <a:r>
              <a:rPr lang="en-US" dirty="0"/>
              <a:t> </a:t>
            </a:r>
            <a:r>
              <a:rPr lang="en-US" dirty="0" err="1"/>
              <a:t>presentación</a:t>
            </a:r>
            <a:r>
              <a:rPr lang="en-US" dirty="0"/>
              <a:t> se </a:t>
            </a:r>
            <a:r>
              <a:rPr lang="en-US" dirty="0" err="1"/>
              <a:t>grabara</a:t>
            </a:r>
            <a:r>
              <a:rPr lang="en-US" dirty="0"/>
              <a:t> y se </a:t>
            </a:r>
            <a:r>
              <a:rPr lang="en-US" dirty="0" err="1"/>
              <a:t>publicara</a:t>
            </a:r>
            <a:r>
              <a:rPr lang="en-US" dirty="0"/>
              <a:t> en </a:t>
            </a:r>
            <a:r>
              <a:rPr lang="en-US" dirty="0" err="1"/>
              <a:t>nuestro</a:t>
            </a:r>
            <a:r>
              <a:rPr lang="en-US" dirty="0"/>
              <a:t> sitio web para </a:t>
            </a:r>
            <a:r>
              <a:rPr lang="en-US" dirty="0" err="1"/>
              <a:t>aquellos</a:t>
            </a:r>
            <a:r>
              <a:rPr lang="en-US" dirty="0"/>
              <a:t> </a:t>
            </a:r>
            <a:r>
              <a:rPr lang="en-US" dirty="0" err="1"/>
              <a:t>familiares</a:t>
            </a:r>
            <a:r>
              <a:rPr lang="en-US" dirty="0"/>
              <a:t> que no </a:t>
            </a:r>
            <a:r>
              <a:rPr lang="en-US" dirty="0" err="1"/>
              <a:t>pueden</a:t>
            </a:r>
            <a:r>
              <a:rPr lang="en-US" dirty="0"/>
              <a:t> </a:t>
            </a:r>
            <a:r>
              <a:rPr lang="en-US" dirty="0" err="1"/>
              <a:t>estar</a:t>
            </a:r>
            <a:r>
              <a:rPr lang="en-US" dirty="0"/>
              <a:t> con </a:t>
            </a:r>
            <a:r>
              <a:rPr lang="en-US" dirty="0" err="1"/>
              <a:t>nosotros</a:t>
            </a:r>
            <a:r>
              <a:rPr lang="en-US" dirty="0"/>
              <a:t> hoy. </a:t>
            </a:r>
            <a:endParaRPr lang="en-US" dirty="0">
              <a:cs typeface="Calibri"/>
            </a:endParaRPr>
          </a:p>
          <a:p>
            <a:r>
              <a:rPr lang="en-US" dirty="0"/>
              <a:t> </a:t>
            </a:r>
            <a:endParaRPr lang="en-US" dirty="0">
              <a:cs typeface="Calibri"/>
            </a:endParaRPr>
          </a:p>
          <a:p>
            <a:r>
              <a:rPr lang="en-US" dirty="0" err="1"/>
              <a:t>También</a:t>
            </a:r>
            <a:r>
              <a:rPr lang="en-US" dirty="0"/>
              <a:t> </a:t>
            </a:r>
            <a:r>
              <a:rPr lang="en-US" dirty="0" err="1"/>
              <a:t>quiero</a:t>
            </a:r>
            <a:r>
              <a:rPr lang="en-US" dirty="0"/>
              <a:t> </a:t>
            </a:r>
            <a:r>
              <a:rPr lang="en-US" dirty="0" err="1"/>
              <a:t>recordarles</a:t>
            </a:r>
            <a:r>
              <a:rPr lang="en-US" dirty="0"/>
              <a:t> que </a:t>
            </a:r>
            <a:r>
              <a:rPr lang="en-US" dirty="0" err="1"/>
              <a:t>utilicen</a:t>
            </a:r>
            <a:r>
              <a:rPr lang="en-US" dirty="0"/>
              <a:t> el chat de </a:t>
            </a:r>
            <a:r>
              <a:rPr lang="en-US" dirty="0" err="1"/>
              <a:t>preguntas</a:t>
            </a:r>
            <a:r>
              <a:rPr lang="en-US" dirty="0"/>
              <a:t> y </a:t>
            </a:r>
            <a:r>
              <a:rPr lang="en-US" dirty="0" err="1"/>
              <a:t>respuestas</a:t>
            </a:r>
            <a:r>
              <a:rPr lang="en-US" dirty="0"/>
              <a:t> para </a:t>
            </a:r>
            <a:r>
              <a:rPr lang="en-US" dirty="0" err="1"/>
              <a:t>enviar</a:t>
            </a:r>
            <a:r>
              <a:rPr lang="en-US" dirty="0"/>
              <a:t> las </a:t>
            </a:r>
            <a:r>
              <a:rPr lang="en-US" dirty="0" err="1"/>
              <a:t>preguntas</a:t>
            </a:r>
            <a:r>
              <a:rPr lang="en-US" dirty="0"/>
              <a:t> que </a:t>
            </a:r>
            <a:r>
              <a:rPr lang="en-US" dirty="0" err="1"/>
              <a:t>tiene</a:t>
            </a:r>
            <a:r>
              <a:rPr lang="en-US" dirty="0"/>
              <a:t> para </a:t>
            </a:r>
            <a:r>
              <a:rPr lang="en-US" dirty="0" err="1"/>
              <a:t>nuestros</a:t>
            </a:r>
            <a:r>
              <a:rPr lang="en-US" dirty="0"/>
              <a:t> </a:t>
            </a:r>
            <a:r>
              <a:rPr lang="en-US" dirty="0" err="1"/>
              <a:t>presentadores</a:t>
            </a:r>
            <a:r>
              <a:rPr lang="en-US" dirty="0"/>
              <a:t>. </a:t>
            </a:r>
          </a:p>
          <a:p>
            <a:r>
              <a:rPr lang="en-US" dirty="0"/>
              <a:t> </a:t>
            </a:r>
            <a:endParaRPr lang="en-US" dirty="0">
              <a:cs typeface="Calibri"/>
            </a:endParaRPr>
          </a:p>
          <a:p>
            <a:r>
              <a:rPr lang="en-US" dirty="0" err="1"/>
              <a:t>Después</a:t>
            </a:r>
            <a:r>
              <a:rPr lang="en-US" dirty="0"/>
              <a:t> de  </a:t>
            </a:r>
            <a:r>
              <a:rPr lang="en-US" dirty="0" err="1"/>
              <a:t>cada</a:t>
            </a:r>
            <a:r>
              <a:rPr lang="en-US" dirty="0"/>
              <a:t> </a:t>
            </a:r>
            <a:r>
              <a:rPr lang="en-US" dirty="0" err="1"/>
              <a:t>presentación</a:t>
            </a:r>
            <a:r>
              <a:rPr lang="en-US" dirty="0"/>
              <a:t> hoy, </a:t>
            </a:r>
            <a:r>
              <a:rPr lang="en-US" dirty="0" err="1"/>
              <a:t>habrá</a:t>
            </a:r>
            <a:r>
              <a:rPr lang="en-US" dirty="0"/>
              <a:t> una </a:t>
            </a:r>
            <a:r>
              <a:rPr lang="en-US" dirty="0" err="1"/>
              <a:t>sesión</a:t>
            </a:r>
            <a:r>
              <a:rPr lang="en-US" dirty="0"/>
              <a:t> de </a:t>
            </a:r>
            <a:r>
              <a:rPr lang="en-US" dirty="0" err="1"/>
              <a:t>preguntas</a:t>
            </a:r>
            <a:r>
              <a:rPr lang="en-US" dirty="0"/>
              <a:t> y </a:t>
            </a:r>
            <a:r>
              <a:rPr lang="en-US" dirty="0" err="1"/>
              <a:t>respuestas</a:t>
            </a:r>
            <a:r>
              <a:rPr lang="en-US" dirty="0"/>
              <a:t>. Durante ese </a:t>
            </a:r>
            <a:r>
              <a:rPr lang="en-US" dirty="0" err="1"/>
              <a:t>tiempo</a:t>
            </a:r>
            <a:r>
              <a:rPr lang="en-US" dirty="0"/>
              <a:t>, </a:t>
            </a:r>
            <a:r>
              <a:rPr lang="en-US" dirty="0" err="1"/>
              <a:t>nuestros</a:t>
            </a:r>
            <a:r>
              <a:rPr lang="en-US" dirty="0"/>
              <a:t> </a:t>
            </a:r>
            <a:r>
              <a:rPr lang="en-US" dirty="0" err="1"/>
              <a:t>presentadores</a:t>
            </a:r>
            <a:r>
              <a:rPr lang="en-US" dirty="0"/>
              <a:t> van a responder a las </a:t>
            </a:r>
            <a:r>
              <a:rPr lang="en-US" dirty="0" err="1"/>
              <a:t>preguntas</a:t>
            </a:r>
            <a:r>
              <a:rPr lang="en-US" dirty="0"/>
              <a:t> que </a:t>
            </a:r>
            <a:r>
              <a:rPr lang="en-US" dirty="0" err="1"/>
              <a:t>ustedes</a:t>
            </a:r>
            <a:r>
              <a:rPr lang="en-US" dirty="0"/>
              <a:t> </a:t>
            </a:r>
            <a:r>
              <a:rPr lang="en-US" dirty="0" err="1"/>
              <a:t>envien</a:t>
            </a:r>
            <a:r>
              <a:rPr lang="en-US" dirty="0"/>
              <a:t> a el chat de </a:t>
            </a:r>
            <a:r>
              <a:rPr lang="en-US" dirty="0" err="1"/>
              <a:t>preguntas</a:t>
            </a:r>
            <a:r>
              <a:rPr lang="en-US" dirty="0"/>
              <a:t> y </a:t>
            </a:r>
            <a:r>
              <a:rPr lang="en-US" dirty="0" err="1"/>
              <a:t>respuestas</a:t>
            </a:r>
            <a:r>
              <a:rPr lang="en-US" dirty="0"/>
              <a:t>. </a:t>
            </a:r>
            <a:endParaRPr lang="en-US" dirty="0">
              <a:cs typeface="Calibri"/>
            </a:endParaRPr>
          </a:p>
          <a:p>
            <a:r>
              <a:rPr lang="en-US" dirty="0"/>
              <a:t> </a:t>
            </a:r>
            <a:endParaRPr lang="en-US" dirty="0">
              <a:cs typeface="Calibri"/>
            </a:endParaRPr>
          </a:p>
          <a:p>
            <a:r>
              <a:rPr lang="en-US" dirty="0" err="1"/>
              <a:t>También</a:t>
            </a:r>
            <a:r>
              <a:rPr lang="en-US" dirty="0"/>
              <a:t>, les </a:t>
            </a:r>
            <a:r>
              <a:rPr lang="en-US" dirty="0" err="1"/>
              <a:t>animo</a:t>
            </a:r>
            <a:r>
              <a:rPr lang="en-US" dirty="0"/>
              <a:t> a que usen el chat general para </a:t>
            </a:r>
            <a:r>
              <a:rPr lang="en-US" dirty="0" err="1"/>
              <a:t>comunicarse</a:t>
            </a:r>
            <a:r>
              <a:rPr lang="en-US" dirty="0"/>
              <a:t> entre </a:t>
            </a:r>
            <a:r>
              <a:rPr lang="en-US" dirty="0" err="1"/>
              <a:t>ustedes</a:t>
            </a:r>
            <a:r>
              <a:rPr lang="en-US" dirty="0"/>
              <a:t> </a:t>
            </a:r>
            <a:r>
              <a:rPr lang="en-US" dirty="0" err="1"/>
              <a:t>mismos</a:t>
            </a:r>
            <a:r>
              <a:rPr lang="en-US" dirty="0"/>
              <a:t>. </a:t>
            </a:r>
            <a:r>
              <a:rPr lang="en-US" dirty="0" err="1"/>
              <a:t>También</a:t>
            </a:r>
            <a:r>
              <a:rPr lang="en-US" dirty="0"/>
              <a:t> </a:t>
            </a:r>
            <a:r>
              <a:rPr lang="en-US" dirty="0" err="1"/>
              <a:t>vamos</a:t>
            </a:r>
            <a:r>
              <a:rPr lang="en-US" dirty="0"/>
              <a:t> a usar el chat general en </a:t>
            </a:r>
            <a:r>
              <a:rPr lang="en-US" dirty="0" err="1"/>
              <a:t>unos</a:t>
            </a:r>
            <a:r>
              <a:rPr lang="en-US" dirty="0"/>
              <a:t> </a:t>
            </a:r>
            <a:r>
              <a:rPr lang="en-US" dirty="0" err="1"/>
              <a:t>momentos</a:t>
            </a:r>
            <a:r>
              <a:rPr lang="en-US" dirty="0"/>
              <a:t>, para </a:t>
            </a:r>
            <a:r>
              <a:rPr lang="en-US" dirty="0" err="1"/>
              <a:t>repasar</a:t>
            </a:r>
            <a:r>
              <a:rPr lang="en-US" dirty="0"/>
              <a:t> la </a:t>
            </a:r>
            <a:r>
              <a:rPr lang="en-US" dirty="0" err="1"/>
              <a:t>tarea</a:t>
            </a:r>
            <a:r>
              <a:rPr lang="en-US" dirty="0"/>
              <a:t> que les </a:t>
            </a:r>
            <a:r>
              <a:rPr lang="en-US" dirty="0" err="1"/>
              <a:t>deje</a:t>
            </a:r>
            <a:r>
              <a:rPr lang="en-US" dirty="0"/>
              <a:t> </a:t>
            </a:r>
            <a:r>
              <a:rPr lang="en-US" dirty="0" err="1"/>
              <a:t>anoche</a:t>
            </a:r>
            <a:r>
              <a:rPr lang="en-US" dirty="0"/>
              <a:t>. </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22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t>Ahora</a:t>
            </a:r>
            <a:r>
              <a:rPr lang="en-US" dirty="0"/>
              <a:t>, me </a:t>
            </a:r>
            <a:r>
              <a:rPr lang="en-US" dirty="0" err="1"/>
              <a:t>gustaría</a:t>
            </a:r>
            <a:r>
              <a:rPr lang="en-US" dirty="0"/>
              <a:t> </a:t>
            </a:r>
            <a:r>
              <a:rPr lang="en-US" dirty="0" err="1"/>
              <a:t>escuchar</a:t>
            </a:r>
            <a:r>
              <a:rPr lang="en-US" dirty="0"/>
              <a:t> un poco </a:t>
            </a:r>
            <a:r>
              <a:rPr lang="en-US" dirty="0" err="1"/>
              <a:t>sobre</a:t>
            </a:r>
            <a:r>
              <a:rPr lang="en-US" dirty="0"/>
              <a:t> las </a:t>
            </a:r>
            <a:r>
              <a:rPr lang="en-US" dirty="0" err="1"/>
              <a:t>conversaciones</a:t>
            </a:r>
            <a:r>
              <a:rPr lang="en-US" dirty="0"/>
              <a:t> que </a:t>
            </a:r>
            <a:r>
              <a:rPr lang="en-US" dirty="0" err="1"/>
              <a:t>ustedes</a:t>
            </a:r>
            <a:r>
              <a:rPr lang="en-US" dirty="0"/>
              <a:t> </a:t>
            </a:r>
            <a:r>
              <a:rPr lang="en-US" dirty="0" err="1"/>
              <a:t>tuvieron</a:t>
            </a:r>
            <a:r>
              <a:rPr lang="en-US" dirty="0"/>
              <a:t> con sus </a:t>
            </a:r>
            <a:r>
              <a:rPr lang="en-US" dirty="0" err="1"/>
              <a:t>estudiantes</a:t>
            </a:r>
            <a:r>
              <a:rPr lang="en-US" dirty="0"/>
              <a:t> </a:t>
            </a:r>
            <a:r>
              <a:rPr lang="en-US" dirty="0" err="1"/>
              <a:t>sobre</a:t>
            </a:r>
            <a:r>
              <a:rPr lang="en-US" dirty="0"/>
              <a:t> </a:t>
            </a:r>
            <a:r>
              <a:rPr lang="en-US" dirty="0" err="1"/>
              <a:t>estas</a:t>
            </a:r>
            <a:r>
              <a:rPr lang="en-US" dirty="0"/>
              <a:t> </a:t>
            </a:r>
            <a:r>
              <a:rPr lang="en-US" dirty="0" err="1"/>
              <a:t>preguntas</a:t>
            </a:r>
            <a:r>
              <a:rPr lang="en-US" dirty="0"/>
              <a:t>. En el chat, por favor </a:t>
            </a:r>
            <a:r>
              <a:rPr lang="en-US" dirty="0" err="1"/>
              <a:t>comparten</a:t>
            </a:r>
            <a:r>
              <a:rPr lang="en-US" dirty="0"/>
              <a:t> un poco de lo que </a:t>
            </a:r>
            <a:r>
              <a:rPr lang="en-US" dirty="0" err="1"/>
              <a:t>hablaron</a:t>
            </a:r>
            <a:r>
              <a:rPr lang="en-US" dirty="0"/>
              <a:t> con sus </a:t>
            </a:r>
            <a:r>
              <a:rPr lang="en-US" dirty="0" err="1"/>
              <a:t>estudiantes</a:t>
            </a:r>
            <a:r>
              <a:rPr lang="en-US" dirty="0"/>
              <a:t> </a:t>
            </a:r>
            <a:r>
              <a:rPr lang="en-US" dirty="0" err="1"/>
              <a:t>anoche</a:t>
            </a:r>
            <a:r>
              <a:rPr lang="en-US" dirty="0"/>
              <a:t>. </a:t>
            </a:r>
            <a:endParaRPr lang="en-US"/>
          </a:p>
          <a:p>
            <a:pPr>
              <a:defRPr/>
            </a:pPr>
            <a:r>
              <a:rPr lang="en-US" dirty="0"/>
              <a:t> </a:t>
            </a:r>
            <a:endParaRPr lang="en-US" dirty="0">
              <a:cs typeface="Calibri"/>
            </a:endParaRPr>
          </a:p>
          <a:p>
            <a:pPr>
              <a:defRPr/>
            </a:pPr>
            <a:r>
              <a:rPr lang="en-US" dirty="0"/>
              <a:t>Si no </a:t>
            </a:r>
            <a:r>
              <a:rPr lang="en-US" dirty="0" err="1"/>
              <a:t>pudieron</a:t>
            </a:r>
            <a:r>
              <a:rPr lang="en-US" dirty="0"/>
              <a:t> </a:t>
            </a:r>
            <a:r>
              <a:rPr lang="en-US" dirty="0" err="1"/>
              <a:t>hablar</a:t>
            </a:r>
            <a:r>
              <a:rPr lang="en-US" dirty="0"/>
              <a:t> con sus </a:t>
            </a:r>
            <a:r>
              <a:rPr lang="en-US" dirty="0" err="1"/>
              <a:t>estudiantes</a:t>
            </a:r>
            <a:r>
              <a:rPr lang="en-US" dirty="0"/>
              <a:t>, por favor </a:t>
            </a:r>
            <a:r>
              <a:rPr lang="en-US" dirty="0" err="1"/>
              <a:t>comparten</a:t>
            </a:r>
            <a:r>
              <a:rPr lang="en-US" dirty="0"/>
              <a:t> el chat un </a:t>
            </a:r>
            <a:r>
              <a:rPr lang="en-US" dirty="0" err="1"/>
              <a:t>miedo</a:t>
            </a:r>
            <a:r>
              <a:rPr lang="en-US" dirty="0"/>
              <a:t> o </a:t>
            </a:r>
            <a:r>
              <a:rPr lang="en-US" dirty="0" err="1"/>
              <a:t>esperanza</a:t>
            </a:r>
            <a:r>
              <a:rPr lang="en-US" dirty="0"/>
              <a:t> que </a:t>
            </a:r>
            <a:r>
              <a:rPr lang="en-US" dirty="0" err="1"/>
              <a:t>tiene</a:t>
            </a:r>
            <a:r>
              <a:rPr lang="en-US" dirty="0"/>
              <a:t> </a:t>
            </a:r>
            <a:r>
              <a:rPr lang="en-US" dirty="0" err="1"/>
              <a:t>usted</a:t>
            </a:r>
            <a:r>
              <a:rPr lang="en-US" dirty="0"/>
              <a:t> </a:t>
            </a:r>
            <a:r>
              <a:rPr lang="en-US" dirty="0" err="1"/>
              <a:t>como</a:t>
            </a:r>
            <a:r>
              <a:rPr lang="en-US" dirty="0"/>
              <a:t> </a:t>
            </a:r>
            <a:r>
              <a:rPr lang="en-US" dirty="0" err="1"/>
              <a:t>familiares</a:t>
            </a:r>
            <a:r>
              <a:rPr lang="en-US" dirty="0"/>
              <a:t> o para sus </a:t>
            </a:r>
            <a:r>
              <a:rPr lang="en-US" dirty="0" err="1"/>
              <a:t>estudiantes</a:t>
            </a:r>
            <a:r>
              <a:rPr lang="en-US" dirty="0"/>
              <a:t>. </a:t>
            </a:r>
            <a:endParaRPr lang="en-US" dirty="0">
              <a:cs typeface="Calibri"/>
            </a:endParaRPr>
          </a:p>
          <a:p>
            <a:pPr>
              <a:defRPr/>
            </a:pPr>
            <a:r>
              <a:rPr lang="en-US" dirty="0"/>
              <a:t> </a:t>
            </a:r>
            <a:endParaRPr lang="en-US" dirty="0">
              <a:cs typeface="Calibri"/>
            </a:endParaRPr>
          </a:p>
          <a:p>
            <a:pPr>
              <a:defRPr/>
            </a:pPr>
            <a:r>
              <a:rPr lang="en-US" dirty="0"/>
              <a:t>Les </a:t>
            </a:r>
            <a:r>
              <a:rPr lang="en-US" dirty="0" err="1"/>
              <a:t>voy</a:t>
            </a:r>
            <a:r>
              <a:rPr lang="en-US" dirty="0"/>
              <a:t> a </a:t>
            </a:r>
            <a:r>
              <a:rPr lang="en-US" dirty="0" err="1"/>
              <a:t>dar</a:t>
            </a:r>
            <a:r>
              <a:rPr lang="en-US" dirty="0"/>
              <a:t> </a:t>
            </a:r>
            <a:r>
              <a:rPr lang="en-US" dirty="0" err="1"/>
              <a:t>unos</a:t>
            </a:r>
            <a:r>
              <a:rPr lang="en-US" dirty="0"/>
              <a:t> </a:t>
            </a:r>
            <a:r>
              <a:rPr lang="en-US" dirty="0" err="1"/>
              <a:t>minutos</a:t>
            </a:r>
            <a:r>
              <a:rPr lang="en-US" dirty="0"/>
              <a:t> para mandar sus </a:t>
            </a:r>
            <a:r>
              <a:rPr lang="en-US" dirty="0" err="1"/>
              <a:t>respuestas</a:t>
            </a:r>
            <a:r>
              <a:rPr lang="en-US" dirty="0"/>
              <a:t> en el chat general. </a:t>
            </a:r>
            <a:endParaRPr lang="en-US" dirty="0">
              <a:cs typeface="Calibri"/>
            </a:endParaRPr>
          </a:p>
          <a:p>
            <a:pPr>
              <a:defRPr/>
            </a:pPr>
            <a:r>
              <a:rPr lang="en-US" dirty="0"/>
              <a:t> </a:t>
            </a:r>
            <a:endParaRPr lang="en-US" dirty="0">
              <a:cs typeface="Calibri"/>
            </a:endParaRPr>
          </a:p>
          <a:p>
            <a:pPr>
              <a:defRPr/>
            </a:pPr>
            <a:r>
              <a:rPr lang="en-US" dirty="0"/>
              <a:t>**</a:t>
            </a:r>
            <a:r>
              <a:rPr lang="en-US" dirty="0" err="1"/>
              <a:t>Puedo</a:t>
            </a:r>
            <a:r>
              <a:rPr lang="en-US" dirty="0"/>
              <a:t> </a:t>
            </a:r>
            <a:r>
              <a:rPr lang="en-US" dirty="0" err="1"/>
              <a:t>ver</a:t>
            </a:r>
            <a:r>
              <a:rPr lang="en-US" dirty="0"/>
              <a:t> </a:t>
            </a:r>
            <a:r>
              <a:rPr lang="en-US" dirty="0" err="1"/>
              <a:t>cómo</a:t>
            </a:r>
            <a:r>
              <a:rPr lang="en-US" dirty="0"/>
              <a:t> </a:t>
            </a:r>
            <a:r>
              <a:rPr lang="en-US" dirty="0" err="1"/>
              <a:t>eso</a:t>
            </a:r>
            <a:r>
              <a:rPr lang="en-US" dirty="0"/>
              <a:t> es un </a:t>
            </a:r>
            <a:r>
              <a:rPr lang="en-US" dirty="0" err="1"/>
              <a:t>miedo</a:t>
            </a:r>
            <a:r>
              <a:rPr lang="en-US" dirty="0"/>
              <a:t> </a:t>
            </a:r>
            <a:r>
              <a:rPr lang="en-US" dirty="0" err="1"/>
              <a:t>como</a:t>
            </a:r>
            <a:r>
              <a:rPr lang="en-US" dirty="0"/>
              <a:t> familiar… </a:t>
            </a:r>
            <a:endParaRPr lang="en-US" dirty="0">
              <a:cs typeface="Calibri"/>
            </a:endParaRPr>
          </a:p>
          <a:p>
            <a:pPr>
              <a:defRPr/>
            </a:pPr>
            <a:r>
              <a:rPr lang="en-US" dirty="0"/>
              <a:t>**Hay tantos </a:t>
            </a:r>
            <a:r>
              <a:rPr lang="en-US" dirty="0" err="1"/>
              <a:t>recursos</a:t>
            </a:r>
            <a:r>
              <a:rPr lang="en-US" dirty="0"/>
              <a:t> y </a:t>
            </a:r>
            <a:r>
              <a:rPr lang="en-US" dirty="0" err="1"/>
              <a:t>miembros</a:t>
            </a:r>
            <a:r>
              <a:rPr lang="en-US" dirty="0"/>
              <a:t> de la </a:t>
            </a:r>
            <a:r>
              <a:rPr lang="en-US" dirty="0" err="1"/>
              <a:t>facultad</a:t>
            </a:r>
            <a:r>
              <a:rPr lang="en-US" dirty="0"/>
              <a:t> que </a:t>
            </a:r>
            <a:r>
              <a:rPr lang="en-US" dirty="0" err="1"/>
              <a:t>están</a:t>
            </a:r>
            <a:r>
              <a:rPr lang="en-US" dirty="0"/>
              <a:t> </a:t>
            </a:r>
            <a:r>
              <a:rPr lang="en-US" dirty="0" err="1"/>
              <a:t>aquí</a:t>
            </a:r>
            <a:r>
              <a:rPr lang="en-US" dirty="0"/>
              <a:t> para </a:t>
            </a:r>
            <a:r>
              <a:rPr lang="en-US" dirty="0" err="1"/>
              <a:t>apoya</a:t>
            </a:r>
            <a:r>
              <a:rPr lang="en-US" dirty="0"/>
              <a:t> a sus </a:t>
            </a:r>
            <a:r>
              <a:rPr lang="en-US" dirty="0" err="1"/>
              <a:t>estudiantes</a:t>
            </a:r>
            <a:r>
              <a:rPr lang="en-US" dirty="0"/>
              <a:t>. La </a:t>
            </a:r>
            <a:r>
              <a:rPr lang="en-US" dirty="0" err="1"/>
              <a:t>comunidad</a:t>
            </a:r>
            <a:r>
              <a:rPr lang="en-US" dirty="0"/>
              <a:t> </a:t>
            </a:r>
            <a:r>
              <a:rPr lang="en-US" dirty="0" err="1"/>
              <a:t>aquí</a:t>
            </a:r>
            <a:r>
              <a:rPr lang="en-US" dirty="0"/>
              <a:t> en UC Davis es </a:t>
            </a:r>
            <a:r>
              <a:rPr lang="en-US" dirty="0" err="1"/>
              <a:t>muy</a:t>
            </a:r>
            <a:r>
              <a:rPr lang="en-US" dirty="0"/>
              <a:t> </a:t>
            </a:r>
            <a:r>
              <a:rPr lang="en-US" dirty="0" err="1"/>
              <a:t>unida</a:t>
            </a:r>
            <a:r>
              <a:rPr lang="en-US" dirty="0"/>
              <a:t> y </a:t>
            </a:r>
            <a:r>
              <a:rPr lang="en-US" dirty="0" err="1"/>
              <a:t>aspiramos</a:t>
            </a:r>
            <a:r>
              <a:rPr lang="en-US" dirty="0"/>
              <a:t> a </a:t>
            </a:r>
            <a:r>
              <a:rPr lang="en-US" dirty="0" err="1"/>
              <a:t>apoyar</a:t>
            </a:r>
            <a:r>
              <a:rPr lang="en-US" dirty="0"/>
              <a:t> a </a:t>
            </a:r>
            <a:r>
              <a:rPr lang="en-US" dirty="0" err="1"/>
              <a:t>nuestros</a:t>
            </a:r>
            <a:r>
              <a:rPr lang="en-US" dirty="0"/>
              <a:t> </a:t>
            </a:r>
            <a:r>
              <a:rPr lang="en-US" dirty="0" err="1"/>
              <a:t>estudiantes</a:t>
            </a:r>
            <a:r>
              <a:rPr lang="en-US" dirty="0"/>
              <a:t> lo </a:t>
            </a:r>
            <a:r>
              <a:rPr lang="en-US" dirty="0" err="1"/>
              <a:t>mejor</a:t>
            </a:r>
            <a:r>
              <a:rPr lang="en-US" dirty="0"/>
              <a:t> que </a:t>
            </a:r>
            <a:r>
              <a:rPr lang="en-US" dirty="0" err="1"/>
              <a:t>podamos</a:t>
            </a:r>
            <a:r>
              <a:rPr lang="en-US" dirty="0"/>
              <a:t> </a:t>
            </a:r>
            <a:endParaRPr lang="en-US" dirty="0">
              <a:cs typeface="Calibri"/>
            </a:endParaRPr>
          </a:p>
          <a:p>
            <a:pPr>
              <a:defRPr/>
            </a:pPr>
            <a:r>
              <a:rPr lang="en-US" dirty="0"/>
              <a:t>**Es normal que sus </a:t>
            </a:r>
            <a:r>
              <a:rPr lang="en-US" dirty="0" err="1"/>
              <a:t>estudiantes</a:t>
            </a:r>
            <a:r>
              <a:rPr lang="en-US" dirty="0"/>
              <a:t> </a:t>
            </a:r>
            <a:r>
              <a:rPr lang="en-US" dirty="0" err="1"/>
              <a:t>tengan</a:t>
            </a:r>
            <a:r>
              <a:rPr lang="en-US" dirty="0"/>
              <a:t> un primer </a:t>
            </a:r>
            <a:r>
              <a:rPr lang="en-US" dirty="0" err="1"/>
              <a:t>ano</a:t>
            </a:r>
            <a:r>
              <a:rPr lang="en-US" dirty="0"/>
              <a:t> </a:t>
            </a:r>
            <a:r>
              <a:rPr lang="en-US" dirty="0" err="1"/>
              <a:t>difícil</a:t>
            </a:r>
            <a:r>
              <a:rPr lang="en-US" dirty="0"/>
              <a:t>. </a:t>
            </a:r>
            <a:r>
              <a:rPr lang="en-US" dirty="0" err="1"/>
              <a:t>Cuando</a:t>
            </a:r>
            <a:r>
              <a:rPr lang="en-US" dirty="0"/>
              <a:t> </a:t>
            </a:r>
            <a:r>
              <a:rPr lang="en-US" dirty="0" err="1"/>
              <a:t>yo</a:t>
            </a:r>
            <a:r>
              <a:rPr lang="en-US" dirty="0"/>
              <a:t> </a:t>
            </a:r>
            <a:r>
              <a:rPr lang="en-US" dirty="0" err="1"/>
              <a:t>empecé</a:t>
            </a:r>
            <a:r>
              <a:rPr lang="en-US" dirty="0"/>
              <a:t> en la </a:t>
            </a:r>
            <a:r>
              <a:rPr lang="en-US" dirty="0" err="1"/>
              <a:t>universidad</a:t>
            </a:r>
            <a:r>
              <a:rPr lang="en-US" dirty="0"/>
              <a:t> de Davis, mi </a:t>
            </a:r>
            <a:r>
              <a:rPr lang="en-US" dirty="0" err="1"/>
              <a:t>transición</a:t>
            </a:r>
            <a:r>
              <a:rPr lang="en-US" dirty="0"/>
              <a:t> era </a:t>
            </a:r>
            <a:r>
              <a:rPr lang="en-US" dirty="0" err="1"/>
              <a:t>muy</a:t>
            </a:r>
            <a:r>
              <a:rPr lang="en-US" dirty="0"/>
              <a:t> </a:t>
            </a:r>
            <a:r>
              <a:rPr lang="en-US" dirty="0" err="1"/>
              <a:t>difícil</a:t>
            </a:r>
            <a:r>
              <a:rPr lang="en-US" dirty="0"/>
              <a:t>, </a:t>
            </a:r>
            <a:r>
              <a:rPr lang="en-US" dirty="0" err="1"/>
              <a:t>pero</a:t>
            </a:r>
            <a:r>
              <a:rPr lang="en-US" dirty="0"/>
              <a:t> lo que mas me </a:t>
            </a:r>
            <a:r>
              <a:rPr lang="en-US" dirty="0" err="1"/>
              <a:t>ayudo</a:t>
            </a:r>
            <a:r>
              <a:rPr lang="en-US" dirty="0"/>
              <a:t> </a:t>
            </a:r>
            <a:r>
              <a:rPr lang="en-US" dirty="0" err="1"/>
              <a:t>fue</a:t>
            </a:r>
            <a:r>
              <a:rPr lang="en-US" dirty="0"/>
              <a:t> </a:t>
            </a:r>
            <a:r>
              <a:rPr lang="en-US" dirty="0" err="1"/>
              <a:t>dejar</a:t>
            </a:r>
            <a:r>
              <a:rPr lang="en-US" dirty="0"/>
              <a:t> </a:t>
            </a:r>
            <a:r>
              <a:rPr lang="en-US" dirty="0" err="1"/>
              <a:t>ir</a:t>
            </a:r>
            <a:r>
              <a:rPr lang="en-US" dirty="0"/>
              <a:t> a el </a:t>
            </a:r>
            <a:r>
              <a:rPr lang="en-US" dirty="0" err="1"/>
              <a:t>miedo</a:t>
            </a:r>
            <a:r>
              <a:rPr lang="en-US" dirty="0"/>
              <a:t> que tenia de </a:t>
            </a:r>
            <a:r>
              <a:rPr lang="en-US" dirty="0" err="1"/>
              <a:t>pedir</a:t>
            </a:r>
            <a:r>
              <a:rPr lang="en-US" dirty="0"/>
              <a:t> </a:t>
            </a:r>
            <a:r>
              <a:rPr lang="en-US" dirty="0" err="1"/>
              <a:t>ayudo</a:t>
            </a:r>
            <a:r>
              <a:rPr lang="en-US" dirty="0"/>
              <a:t>. </a:t>
            </a:r>
            <a:r>
              <a:rPr lang="en-US" dirty="0" err="1"/>
              <a:t>Cuando</a:t>
            </a:r>
            <a:r>
              <a:rPr lang="en-US" dirty="0"/>
              <a:t> </a:t>
            </a:r>
            <a:r>
              <a:rPr lang="en-US" dirty="0" err="1"/>
              <a:t>busca</a:t>
            </a:r>
            <a:r>
              <a:rPr lang="en-US" dirty="0"/>
              <a:t> </a:t>
            </a:r>
            <a:r>
              <a:rPr lang="en-US" dirty="0" err="1"/>
              <a:t>ayuda</a:t>
            </a:r>
            <a:r>
              <a:rPr lang="en-US" dirty="0"/>
              <a:t> en los </a:t>
            </a:r>
            <a:r>
              <a:rPr lang="en-US" dirty="0" err="1"/>
              <a:t>recursos</a:t>
            </a:r>
            <a:r>
              <a:rPr lang="en-US" dirty="0"/>
              <a:t> de la </a:t>
            </a:r>
            <a:r>
              <a:rPr lang="en-US" dirty="0" err="1"/>
              <a:t>escuela</a:t>
            </a:r>
            <a:r>
              <a:rPr lang="en-US" dirty="0"/>
              <a:t>, me </a:t>
            </a:r>
            <a:r>
              <a:rPr lang="en-US" dirty="0" err="1"/>
              <a:t>siente</a:t>
            </a:r>
            <a:r>
              <a:rPr lang="en-US" dirty="0"/>
              <a:t> mas </a:t>
            </a:r>
            <a:r>
              <a:rPr lang="en-US" dirty="0" err="1"/>
              <a:t>apoyada</a:t>
            </a:r>
            <a:r>
              <a:rPr lang="en-US" dirty="0"/>
              <a:t> y poco a </a:t>
            </a:r>
            <a:r>
              <a:rPr lang="en-US" dirty="0" err="1"/>
              <a:t>poca</a:t>
            </a:r>
            <a:r>
              <a:rPr lang="en-US" dirty="0"/>
              <a:t> </a:t>
            </a:r>
            <a:r>
              <a:rPr lang="en-US" dirty="0" err="1"/>
              <a:t>empece</a:t>
            </a:r>
            <a:r>
              <a:rPr lang="en-US" dirty="0"/>
              <a:t> a </a:t>
            </a:r>
            <a:r>
              <a:rPr lang="en-US" dirty="0" err="1"/>
              <a:t>crecer</a:t>
            </a:r>
            <a:r>
              <a:rPr lang="en-US" dirty="0"/>
              <a:t> y ser </a:t>
            </a:r>
            <a:r>
              <a:rPr lang="en-US" dirty="0" err="1"/>
              <a:t>exitosa</a:t>
            </a:r>
            <a:r>
              <a:rPr lang="en-US" dirty="0"/>
              <a:t> en mis </a:t>
            </a:r>
            <a:r>
              <a:rPr lang="en-US" dirty="0" err="1"/>
              <a:t>clases</a:t>
            </a:r>
            <a:r>
              <a:rPr lang="en-US" dirty="0"/>
              <a:t> </a:t>
            </a:r>
            <a:endParaRPr lang="en-US" dirty="0">
              <a:cs typeface="Calibri"/>
            </a:endParaRPr>
          </a:p>
          <a:p>
            <a:pPr>
              <a:defRPr/>
            </a:pPr>
            <a:endParaRPr lang="en-US" dirty="0"/>
          </a:p>
          <a:p>
            <a:pPr>
              <a:defRPr/>
            </a:pPr>
            <a:r>
              <a:rPr lang="en-US" dirty="0"/>
              <a:t>Les </a:t>
            </a:r>
            <a:r>
              <a:rPr lang="en-US" dirty="0" err="1"/>
              <a:t>agradezco</a:t>
            </a:r>
            <a:r>
              <a:rPr lang="en-US" dirty="0"/>
              <a:t> </a:t>
            </a:r>
            <a:r>
              <a:rPr lang="en-US" dirty="0" err="1"/>
              <a:t>mucho</a:t>
            </a:r>
            <a:r>
              <a:rPr lang="en-US" dirty="0"/>
              <a:t> por </a:t>
            </a:r>
            <a:r>
              <a:rPr lang="en-US" dirty="0" err="1"/>
              <a:t>su</a:t>
            </a:r>
            <a:r>
              <a:rPr lang="en-US" dirty="0"/>
              <a:t> </a:t>
            </a:r>
            <a:r>
              <a:rPr lang="en-US" dirty="0" err="1"/>
              <a:t>participación</a:t>
            </a:r>
            <a:r>
              <a:rPr lang="en-US" dirty="0"/>
              <a:t>. Me </a:t>
            </a:r>
            <a:r>
              <a:rPr lang="en-US" dirty="0" err="1"/>
              <a:t>hace</a:t>
            </a:r>
            <a:r>
              <a:rPr lang="en-US" dirty="0"/>
              <a:t> </a:t>
            </a:r>
            <a:r>
              <a:rPr lang="en-US" dirty="0" err="1"/>
              <a:t>muy</a:t>
            </a:r>
            <a:r>
              <a:rPr lang="en-US" dirty="0"/>
              <a:t> </a:t>
            </a:r>
            <a:r>
              <a:rPr lang="en-US" dirty="0" err="1"/>
              <a:t>alegre</a:t>
            </a:r>
            <a:r>
              <a:rPr lang="en-US" dirty="0"/>
              <a:t> </a:t>
            </a:r>
            <a:r>
              <a:rPr lang="en-US" dirty="0" err="1"/>
              <a:t>poder</a:t>
            </a:r>
            <a:r>
              <a:rPr lang="en-US" dirty="0"/>
              <a:t> </a:t>
            </a:r>
            <a:r>
              <a:rPr lang="en-US" dirty="0" err="1"/>
              <a:t>hablar</a:t>
            </a:r>
            <a:r>
              <a:rPr lang="en-US" dirty="0"/>
              <a:t> un poco con </a:t>
            </a:r>
            <a:r>
              <a:rPr lang="en-US" dirty="0" err="1"/>
              <a:t>ustedes</a:t>
            </a:r>
            <a:r>
              <a:rPr lang="en-US" dirty="0"/>
              <a:t> y </a:t>
            </a:r>
            <a:r>
              <a:rPr lang="en-US" dirty="0" err="1"/>
              <a:t>aprender</a:t>
            </a:r>
            <a:r>
              <a:rPr lang="en-US" dirty="0"/>
              <a:t> de </a:t>
            </a:r>
            <a:r>
              <a:rPr lang="en-US" dirty="0" err="1"/>
              <a:t>su</a:t>
            </a:r>
            <a:r>
              <a:rPr lang="en-US" dirty="0"/>
              <a:t> </a:t>
            </a:r>
            <a:r>
              <a:rPr lang="en-US" dirty="0" err="1"/>
              <a:t>miedos</a:t>
            </a:r>
            <a:r>
              <a:rPr lang="en-US" dirty="0"/>
              <a:t> y </a:t>
            </a:r>
            <a:r>
              <a:rPr lang="en-US" dirty="0" err="1"/>
              <a:t>esperanzas</a:t>
            </a:r>
            <a:r>
              <a:rPr lang="en-US" dirty="0"/>
              <a:t>. </a:t>
            </a:r>
          </a:p>
          <a:p>
            <a:pPr marL="0" marR="0" lvl="0" indent="0" algn="l" defTabSz="914400">
              <a:lnSpc>
                <a:spcPct val="100000"/>
              </a:lnSpc>
              <a:spcBef>
                <a:spcPts val="0"/>
              </a:spcBef>
              <a:spcAft>
                <a:spcPts val="0"/>
              </a:spcAft>
              <a:buClrTx/>
              <a:buSzTx/>
              <a:buFontTx/>
              <a:buNone/>
              <a:tabLst/>
              <a:defRPr/>
            </a:pP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090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es </a:t>
            </a:r>
            <a:r>
              <a:rPr lang="en-US" dirty="0" err="1"/>
              <a:t>nuestro</a:t>
            </a:r>
            <a:r>
              <a:rPr lang="en-US" dirty="0"/>
              <a:t> </a:t>
            </a:r>
            <a:r>
              <a:rPr lang="en-US" dirty="0" err="1"/>
              <a:t>horario</a:t>
            </a:r>
            <a:r>
              <a:rPr lang="en-US" dirty="0"/>
              <a:t> de hoy. Vamos a </a:t>
            </a:r>
            <a:r>
              <a:rPr lang="en-US" dirty="0" err="1"/>
              <a:t>tener</a:t>
            </a:r>
            <a:r>
              <a:rPr lang="en-US" dirty="0"/>
              <a:t> 3 </a:t>
            </a:r>
            <a:r>
              <a:rPr lang="en-US" dirty="0" err="1"/>
              <a:t>presentacions</a:t>
            </a:r>
            <a:r>
              <a:rPr lang="en-US" dirty="0"/>
              <a:t> de los </a:t>
            </a:r>
            <a:r>
              <a:rPr lang="en-US" dirty="0" err="1"/>
              <a:t>recursos</a:t>
            </a:r>
            <a:r>
              <a:rPr lang="en-US" dirty="0"/>
              <a:t> de la Universidad y un </a:t>
            </a:r>
            <a:r>
              <a:rPr lang="en-US" dirty="0" err="1"/>
              <a:t>panal</a:t>
            </a:r>
            <a:r>
              <a:rPr lang="en-US" dirty="0"/>
              <a:t> de </a:t>
            </a:r>
            <a:r>
              <a:rPr lang="en-US" dirty="0" err="1"/>
              <a:t>estudiantes</a:t>
            </a:r>
            <a:r>
              <a:rPr lang="en-US" dirty="0"/>
              <a:t> </a:t>
            </a:r>
            <a:endParaRPr lang="en-US"/>
          </a:p>
          <a:p>
            <a:endParaRPr lang="en-US" dirty="0"/>
          </a:p>
          <a:p>
            <a:r>
              <a:rPr lang="en-US" dirty="0" err="1"/>
              <a:t>Ahora</a:t>
            </a:r>
            <a:r>
              <a:rPr lang="en-US" dirty="0"/>
              <a:t>, </a:t>
            </a:r>
            <a:r>
              <a:rPr lang="en-US" dirty="0" err="1"/>
              <a:t>vamos</a:t>
            </a:r>
            <a:r>
              <a:rPr lang="en-US" dirty="0"/>
              <a:t> a </a:t>
            </a:r>
            <a:r>
              <a:rPr lang="en-US" dirty="0" err="1"/>
              <a:t>empezar</a:t>
            </a:r>
            <a:r>
              <a:rPr lang="en-US" dirty="0"/>
              <a:t> con </a:t>
            </a:r>
            <a:r>
              <a:rPr lang="en-US" dirty="0" err="1"/>
              <a:t>nuestra</a:t>
            </a:r>
            <a:r>
              <a:rPr lang="en-US" dirty="0"/>
              <a:t> primer </a:t>
            </a:r>
            <a:r>
              <a:rPr lang="en-US" dirty="0" err="1"/>
              <a:t>presentacion</a:t>
            </a:r>
            <a:r>
              <a:rPr lang="en-US" dirty="0"/>
              <a:t>…</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0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endParaRPr lang="en-US" dirty="0"/>
          </a:p>
          <a:p>
            <a:r>
              <a:rPr lang="en-US" dirty="0"/>
              <a:t>Our first presentation is from</a:t>
            </a:r>
            <a:r>
              <a:rPr lang="en-US" baseline="0" dirty="0"/>
              <a:t> Student Housing and Dining Services. They will highlight a number of services and programs offered during the upcoming year. Please welcome ****.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Ahora</a:t>
            </a:r>
            <a:r>
              <a:rPr lang="en-US" dirty="0"/>
              <a:t> </a:t>
            </a:r>
            <a:r>
              <a:rPr lang="en-US" dirty="0" err="1"/>
              <a:t>vamos</a:t>
            </a:r>
            <a:r>
              <a:rPr lang="en-US" dirty="0"/>
              <a:t> a </a:t>
            </a:r>
            <a:r>
              <a:rPr lang="en-US" dirty="0" err="1"/>
              <a:t>tener</a:t>
            </a:r>
            <a:r>
              <a:rPr lang="en-US" dirty="0"/>
              <a:t> </a:t>
            </a:r>
            <a:r>
              <a:rPr lang="en-US" dirty="0" err="1"/>
              <a:t>nuestra</a:t>
            </a:r>
            <a:r>
              <a:rPr lang="en-US" dirty="0"/>
              <a:t> </a:t>
            </a:r>
            <a:r>
              <a:rPr lang="en-US" dirty="0" err="1"/>
              <a:t>primera</a:t>
            </a:r>
            <a:r>
              <a:rPr lang="en-US" dirty="0"/>
              <a:t> session de </a:t>
            </a:r>
            <a:r>
              <a:rPr lang="en-US" dirty="0" err="1"/>
              <a:t>preguntas</a:t>
            </a:r>
            <a:r>
              <a:rPr lang="en-US" dirty="0"/>
              <a:t> y </a:t>
            </a:r>
            <a:r>
              <a:rPr lang="en-US" dirty="0" err="1"/>
              <a:t>respuestas</a:t>
            </a:r>
            <a:r>
              <a:rPr lang="en-US" dirty="0"/>
              <a:t>. Por favor </a:t>
            </a:r>
            <a:r>
              <a:rPr lang="en-US" dirty="0" err="1"/>
              <a:t>mande</a:t>
            </a:r>
            <a:r>
              <a:rPr lang="en-US" dirty="0"/>
              <a:t> sus </a:t>
            </a:r>
            <a:r>
              <a:rPr lang="en-US" dirty="0" err="1"/>
              <a:t>preguntas</a:t>
            </a:r>
            <a:r>
              <a:rPr lang="en-US" dirty="0"/>
              <a:t> en el chat de </a:t>
            </a:r>
            <a:r>
              <a:rPr lang="en-US" dirty="0" err="1"/>
              <a:t>preguntas</a:t>
            </a:r>
            <a:r>
              <a:rPr lang="en-US" dirty="0"/>
              <a:t> y </a:t>
            </a:r>
            <a:r>
              <a:rPr lang="en-US" dirty="0" err="1"/>
              <a:t>respuestas</a:t>
            </a:r>
            <a:r>
              <a:rPr lang="en-US" dirty="0"/>
              <a:t> </a:t>
            </a:r>
            <a:endParaRPr lang="en-US"/>
          </a:p>
          <a:p>
            <a:endParaRPr lang="en-US" dirty="0"/>
          </a:p>
          <a:p>
            <a:r>
              <a:rPr lang="en-US" dirty="0"/>
              <a:t>Vamos a </a:t>
            </a:r>
            <a:r>
              <a:rPr lang="en-US" dirty="0" err="1"/>
              <a:t>seguir</a:t>
            </a:r>
            <a:r>
              <a:rPr lang="en-US" dirty="0"/>
              <a:t> Adelante con </a:t>
            </a:r>
            <a:r>
              <a:rPr lang="en-US" dirty="0" err="1"/>
              <a:t>nuestra</a:t>
            </a:r>
            <a:r>
              <a:rPr lang="en-US" dirty="0"/>
              <a:t> </a:t>
            </a:r>
            <a:r>
              <a:rPr lang="en-US" dirty="0" err="1"/>
              <a:t>proxima</a:t>
            </a:r>
            <a:r>
              <a:rPr lang="en-US" dirty="0"/>
              <a:t> </a:t>
            </a:r>
            <a:r>
              <a:rPr lang="en-US" dirty="0" err="1"/>
              <a:t>presentacion</a:t>
            </a:r>
            <a:r>
              <a:rPr lang="en-US" dirty="0"/>
              <a:t>..</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324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endParaRPr lang="en-US" dirty="0"/>
          </a:p>
          <a:p>
            <a:r>
              <a:rPr lang="en-US" dirty="0"/>
              <a:t>Our next presentation</a:t>
            </a:r>
            <a:r>
              <a:rPr lang="en-US" baseline="0" dirty="0"/>
              <a:t> is by Student Health and Counseling Services. Learn about services available as well as the university insurance plan, UC SHIP.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150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0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80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a:p>
            <a:endParaRPr lang="en-US" dirty="0"/>
          </a:p>
          <a:p>
            <a:r>
              <a:rPr lang="en-US" dirty="0"/>
              <a:t>Enough about us! We want to know a little bit</a:t>
            </a:r>
            <a:r>
              <a:rPr lang="en-US" baseline="0" dirty="0"/>
              <a:t> about you. In a moment, you’ll see a poll pop up on your screen. How many of you all are from: </a:t>
            </a:r>
            <a:endParaRPr lang="en-US" dirty="0"/>
          </a:p>
          <a:p>
            <a:r>
              <a:rPr lang="en-US" baseline="0" dirty="0"/>
              <a:t>0-1 hour away: Davis, Sac, Yolo County natives</a:t>
            </a:r>
          </a:p>
          <a:p>
            <a:r>
              <a:rPr lang="en-US" baseline="0" dirty="0"/>
              <a:t>1-2 hours away: Bay Area</a:t>
            </a:r>
          </a:p>
          <a:p>
            <a:r>
              <a:rPr lang="en-US" baseline="0" dirty="0"/>
              <a:t>3-5 hours away: Central Valley</a:t>
            </a:r>
          </a:p>
          <a:p>
            <a:r>
              <a:rPr lang="en-US" baseline="0" dirty="0"/>
              <a:t>6-8 hours away: SoCal folks</a:t>
            </a:r>
          </a:p>
          <a:p>
            <a:endParaRPr lang="en-US" baseline="0" dirty="0"/>
          </a:p>
          <a:p>
            <a:r>
              <a:rPr lang="en-US" baseline="0" dirty="0"/>
              <a:t>Feel free to share in the chat the city you’re at and bonus points if you know the indigenous land you are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75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Ahora</a:t>
            </a:r>
            <a:r>
              <a:rPr lang="en-US" dirty="0"/>
              <a:t> </a:t>
            </a:r>
            <a:r>
              <a:rPr lang="en-US" dirty="0" err="1"/>
              <a:t>vamos</a:t>
            </a:r>
            <a:r>
              <a:rPr lang="en-US" dirty="0"/>
              <a:t> a </a:t>
            </a:r>
            <a:r>
              <a:rPr lang="en-US" dirty="0" err="1"/>
              <a:t>tener</a:t>
            </a:r>
            <a:r>
              <a:rPr lang="en-US" dirty="0"/>
              <a:t> </a:t>
            </a:r>
            <a:r>
              <a:rPr lang="en-US" dirty="0" err="1"/>
              <a:t>nuestra</a:t>
            </a:r>
            <a:r>
              <a:rPr lang="en-US" dirty="0"/>
              <a:t> </a:t>
            </a:r>
            <a:r>
              <a:rPr lang="en-US" dirty="0" err="1"/>
              <a:t>primera</a:t>
            </a:r>
            <a:r>
              <a:rPr lang="en-US" dirty="0"/>
              <a:t> session de </a:t>
            </a:r>
            <a:r>
              <a:rPr lang="en-US" dirty="0" err="1"/>
              <a:t>preguntas</a:t>
            </a:r>
            <a:r>
              <a:rPr lang="en-US" dirty="0"/>
              <a:t> y </a:t>
            </a:r>
            <a:r>
              <a:rPr lang="en-US" dirty="0" err="1"/>
              <a:t>respuestas</a:t>
            </a:r>
            <a:r>
              <a:rPr lang="en-US" dirty="0"/>
              <a:t>. Por favor </a:t>
            </a:r>
            <a:r>
              <a:rPr lang="en-US" dirty="0" err="1"/>
              <a:t>mande</a:t>
            </a:r>
            <a:r>
              <a:rPr lang="en-US" dirty="0"/>
              <a:t> sus </a:t>
            </a:r>
            <a:r>
              <a:rPr lang="en-US" dirty="0" err="1"/>
              <a:t>preguntas</a:t>
            </a:r>
            <a:r>
              <a:rPr lang="en-US" dirty="0"/>
              <a:t> en el chat de </a:t>
            </a:r>
            <a:r>
              <a:rPr lang="en-US" dirty="0" err="1"/>
              <a:t>preguntas</a:t>
            </a:r>
            <a:r>
              <a:rPr lang="en-US" dirty="0"/>
              <a:t> y </a:t>
            </a:r>
            <a:r>
              <a:rPr lang="en-US" dirty="0" err="1"/>
              <a:t>respuestas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698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Ahora</a:t>
            </a:r>
            <a:r>
              <a:rPr lang="en-US" dirty="0">
                <a:cs typeface="Calibri"/>
              </a:rPr>
              <a:t> </a:t>
            </a:r>
            <a:r>
              <a:rPr lang="en-US" dirty="0" err="1">
                <a:cs typeface="Calibri"/>
              </a:rPr>
              <a:t>tendremos</a:t>
            </a:r>
            <a:r>
              <a:rPr lang="en-US" dirty="0">
                <a:cs typeface="Calibri"/>
              </a:rPr>
              <a:t> una </a:t>
            </a:r>
            <a:r>
              <a:rPr lang="en-US" dirty="0" err="1">
                <a:cs typeface="Calibri"/>
              </a:rPr>
              <a:t>pausa</a:t>
            </a:r>
            <a:r>
              <a:rPr lang="en-US" dirty="0">
                <a:cs typeface="Calibri"/>
              </a:rPr>
              <a:t> </a:t>
            </a:r>
            <a:r>
              <a:rPr lang="en-US" dirty="0" err="1">
                <a:cs typeface="Calibri"/>
              </a:rPr>
              <a:t>corta</a:t>
            </a:r>
            <a:r>
              <a:rPr lang="en-US" dirty="0">
                <a:cs typeface="Calibri"/>
              </a:rPr>
              <a:t> antes de </a:t>
            </a:r>
            <a:r>
              <a:rPr lang="en-US" dirty="0" err="1">
                <a:cs typeface="Calibri"/>
              </a:rPr>
              <a:t>escuchar</a:t>
            </a:r>
            <a:r>
              <a:rPr lang="en-US" dirty="0">
                <a:cs typeface="Calibri"/>
              </a:rPr>
              <a:t> </a:t>
            </a:r>
            <a:r>
              <a:rPr lang="en-US" dirty="0" err="1">
                <a:cs typeface="Calibri"/>
              </a:rPr>
              <a:t>nuestra</a:t>
            </a:r>
            <a:r>
              <a:rPr lang="en-US" dirty="0">
                <a:cs typeface="Calibri"/>
              </a:rPr>
              <a:t> </a:t>
            </a:r>
            <a:r>
              <a:rPr lang="en-US" dirty="0" err="1">
                <a:cs typeface="Calibri"/>
              </a:rPr>
              <a:t>proxima</a:t>
            </a:r>
            <a:r>
              <a:rPr lang="en-US" dirty="0">
                <a:cs typeface="Calibri"/>
              </a:rPr>
              <a:t> </a:t>
            </a:r>
            <a:r>
              <a:rPr lang="en-US" dirty="0" err="1">
                <a:cs typeface="Calibri"/>
              </a:rPr>
              <a:t>presentacion</a:t>
            </a:r>
            <a:r>
              <a:rPr lang="en-US" dirty="0">
                <a:cs typeface="Calibri"/>
              </a:rPr>
              <a:t>. </a:t>
            </a:r>
            <a:endParaRPr lang="en-US" baseline="0" dirty="0"/>
          </a:p>
          <a:p>
            <a:endParaRPr lang="en-US" dirty="0">
              <a:cs typeface="Calibri" panose="020F0502020204030204"/>
            </a:endParaRPr>
          </a:p>
          <a:p>
            <a:r>
              <a:rPr lang="en-US" dirty="0" err="1">
                <a:cs typeface="Calibri" panose="020F0502020204030204"/>
              </a:rPr>
              <a:t>Regresaremos</a:t>
            </a:r>
            <a:r>
              <a:rPr lang="en-US" dirty="0">
                <a:cs typeface="Calibri" panose="020F0502020204030204"/>
              </a:rPr>
              <a:t> a las...</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29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Hola y </a:t>
            </a:r>
            <a:r>
              <a:rPr lang="en-US" dirty="0" err="1"/>
              <a:t>bienvenidos</a:t>
            </a:r>
            <a:r>
              <a:rPr lang="en-US" dirty="0"/>
              <a:t> de </a:t>
            </a:r>
            <a:r>
              <a:rPr lang="en-US" dirty="0" err="1"/>
              <a:t>regreso</a:t>
            </a:r>
            <a:r>
              <a:rPr lang="en-US" dirty="0"/>
              <a:t>! Vamos a </a:t>
            </a:r>
            <a:r>
              <a:rPr lang="en-US" dirty="0" err="1"/>
              <a:t>escuchar</a:t>
            </a:r>
            <a:r>
              <a:rPr lang="en-US" dirty="0"/>
              <a:t> </a:t>
            </a:r>
            <a:r>
              <a:rPr lang="en-US" dirty="0" err="1"/>
              <a:t>nuestra</a:t>
            </a:r>
            <a:r>
              <a:rPr lang="en-US" dirty="0"/>
              <a:t> </a:t>
            </a:r>
            <a:r>
              <a:rPr lang="en-US" dirty="0" err="1"/>
              <a:t>próxima</a:t>
            </a:r>
            <a:r>
              <a:rPr lang="en-US" dirty="0"/>
              <a:t> </a:t>
            </a:r>
            <a:r>
              <a:rPr lang="en-US" dirty="0" err="1"/>
              <a:t>presentación</a:t>
            </a:r>
            <a:r>
              <a:rPr lang="en-US" dirty="0"/>
              <a:t> de el… </a:t>
            </a:r>
          </a:p>
          <a:p>
            <a:endParaRPr lang="en-US" dirty="0">
              <a:cs typeface="Calibri"/>
            </a:endParaRPr>
          </a:p>
        </p:txBody>
      </p:sp>
      <p:sp>
        <p:nvSpPr>
          <p:cNvPr id="4" name="Slide Number Placeholder 3"/>
          <p:cNvSpPr>
            <a:spLocks noGrp="1"/>
          </p:cNvSpPr>
          <p:nvPr>
            <p:ph type="sldNum" sz="quarter" idx="5"/>
          </p:nvPr>
        </p:nvSpPr>
        <p:spPr/>
        <p:txBody>
          <a:bodyPr/>
          <a:lstStyle/>
          <a:p>
            <a:fld id="{679DCD28-5CA0-48BF-94C5-F3D2573B6CD6}" type="slidenum">
              <a:rPr lang="en-US" smtClean="0"/>
              <a:t>108</a:t>
            </a:fld>
            <a:endParaRPr lang="en-US"/>
          </a:p>
        </p:txBody>
      </p:sp>
    </p:spTree>
    <p:extLst>
      <p:ext uri="{BB962C8B-B14F-4D97-AF65-F5344CB8AC3E}">
        <p14:creationId xmlns:p14="http://schemas.microsoft.com/office/powerpoint/2010/main" val="4191522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Ahora</a:t>
            </a:r>
            <a:r>
              <a:rPr lang="en-US" dirty="0">
                <a:cs typeface="Calibri"/>
              </a:rPr>
              <a:t> </a:t>
            </a:r>
            <a:r>
              <a:rPr lang="en-US" dirty="0" err="1">
                <a:cs typeface="Calibri"/>
              </a:rPr>
              <a:t>tendremos</a:t>
            </a:r>
            <a:r>
              <a:rPr lang="en-US" dirty="0">
                <a:cs typeface="Calibri"/>
              </a:rPr>
              <a:t> </a:t>
            </a:r>
            <a:r>
              <a:rPr lang="en-US" dirty="0" err="1">
                <a:cs typeface="Calibri"/>
              </a:rPr>
              <a:t>otra</a:t>
            </a:r>
            <a:r>
              <a:rPr lang="en-US" dirty="0">
                <a:cs typeface="Calibri"/>
              </a:rPr>
              <a:t> </a:t>
            </a:r>
            <a:r>
              <a:rPr lang="en-US" dirty="0" err="1">
                <a:cs typeface="Calibri"/>
              </a:rPr>
              <a:t>sesion</a:t>
            </a:r>
            <a:r>
              <a:rPr lang="en-US" dirty="0">
                <a:cs typeface="Calibri"/>
              </a:rPr>
              <a:t> de </a:t>
            </a:r>
            <a:r>
              <a:rPr lang="en-US" dirty="0" err="1">
                <a:cs typeface="Calibri"/>
              </a:rPr>
              <a:t>preguntas</a:t>
            </a:r>
            <a:r>
              <a:rPr lang="en-US" dirty="0">
                <a:cs typeface="Calibri"/>
              </a:rPr>
              <a:t> y </a:t>
            </a:r>
            <a:r>
              <a:rPr lang="en-US" dirty="0" err="1">
                <a:cs typeface="Calibri"/>
              </a:rPr>
              <a:t>respuestas</a:t>
            </a:r>
            <a:r>
              <a:rPr lang="en-US" dirty="0">
                <a:cs typeface="Calibri"/>
              </a:rPr>
              <a:t>. Por favor </a:t>
            </a:r>
            <a:r>
              <a:rPr lang="en-US" dirty="0" err="1">
                <a:cs typeface="Calibri"/>
              </a:rPr>
              <a:t>manden</a:t>
            </a:r>
            <a:r>
              <a:rPr lang="en-US" dirty="0">
                <a:cs typeface="Calibri"/>
              </a:rPr>
              <a:t> sus </a:t>
            </a:r>
            <a:r>
              <a:rPr lang="en-US" dirty="0" err="1">
                <a:cs typeface="Calibri"/>
              </a:rPr>
              <a:t>preguntas</a:t>
            </a:r>
            <a:r>
              <a:rPr lang="en-US" dirty="0">
                <a:cs typeface="Calibri"/>
              </a:rPr>
              <a:t> en el chat de </a:t>
            </a:r>
            <a:r>
              <a:rPr lang="en-US" dirty="0" err="1">
                <a:cs typeface="Calibri"/>
              </a:rPr>
              <a:t>preguntas</a:t>
            </a:r>
            <a:r>
              <a:rPr lang="en-US" dirty="0">
                <a:cs typeface="Calibri"/>
              </a:rPr>
              <a:t> y </a:t>
            </a:r>
            <a:r>
              <a:rPr lang="en-US" dirty="0" err="1">
                <a:cs typeface="Calibri"/>
              </a:rPr>
              <a:t>respuestas</a:t>
            </a:r>
            <a:r>
              <a:rPr lang="en-US" dirty="0">
                <a:cs typeface="Calibri"/>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572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Ahora</a:t>
            </a:r>
            <a:r>
              <a:rPr lang="en-US" dirty="0"/>
              <a:t> </a:t>
            </a:r>
            <a:r>
              <a:rPr lang="en-US" dirty="0" err="1"/>
              <a:t>vamos</a:t>
            </a:r>
            <a:r>
              <a:rPr lang="en-US" dirty="0"/>
              <a:t> a </a:t>
            </a:r>
            <a:r>
              <a:rPr lang="en-US" dirty="0" err="1"/>
              <a:t>empezar</a:t>
            </a:r>
            <a:r>
              <a:rPr lang="en-US" dirty="0"/>
              <a:t> con </a:t>
            </a:r>
            <a:r>
              <a:rPr lang="en-US" dirty="0" err="1"/>
              <a:t>nuestro</a:t>
            </a:r>
            <a:r>
              <a:rPr lang="en-US" dirty="0"/>
              <a:t> panel de </a:t>
            </a:r>
            <a:r>
              <a:rPr lang="en-US" dirty="0" err="1"/>
              <a:t>estudiantes</a:t>
            </a:r>
            <a:r>
              <a:rPr lang="en-US" dirty="0"/>
              <a:t>. Este panel es una </a:t>
            </a:r>
            <a:r>
              <a:rPr lang="en-US" dirty="0" err="1"/>
              <a:t>oportunidad</a:t>
            </a:r>
            <a:r>
              <a:rPr lang="en-US" dirty="0"/>
              <a:t> para que </a:t>
            </a:r>
            <a:r>
              <a:rPr lang="en-US" dirty="0" err="1"/>
              <a:t>todos</a:t>
            </a:r>
            <a:r>
              <a:rPr lang="en-US" dirty="0"/>
              <a:t> </a:t>
            </a:r>
            <a:r>
              <a:rPr lang="en-US" dirty="0" err="1"/>
              <a:t>ustedes</a:t>
            </a:r>
            <a:r>
              <a:rPr lang="en-US" dirty="0"/>
              <a:t> les </a:t>
            </a:r>
            <a:r>
              <a:rPr lang="en-US" dirty="0" err="1"/>
              <a:t>pregunten</a:t>
            </a:r>
            <a:r>
              <a:rPr lang="en-US" dirty="0"/>
              <a:t> a </a:t>
            </a:r>
            <a:r>
              <a:rPr lang="en-US" dirty="0" err="1"/>
              <a:t>nuestros</a:t>
            </a:r>
            <a:r>
              <a:rPr lang="en-US" dirty="0"/>
              <a:t> </a:t>
            </a:r>
            <a:r>
              <a:rPr lang="en-US" dirty="0" err="1"/>
              <a:t>estudiantes</a:t>
            </a:r>
            <a:r>
              <a:rPr lang="en-US" dirty="0"/>
              <a:t> de </a:t>
            </a:r>
            <a:r>
              <a:rPr lang="en-US" dirty="0" err="1"/>
              <a:t>su</a:t>
            </a:r>
            <a:r>
              <a:rPr lang="en-US" dirty="0"/>
              <a:t> </a:t>
            </a:r>
            <a:r>
              <a:rPr lang="en-US" dirty="0" err="1"/>
              <a:t>experiencia</a:t>
            </a:r>
            <a:r>
              <a:rPr lang="en-US" dirty="0"/>
              <a:t> de primer </a:t>
            </a:r>
            <a:r>
              <a:rPr lang="en-US" dirty="0" err="1"/>
              <a:t>ano</a:t>
            </a:r>
            <a:r>
              <a:rPr lang="en-US" dirty="0"/>
              <a:t>. </a:t>
            </a:r>
            <a:endParaRPr lang="en-US"/>
          </a:p>
          <a:p>
            <a:r>
              <a:rPr lang="en-US" dirty="0"/>
              <a:t> </a:t>
            </a:r>
            <a:endParaRPr lang="en-US" dirty="0">
              <a:cs typeface="Calibri"/>
            </a:endParaRPr>
          </a:p>
          <a:p>
            <a:r>
              <a:rPr lang="en-US" dirty="0"/>
              <a:t>Por favor </a:t>
            </a:r>
            <a:r>
              <a:rPr lang="en-US" dirty="0" err="1"/>
              <a:t>manden</a:t>
            </a:r>
            <a:r>
              <a:rPr lang="en-US" dirty="0"/>
              <a:t> sus </a:t>
            </a:r>
            <a:r>
              <a:rPr lang="en-US" dirty="0" err="1"/>
              <a:t>preguntas</a:t>
            </a:r>
            <a:r>
              <a:rPr lang="en-US" dirty="0"/>
              <a:t> en al chat de </a:t>
            </a:r>
            <a:r>
              <a:rPr lang="en-US" dirty="0" err="1"/>
              <a:t>preguntas</a:t>
            </a:r>
            <a:r>
              <a:rPr lang="en-US" dirty="0"/>
              <a:t> y </a:t>
            </a:r>
            <a:r>
              <a:rPr lang="en-US" dirty="0" err="1"/>
              <a:t>respuestas</a:t>
            </a:r>
            <a:r>
              <a:rPr lang="en-US" dirty="0"/>
              <a:t> </a:t>
            </a:r>
          </a:p>
          <a:p>
            <a:r>
              <a:rPr lang="en-US" dirty="0"/>
              <a:t> </a:t>
            </a:r>
            <a:endParaRPr lang="en-US" dirty="0">
              <a:cs typeface="Calibri"/>
            </a:endParaRPr>
          </a:p>
          <a:p>
            <a:r>
              <a:rPr lang="en-US" dirty="0"/>
              <a:t>Pero antes de </a:t>
            </a:r>
            <a:r>
              <a:rPr lang="en-US" dirty="0" err="1"/>
              <a:t>empezar</a:t>
            </a:r>
            <a:r>
              <a:rPr lang="en-US" dirty="0"/>
              <a:t>, que </a:t>
            </a:r>
            <a:r>
              <a:rPr lang="en-US" dirty="0" err="1"/>
              <a:t>darles</a:t>
            </a:r>
            <a:r>
              <a:rPr lang="en-US" dirty="0"/>
              <a:t> </a:t>
            </a:r>
            <a:r>
              <a:rPr lang="en-US" dirty="0" err="1"/>
              <a:t>unos</a:t>
            </a:r>
            <a:r>
              <a:rPr lang="en-US" dirty="0"/>
              <a:t> </a:t>
            </a:r>
            <a:r>
              <a:rPr lang="en-US" dirty="0" err="1"/>
              <a:t>momentos</a:t>
            </a:r>
            <a:r>
              <a:rPr lang="en-US" dirty="0"/>
              <a:t> a </a:t>
            </a:r>
            <a:r>
              <a:rPr lang="en-US" dirty="0" err="1"/>
              <a:t>nuestros</a:t>
            </a:r>
            <a:r>
              <a:rPr lang="en-US" dirty="0"/>
              <a:t> </a:t>
            </a:r>
            <a:r>
              <a:rPr lang="en-US" dirty="0" err="1"/>
              <a:t>panelistas</a:t>
            </a:r>
            <a:r>
              <a:rPr lang="en-US" dirty="0"/>
              <a:t> para que se </a:t>
            </a:r>
            <a:r>
              <a:rPr lang="en-US" dirty="0" err="1"/>
              <a:t>introducen</a:t>
            </a:r>
            <a:r>
              <a:rPr lang="en-US" dirty="0"/>
              <a:t>, Vamos a </a:t>
            </a:r>
            <a:r>
              <a:rPr lang="en-US" dirty="0" err="1"/>
              <a:t>empezar</a:t>
            </a:r>
            <a:r>
              <a:rPr lang="en-US" dirty="0"/>
              <a:t> con….. </a:t>
            </a:r>
          </a:p>
          <a:p>
            <a:r>
              <a:rPr lang="en-US" dirty="0"/>
              <a:t> </a:t>
            </a:r>
            <a:endParaRPr lang="en-US" dirty="0">
              <a:cs typeface="Calibri"/>
            </a:endParaRPr>
          </a:p>
          <a:p>
            <a:r>
              <a:rPr lang="en-US" dirty="0"/>
              <a:t>La </a:t>
            </a:r>
            <a:r>
              <a:rPr lang="en-US" dirty="0" err="1"/>
              <a:t>primera</a:t>
            </a:r>
            <a:r>
              <a:rPr lang="en-US" dirty="0"/>
              <a:t> </a:t>
            </a:r>
            <a:r>
              <a:rPr lang="en-US" dirty="0" err="1"/>
              <a:t>pregunta</a:t>
            </a:r>
            <a:r>
              <a:rPr lang="en-US" dirty="0"/>
              <a:t> para los </a:t>
            </a:r>
            <a:r>
              <a:rPr lang="en-US" dirty="0" err="1"/>
              <a:t>panelistas</a:t>
            </a:r>
            <a:r>
              <a:rPr lang="en-US" dirty="0"/>
              <a:t> es, </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68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¡Esto </a:t>
            </a:r>
            <a:r>
              <a:rPr lang="en-US" dirty="0" err="1"/>
              <a:t>concluye</a:t>
            </a:r>
            <a:r>
              <a:rPr lang="en-US" dirty="0"/>
              <a:t> </a:t>
            </a:r>
            <a:r>
              <a:rPr lang="en-US" dirty="0" err="1"/>
              <a:t>nuestra</a:t>
            </a:r>
            <a:r>
              <a:rPr lang="en-US" dirty="0"/>
              <a:t> </a:t>
            </a:r>
            <a:r>
              <a:rPr lang="en-US" dirty="0" err="1"/>
              <a:t>platicar</a:t>
            </a:r>
            <a:r>
              <a:rPr lang="en-US" dirty="0"/>
              <a:t> familiar! Antes de </a:t>
            </a:r>
            <a:r>
              <a:rPr lang="en-US" dirty="0" err="1"/>
              <a:t>cerrar</a:t>
            </a:r>
            <a:r>
              <a:rPr lang="en-US" dirty="0"/>
              <a:t> la </a:t>
            </a:r>
            <a:r>
              <a:rPr lang="en-US" dirty="0" err="1"/>
              <a:t>sesión</a:t>
            </a:r>
            <a:r>
              <a:rPr lang="en-US" dirty="0"/>
              <a:t>, que </a:t>
            </a:r>
            <a:r>
              <a:rPr lang="en-US" dirty="0" err="1"/>
              <a:t>darles</a:t>
            </a:r>
            <a:r>
              <a:rPr lang="en-US" dirty="0"/>
              <a:t> </a:t>
            </a:r>
            <a:r>
              <a:rPr lang="en-US" dirty="0" err="1"/>
              <a:t>unos</a:t>
            </a:r>
            <a:r>
              <a:rPr lang="en-US" dirty="0"/>
              <a:t> </a:t>
            </a:r>
            <a:r>
              <a:rPr lang="en-US" dirty="0" err="1"/>
              <a:t>anuncios</a:t>
            </a:r>
            <a:r>
              <a:rPr lang="en-US" dirty="0"/>
              <a:t> y </a:t>
            </a:r>
            <a:r>
              <a:rPr lang="en-US" dirty="0" err="1"/>
              <a:t>recuerdos</a:t>
            </a:r>
            <a:r>
              <a:rPr lang="en-US" dirty="0"/>
              <a:t>  </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300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Mañana</a:t>
            </a:r>
            <a:r>
              <a:rPr lang="en-US" dirty="0"/>
              <a:t> a las 5:30 de la tarde será la bienvenida estudiantil y familiar de el programa de primera generación y oportunidad educativa </a:t>
            </a:r>
          </a:p>
          <a:p>
            <a:r>
              <a:rPr lang="en-US"/>
              <a:t> </a:t>
            </a:r>
          </a:p>
          <a:p>
            <a:r>
              <a:rPr lang="en-US" dirty="0"/>
              <a:t>El lunes a las 8 de la mañana será la presentación para los estudiantes internacionales y sus familiares </a:t>
            </a:r>
          </a:p>
          <a:p>
            <a:r>
              <a:rPr lang="en-US"/>
              <a:t> </a:t>
            </a:r>
          </a:p>
          <a:p>
            <a:r>
              <a:rPr lang="en-US" dirty="0"/>
              <a:t>El </a:t>
            </a:r>
            <a:r>
              <a:rPr lang="en-US" dirty="0" err="1"/>
              <a:t>programa</a:t>
            </a:r>
            <a:r>
              <a:rPr lang="en-US" dirty="0"/>
              <a:t> de orientación para los estudiantes empezara el 25 de septiembre y se terminara el 29 de septiembre</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795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Después</a:t>
            </a:r>
            <a:r>
              <a:rPr lang="en-US" dirty="0"/>
              <a:t> de la </a:t>
            </a:r>
            <a:r>
              <a:rPr lang="en-US" dirty="0" err="1"/>
              <a:t>orientación</a:t>
            </a:r>
            <a:r>
              <a:rPr lang="en-US" dirty="0"/>
              <a:t> </a:t>
            </a:r>
            <a:r>
              <a:rPr lang="en-US" dirty="0" err="1"/>
              <a:t>habrá</a:t>
            </a:r>
            <a:r>
              <a:rPr lang="en-US" dirty="0"/>
              <a:t> </a:t>
            </a:r>
            <a:r>
              <a:rPr lang="en-US" dirty="0" err="1"/>
              <a:t>eventos</a:t>
            </a:r>
            <a:r>
              <a:rPr lang="en-US" dirty="0"/>
              <a:t> </a:t>
            </a:r>
            <a:r>
              <a:rPr lang="en-US" dirty="0" err="1"/>
              <a:t>escolares</a:t>
            </a:r>
            <a:r>
              <a:rPr lang="en-US" dirty="0"/>
              <a:t> para </a:t>
            </a:r>
            <a:r>
              <a:rPr lang="en-US" dirty="0" err="1"/>
              <a:t>nuestros</a:t>
            </a:r>
            <a:r>
              <a:rPr lang="en-US" dirty="0"/>
              <a:t> </a:t>
            </a:r>
            <a:r>
              <a:rPr lang="en-US" dirty="0" err="1"/>
              <a:t>nuevos</a:t>
            </a:r>
            <a:r>
              <a:rPr lang="en-US" dirty="0"/>
              <a:t> </a:t>
            </a:r>
            <a:r>
              <a:rPr lang="en-US" dirty="0" err="1"/>
              <a:t>estudiantes</a:t>
            </a:r>
            <a:r>
              <a:rPr lang="en-US" dirty="0"/>
              <a:t>:</a:t>
            </a:r>
          </a:p>
          <a:p>
            <a:endParaRPr lang="en-US" dirty="0"/>
          </a:p>
          <a:p>
            <a:r>
              <a:rPr lang="en-US" dirty="0"/>
              <a:t>La </a:t>
            </a:r>
            <a:r>
              <a:rPr lang="en-US" dirty="0" err="1"/>
              <a:t>semana</a:t>
            </a:r>
            <a:r>
              <a:rPr lang="en-US" dirty="0"/>
              <a:t> del </a:t>
            </a:r>
            <a:r>
              <a:rPr lang="en-US" dirty="0" err="1"/>
              <a:t>espíritu</a:t>
            </a:r>
            <a:r>
              <a:rPr lang="en-US" dirty="0"/>
              <a:t> escolar </a:t>
            </a:r>
            <a:r>
              <a:rPr lang="en-US" dirty="0" err="1"/>
              <a:t>empezara</a:t>
            </a:r>
            <a:r>
              <a:rPr lang="en-US" dirty="0"/>
              <a:t> el 10 de </a:t>
            </a:r>
            <a:r>
              <a:rPr lang="en-US" dirty="0" err="1"/>
              <a:t>octubre</a:t>
            </a:r>
            <a:r>
              <a:rPr lang="en-US" dirty="0"/>
              <a:t> y </a:t>
            </a:r>
            <a:r>
              <a:rPr lang="en-US" dirty="0" err="1"/>
              <a:t>continuara</a:t>
            </a:r>
            <a:r>
              <a:rPr lang="en-US" dirty="0"/>
              <a:t> hasta el 17 de </a:t>
            </a:r>
            <a:r>
              <a:rPr lang="en-US" dirty="0" err="1"/>
              <a:t>octubre</a:t>
            </a:r>
            <a:r>
              <a:rPr lang="en-US" dirty="0"/>
              <a:t> </a:t>
            </a:r>
            <a:endParaRPr lang="en-US"/>
          </a:p>
          <a:p>
            <a:endParaRPr lang="en-US" dirty="0"/>
          </a:p>
          <a:p>
            <a:r>
              <a:rPr lang="en-US" dirty="0"/>
              <a:t>Y el </a:t>
            </a:r>
            <a:r>
              <a:rPr lang="en-US" dirty="0" err="1"/>
              <a:t>evento</a:t>
            </a:r>
            <a:r>
              <a:rPr lang="en-US" dirty="0"/>
              <a:t> de “Homecoming” </a:t>
            </a:r>
            <a:r>
              <a:rPr lang="en-US" dirty="0" err="1"/>
              <a:t>será</a:t>
            </a:r>
            <a:r>
              <a:rPr lang="en-US" dirty="0"/>
              <a:t> el 17 de </a:t>
            </a:r>
            <a:r>
              <a:rPr lang="en-US" dirty="0" err="1"/>
              <a:t>octubre</a:t>
            </a:r>
            <a:r>
              <a:rPr lang="en-US" dirty="0"/>
              <a:t> a las 4pm </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543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t>
            </a:r>
            <a:r>
              <a:rPr lang="en-US" dirty="0" err="1"/>
              <a:t>Finalmente</a:t>
            </a:r>
            <a:r>
              <a:rPr lang="en-US" dirty="0"/>
              <a:t>, </a:t>
            </a:r>
            <a:r>
              <a:rPr lang="en-US" dirty="0" err="1"/>
              <a:t>muchas</a:t>
            </a:r>
            <a:r>
              <a:rPr lang="en-US" dirty="0"/>
              <a:t> gracias por </a:t>
            </a:r>
            <a:r>
              <a:rPr lang="en-US" dirty="0" err="1"/>
              <a:t>estar</a:t>
            </a:r>
            <a:r>
              <a:rPr lang="en-US" dirty="0"/>
              <a:t> </a:t>
            </a:r>
            <a:r>
              <a:rPr lang="en-US" dirty="0" err="1"/>
              <a:t>aquí</a:t>
            </a:r>
            <a:r>
              <a:rPr lang="en-US" dirty="0"/>
              <a:t> con </a:t>
            </a:r>
            <a:r>
              <a:rPr lang="en-US" dirty="0" err="1"/>
              <a:t>nosotros</a:t>
            </a:r>
            <a:r>
              <a:rPr lang="en-US" dirty="0"/>
              <a:t> hoy! </a:t>
            </a:r>
            <a:endParaRPr lang="en-US"/>
          </a:p>
          <a:p>
            <a:pPr>
              <a:defRPr/>
            </a:pPr>
            <a:endParaRPr lang="en-US" dirty="0"/>
          </a:p>
          <a:p>
            <a:pPr>
              <a:defRPr/>
            </a:pPr>
            <a:r>
              <a:rPr lang="en-US" dirty="0"/>
              <a:t>Si </a:t>
            </a:r>
            <a:r>
              <a:rPr lang="en-US" dirty="0" err="1"/>
              <a:t>gustan</a:t>
            </a:r>
            <a:r>
              <a:rPr lang="en-US" dirty="0"/>
              <a:t> </a:t>
            </a:r>
            <a:r>
              <a:rPr lang="en-US" dirty="0" err="1"/>
              <a:t>comunicarse</a:t>
            </a:r>
            <a:r>
              <a:rPr lang="en-US" dirty="0"/>
              <a:t> con </a:t>
            </a:r>
            <a:r>
              <a:rPr lang="en-US" dirty="0" err="1"/>
              <a:t>nuestro</a:t>
            </a:r>
            <a:r>
              <a:rPr lang="en-US" dirty="0"/>
              <a:t> </a:t>
            </a:r>
            <a:r>
              <a:rPr lang="en-US" dirty="0" err="1"/>
              <a:t>departamento</a:t>
            </a:r>
            <a:r>
              <a:rPr lang="en-US" dirty="0"/>
              <a:t> de </a:t>
            </a:r>
            <a:r>
              <a:rPr lang="en-US" dirty="0" err="1"/>
              <a:t>orientación</a:t>
            </a:r>
            <a:r>
              <a:rPr lang="en-US" dirty="0"/>
              <a:t> </a:t>
            </a:r>
            <a:r>
              <a:rPr lang="en-US" dirty="0" err="1"/>
              <a:t>después</a:t>
            </a:r>
            <a:r>
              <a:rPr lang="en-US" dirty="0"/>
              <a:t> de el </a:t>
            </a:r>
            <a:r>
              <a:rPr lang="en-US" dirty="0" err="1"/>
              <a:t>programa</a:t>
            </a:r>
            <a:r>
              <a:rPr lang="en-US" dirty="0"/>
              <a:t>, por favor </a:t>
            </a:r>
            <a:r>
              <a:rPr lang="en-US" dirty="0" err="1"/>
              <a:t>mándenos</a:t>
            </a:r>
            <a:r>
              <a:rPr lang="en-US" dirty="0"/>
              <a:t> un </a:t>
            </a:r>
            <a:r>
              <a:rPr lang="en-US" dirty="0" err="1"/>
              <a:t>mensaje</a:t>
            </a:r>
            <a:r>
              <a:rPr lang="en-US" dirty="0"/>
              <a:t> a </a:t>
            </a:r>
            <a:r>
              <a:rPr lang="en-US" dirty="0" err="1"/>
              <a:t>nuestro</a:t>
            </a:r>
            <a:r>
              <a:rPr lang="en-US" dirty="0"/>
              <a:t> </a:t>
            </a:r>
            <a:r>
              <a:rPr lang="en-US" dirty="0" err="1"/>
              <a:t>correo</a:t>
            </a:r>
            <a:r>
              <a:rPr lang="en-US" dirty="0"/>
              <a:t> </a:t>
            </a:r>
            <a:r>
              <a:rPr lang="en-US" dirty="0" err="1"/>
              <a:t>electrónico</a:t>
            </a:r>
            <a:r>
              <a:rPr lang="en-US" dirty="0"/>
              <a:t> (</a:t>
            </a:r>
            <a:r>
              <a:rPr lang="en-US" u="sng" dirty="0">
                <a:hlinkClick r:id="rId3"/>
              </a:rPr>
              <a:t>orientation@ucdavis.edu</a:t>
            </a:r>
            <a:r>
              <a:rPr lang="en-US" dirty="0"/>
              <a:t>) o </a:t>
            </a:r>
            <a:r>
              <a:rPr lang="en-US" dirty="0" err="1"/>
              <a:t>llámanos</a:t>
            </a:r>
            <a:r>
              <a:rPr lang="en-US" dirty="0"/>
              <a:t> por </a:t>
            </a:r>
            <a:r>
              <a:rPr lang="en-US" dirty="0" err="1"/>
              <a:t>teléfono</a:t>
            </a:r>
            <a:r>
              <a:rPr lang="en-US" dirty="0"/>
              <a:t> a el </a:t>
            </a:r>
            <a:r>
              <a:rPr lang="en-US" dirty="0" err="1"/>
              <a:t>numero</a:t>
            </a:r>
            <a:r>
              <a:rPr lang="en-US" dirty="0"/>
              <a:t> en la </a:t>
            </a:r>
            <a:r>
              <a:rPr lang="en-US" dirty="0" err="1"/>
              <a:t>pantalla</a:t>
            </a:r>
            <a:r>
              <a:rPr lang="en-US" dirty="0"/>
              <a:t> </a:t>
            </a:r>
            <a:endParaRPr lang="en-US">
              <a:cs typeface="Calibri"/>
            </a:endParaRPr>
          </a:p>
          <a:p>
            <a:pPr>
              <a:defRPr/>
            </a:pPr>
            <a:r>
              <a:rPr lang="en-US" dirty="0"/>
              <a:t> </a:t>
            </a:r>
            <a:endParaRPr lang="en-US" dirty="0">
              <a:cs typeface="Calibri"/>
            </a:endParaRPr>
          </a:p>
          <a:p>
            <a:pPr>
              <a:defRPr/>
            </a:pPr>
            <a:r>
              <a:rPr lang="en-US" dirty="0"/>
              <a:t>¡Le </a:t>
            </a:r>
            <a:r>
              <a:rPr lang="en-US" dirty="0" err="1"/>
              <a:t>deseamos</a:t>
            </a:r>
            <a:r>
              <a:rPr lang="en-US" dirty="0"/>
              <a:t> </a:t>
            </a:r>
            <a:r>
              <a:rPr lang="en-US" dirty="0" err="1"/>
              <a:t>buena</a:t>
            </a:r>
            <a:r>
              <a:rPr lang="en-US" dirty="0"/>
              <a:t> suerte a </a:t>
            </a:r>
            <a:r>
              <a:rPr lang="en-US" dirty="0" err="1"/>
              <a:t>usted</a:t>
            </a:r>
            <a:r>
              <a:rPr lang="en-US" dirty="0"/>
              <a:t> y a </a:t>
            </a:r>
            <a:r>
              <a:rPr lang="en-US" dirty="0" err="1"/>
              <a:t>su</a:t>
            </a:r>
            <a:r>
              <a:rPr lang="en-US" dirty="0"/>
              <a:t> </a:t>
            </a:r>
            <a:r>
              <a:rPr lang="en-US" dirty="0" err="1"/>
              <a:t>estudiante</a:t>
            </a:r>
            <a:r>
              <a:rPr lang="en-US" dirty="0"/>
              <a:t>! </a:t>
            </a:r>
            <a:r>
              <a:rPr lang="en-US" dirty="0" err="1"/>
              <a:t>Siempre</a:t>
            </a:r>
            <a:r>
              <a:rPr lang="en-US" dirty="0"/>
              <a:t> </a:t>
            </a:r>
            <a:r>
              <a:rPr lang="en-US" dirty="0" err="1"/>
              <a:t>estamos</a:t>
            </a:r>
            <a:r>
              <a:rPr lang="en-US" dirty="0"/>
              <a:t> </a:t>
            </a:r>
            <a:r>
              <a:rPr lang="en-US" dirty="0" err="1"/>
              <a:t>aquí</a:t>
            </a:r>
            <a:r>
              <a:rPr lang="en-US" dirty="0"/>
              <a:t> </a:t>
            </a:r>
            <a:r>
              <a:rPr lang="en-US" dirty="0" err="1"/>
              <a:t>como</a:t>
            </a:r>
            <a:r>
              <a:rPr lang="en-US" dirty="0"/>
              <a:t> </a:t>
            </a:r>
            <a:r>
              <a:rPr lang="en-US" dirty="0" err="1"/>
              <a:t>departamento</a:t>
            </a:r>
            <a:r>
              <a:rPr lang="en-US" dirty="0"/>
              <a:t> para </a:t>
            </a:r>
            <a:r>
              <a:rPr lang="en-US" dirty="0" err="1"/>
              <a:t>apoyarlos</a:t>
            </a:r>
            <a:r>
              <a:rPr lang="en-US" dirty="0"/>
              <a:t>. </a:t>
            </a:r>
          </a:p>
          <a:p>
            <a:pPr>
              <a:defRPr/>
            </a:pPr>
            <a:endParaRPr lang="en-US" dirty="0"/>
          </a:p>
          <a:p>
            <a:pPr>
              <a:defRPr/>
            </a:pPr>
            <a:r>
              <a:rPr lang="en-US" dirty="0"/>
              <a:t>¡Que </a:t>
            </a:r>
            <a:r>
              <a:rPr lang="en-US" dirty="0" err="1"/>
              <a:t>tengan</a:t>
            </a:r>
            <a:r>
              <a:rPr lang="en-US" dirty="0"/>
              <a:t> </a:t>
            </a:r>
            <a:r>
              <a:rPr lang="en-US" dirty="0" err="1"/>
              <a:t>buena</a:t>
            </a:r>
            <a:r>
              <a:rPr lang="en-US" dirty="0"/>
              <a:t> </a:t>
            </a:r>
            <a:r>
              <a:rPr lang="en-US" dirty="0" err="1"/>
              <a:t>noche</a:t>
            </a:r>
            <a:r>
              <a:rPr lang="en-US" dirty="0"/>
              <a:t>! Adios!</a:t>
            </a:r>
            <a:endParaRPr lang="en-US"/>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9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endParaRPr lang="en-US" dirty="0"/>
          </a:p>
          <a:p>
            <a:r>
              <a:rPr lang="en-US" dirty="0"/>
              <a:t>***Focus on </a:t>
            </a:r>
            <a:r>
              <a:rPr lang="en-US" b="1" dirty="0"/>
              <a:t>Aggie Orientation</a:t>
            </a:r>
            <a:r>
              <a:rPr lang="en-US" dirty="0"/>
              <a:t>!!!</a:t>
            </a:r>
          </a:p>
          <a:p>
            <a:r>
              <a:rPr lang="en-US" dirty="0"/>
              <a:t>Some</a:t>
            </a:r>
            <a:r>
              <a:rPr lang="en-US" baseline="0" dirty="0"/>
              <a:t> Aggie Orientation sessions include a College Welcomes, small sessions with faculty to experience the student classroom experience, </a:t>
            </a:r>
            <a:r>
              <a:rPr lang="en-US" baseline="0" dirty="0" err="1"/>
              <a:t>Davisfest</a:t>
            </a:r>
            <a:r>
              <a:rPr lang="en-US" baseline="0" dirty="0"/>
              <a:t> –resource fair for new students with campus and community partners, Orientation Leader small group meeting, evening socials to build community (trivia, panels, games). </a:t>
            </a:r>
          </a:p>
          <a:p>
            <a:endParaRPr lang="en-US" b="0" u="none" dirty="0"/>
          </a:p>
          <a:p>
            <a:r>
              <a:rPr lang="en-US" b="0" u="none" dirty="0"/>
              <a:t>All information</a:t>
            </a:r>
            <a:r>
              <a:rPr lang="en-US" b="0" u="none" baseline="0" dirty="0"/>
              <a:t> has been sent to your student’s email address and is on their Canvas page. Encourage them to check both their email and Canvas in order to be ready for their orientation!</a:t>
            </a:r>
            <a:endParaRPr lang="en-US" b="0" u="none" dirty="0"/>
          </a:p>
          <a:p>
            <a:endParaRPr lang="en-US" baseline="0" dirty="0"/>
          </a:p>
          <a:p>
            <a:endParaRPr lang="en-US" dirty="0"/>
          </a:p>
          <a:p>
            <a:r>
              <a:rPr lang="en-US" dirty="0"/>
              <a:t>Aggie 101: 1-2 hour online experience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 introduced to resources for your academic, personal, and social growth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Know resources that can help meet your basic needs at UC Davis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Understand the academic policies, requirements, and tools necessary for academic planning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Identify ways you can build your community on campus</a:t>
            </a:r>
          </a:p>
          <a:p>
            <a:endParaRPr lang="en-US" dirty="0"/>
          </a:p>
          <a:p>
            <a:r>
              <a:rPr lang="en-US" dirty="0"/>
              <a:t>Aggie Advising: support</a:t>
            </a:r>
            <a:r>
              <a:rPr lang="en-US" baseline="0" dirty="0"/>
              <a:t> for course schedule planning and registration. Varies by college</a:t>
            </a: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Effectively plan and register for a full Fall quarter schedule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Register for a schedule that is appropriate for the Fall quarter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Understand how to access academic advising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 aware of your academic advisor's role in supporting your success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 knowledgeable about department/college specific resources and strategies for success</a:t>
            </a:r>
          </a:p>
          <a:p>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1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Emma/Alexis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0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Paula/Alexis</a:t>
            </a:r>
          </a:p>
          <a:p>
            <a:r>
              <a:rPr lang="en-US" b="1" dirty="0"/>
              <a:t>First Gen and EOP Student and Family Welcome</a:t>
            </a:r>
          </a:p>
          <a:p>
            <a:r>
              <a:rPr lang="en-US" dirty="0"/>
              <a:t>For students</a:t>
            </a:r>
            <a:r>
              <a:rPr lang="en-US" baseline="0" dirty="0"/>
              <a:t> who grew up in households without a parent or guardian who had completed 4 year college degree and students who have been accepted into the Educational Opportunity Program. EOP at UC Davis helps students from historically disadvantaged communities, either socially or economically. This event with get those students and family members connected to services, resources, and other faculty and staff on campus.</a:t>
            </a:r>
            <a:endParaRPr lang="en-US" dirty="0"/>
          </a:p>
          <a:p>
            <a:endParaRPr lang="en-US" dirty="0"/>
          </a:p>
          <a:p>
            <a:r>
              <a:rPr lang="en-US" b="1" dirty="0"/>
              <a:t>SISS Undergraduate Student Orientation – How to Support Your Student </a:t>
            </a:r>
          </a:p>
          <a:p>
            <a:r>
              <a:rPr lang="en-US" dirty="0"/>
              <a:t>New students may face different challenges to adjustment during their first year and beyond. Therefore, family members are an essential support network for their students. Join us for a live panel discussion with different advisors on how parents or family members can help support their student while at UC Davis, whether in the U.S. or at home. Please note that this a session for parents and family members of new international undergraduate students. </a:t>
            </a:r>
          </a:p>
          <a:p>
            <a:endParaRPr lang="en-US" dirty="0"/>
          </a:p>
          <a:p>
            <a:r>
              <a:rPr lang="en-US" dirty="0"/>
              <a:t>Wednesday, September 23</a:t>
            </a:r>
          </a:p>
          <a:p>
            <a:r>
              <a:rPr lang="en-US" dirty="0"/>
              <a:t>8:00am-9:30am PST (Pacific Standard Time)</a:t>
            </a:r>
          </a:p>
          <a:p>
            <a:r>
              <a:rPr lang="en-US" dirty="0"/>
              <a:t>https://ucdavis.zoom.us/webinar/register/WN_EayFXNNYR1yuld-ZQZXsiA</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57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Paula/Alexis</a:t>
            </a:r>
          </a:p>
          <a:p>
            <a:r>
              <a:rPr lang="en-US" dirty="0"/>
              <a:t>There is</a:t>
            </a:r>
            <a:r>
              <a:rPr lang="en-US" baseline="0" dirty="0"/>
              <a:t> a schedule break each day, but feel free to stand, take a stand breaking whenever you need to. Listen to your body and brain! </a:t>
            </a:r>
          </a:p>
          <a:p>
            <a:r>
              <a:rPr lang="en-US" baseline="0" dirty="0"/>
              <a:t>Staring at a screen can cause fatigue, so make sure to take breaks, close your eyes momentarily to rest them. It’s a good reminder for your students as well!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we would like to bring our Aggie Parent and Family Programs to share about how they</a:t>
            </a:r>
            <a:r>
              <a:rPr lang="en-US" sz="1200" b="0" i="0" kern="1200" dirty="0">
                <a:solidFill>
                  <a:schemeClr val="tx1"/>
                </a:solidFill>
                <a:effectLst/>
                <a:latin typeface="+mn-lt"/>
                <a:ea typeface="+mn-ea"/>
                <a:cs typeface="+mn-cs"/>
              </a:rPr>
              <a:t> help Aggie Families stay connected to campus activities through events, networking, volunteering and more. They look forward to sharing the many ways they can support you and your student and how you can be involved.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6C89-2B0C-474C-BA19-46B7981CB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798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142624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9960" y="133046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016579"/>
            <a:ext cx="4185623" cy="402478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2137" y="133046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82138" y="2016579"/>
            <a:ext cx="4391864" cy="402478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104360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reserve="1">
  <p:cSld name="Title and Vertical Text">
    <p:spTree>
      <p:nvGrpSpPr>
        <p:cNvPr id="1" name=""/>
        <p:cNvGrpSpPr/>
        <p:nvPr/>
      </p:nvGrpSpPr>
      <p:grpSpPr>
        <a:xfrm>
          <a:off x="0" y="0"/>
          <a:ext cx="0" cy="0"/>
          <a:chOff x="0" y="0"/>
          <a:chExt cx="0" cy="0"/>
        </a:xfrm>
      </p:grpSpPr>
      <p:sp>
        <p:nvSpPr>
          <p:cNvPr id="490" name="Title Text"/>
          <p:cNvSpPr>
            <a:spLocks noGrp="1"/>
          </p:cNvSpPr>
          <p:nvPr>
            <p:ph type="title"/>
          </p:nvPr>
        </p:nvSpPr>
        <p:spPr>
          <a:xfrm>
            <a:off x="878619" y="693751"/>
            <a:ext cx="10561320" cy="548641"/>
          </a:xfrm>
          <a:prstGeom prst="rect">
            <a:avLst/>
          </a:prstGeom>
        </p:spPr>
        <p:txBody>
          <a:bodyPr>
            <a:normAutofit/>
          </a:bodyPr>
          <a:lstStyle>
            <a:lvl1pPr>
              <a:defRPr sz="2800" cap="all">
                <a:solidFill>
                  <a:srgbClr val="000000"/>
                </a:solidFill>
                <a:latin typeface="+mj-ea"/>
                <a:ea typeface="+mj-ea"/>
                <a:cs typeface="Franklin Gothic Medium"/>
                <a:sym typeface="Franklin Gothic Medium"/>
              </a:defRPr>
            </a:lvl1pPr>
          </a:lstStyle>
          <a:p>
            <a:r>
              <a:rPr dirty="0"/>
              <a:t>Title Text</a:t>
            </a:r>
          </a:p>
        </p:txBody>
      </p:sp>
      <p:sp>
        <p:nvSpPr>
          <p:cNvPr id="491" name="Body Level One…"/>
          <p:cNvSpPr>
            <a:spLocks noGrp="1"/>
          </p:cNvSpPr>
          <p:nvPr>
            <p:ph type="body" idx="1"/>
          </p:nvPr>
        </p:nvSpPr>
        <p:spPr>
          <a:xfrm>
            <a:off x="878619" y="1428621"/>
            <a:ext cx="10561320" cy="3579849"/>
          </a:xfrm>
          <a:prstGeom prst="rect">
            <a:avLst/>
          </a:prstGeom>
        </p:spPr>
        <p:txBody>
          <a:bodyPr>
            <a:normAutofit/>
          </a:bodyPr>
          <a:lstStyle>
            <a:lvl1pPr>
              <a:spcBef>
                <a:spcPts val="800"/>
              </a:spcBef>
              <a:buSzTx/>
              <a:buNone/>
              <a:defRPr sz="1600" b="0">
                <a:solidFill>
                  <a:srgbClr val="000000"/>
                </a:solidFill>
                <a:latin typeface="Helvetica" charset="0"/>
                <a:ea typeface="Helvetica" charset="0"/>
                <a:cs typeface="Helvetica" charset="0"/>
                <a:sym typeface="Franklin Gothic Book"/>
              </a:defRPr>
            </a:lvl1pPr>
            <a:lvl2pPr marL="173736" indent="-173736">
              <a:spcBef>
                <a:spcPts val="800"/>
              </a:spcBef>
              <a:buChar char="▪"/>
              <a:defRPr sz="1600" b="0">
                <a:solidFill>
                  <a:srgbClr val="000000"/>
                </a:solidFill>
                <a:latin typeface="Helvetica" charset="0"/>
                <a:ea typeface="Helvetica" charset="0"/>
                <a:cs typeface="Helvetica" charset="0"/>
                <a:sym typeface="Franklin Gothic Book"/>
              </a:defRPr>
            </a:lvl2pPr>
            <a:lvl3pPr marL="283464" indent="-164592">
              <a:spcBef>
                <a:spcPts val="800"/>
              </a:spcBef>
              <a:buChar char="▪"/>
              <a:defRPr sz="1600" b="0">
                <a:solidFill>
                  <a:srgbClr val="000000"/>
                </a:solidFill>
                <a:latin typeface="Helvetica" charset="0"/>
                <a:ea typeface="Helvetica" charset="0"/>
                <a:cs typeface="Helvetica" charset="0"/>
                <a:sym typeface="Franklin Gothic Book"/>
              </a:defRPr>
            </a:lvl3pPr>
            <a:lvl4pPr marL="397764" indent="-164592">
              <a:spcBef>
                <a:spcPts val="800"/>
              </a:spcBef>
              <a:buChar char="▪"/>
              <a:defRPr sz="1600" b="0">
                <a:solidFill>
                  <a:srgbClr val="000000"/>
                </a:solidFill>
                <a:latin typeface="Helvetica" charset="0"/>
                <a:ea typeface="Helvetica" charset="0"/>
                <a:cs typeface="Helvetica" charset="0"/>
                <a:sym typeface="Franklin Gothic Book"/>
              </a:defRPr>
            </a:lvl4pPr>
            <a:lvl5pPr marL="516636" indent="-173736">
              <a:spcBef>
                <a:spcPts val="800"/>
              </a:spcBef>
              <a:buChar char="▪"/>
              <a:defRPr sz="1600" b="0">
                <a:solidFill>
                  <a:srgbClr val="000000"/>
                </a:solidFill>
                <a:latin typeface="Helvetica" charset="0"/>
                <a:ea typeface="Helvetica" charset="0"/>
                <a:cs typeface="Helvetica" charset="0"/>
                <a:sym typeface="Franklin Gothic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92" name="pasted-image.pdf" descr="pasted-image.pdf"/>
          <p:cNvPicPr>
            <a:picLocks noChangeAspect="1"/>
          </p:cNvPicPr>
          <p:nvPr/>
        </p:nvPicPr>
        <p:blipFill>
          <a:blip r:embed="rId2"/>
          <a:stretch>
            <a:fillRect/>
          </a:stretch>
        </p:blipFill>
        <p:spPr>
          <a:xfrm>
            <a:off x="-84342" y="6294035"/>
            <a:ext cx="12276342" cy="565248"/>
          </a:xfrm>
          <a:prstGeom prst="rect">
            <a:avLst/>
          </a:prstGeom>
          <a:ln w="12700">
            <a:miter lim="400000"/>
          </a:ln>
        </p:spPr>
      </p:pic>
      <p:sp>
        <p:nvSpPr>
          <p:cNvPr id="493" name="Slide Number"/>
          <p:cNvSpPr>
            <a:spLocks noGrp="1"/>
          </p:cNvSpPr>
          <p:nvPr>
            <p:ph type="sldNum" sz="quarter" idx="2"/>
          </p:nvPr>
        </p:nvSpPr>
        <p:spPr>
          <a:xfrm>
            <a:off x="10634853" y="6440184"/>
            <a:ext cx="670561" cy="272949"/>
          </a:xfrm>
          <a:prstGeom prst="rect">
            <a:avLst/>
          </a:prstGeom>
          <a:noFill/>
          <a:ln w="38100">
            <a:noFill/>
            <a:round/>
          </a:ln>
        </p:spPr>
        <p:txBody>
          <a:bodyPr wrap="square" lIns="18288" tIns="18288" rIns="18288" bIns="18288">
            <a:normAutofit/>
          </a:bodyPr>
          <a:lstStyle>
            <a:lvl1pPr algn="ctr">
              <a:defRPr sz="1600">
                <a:latin typeface="Franklin Gothic Book"/>
                <a:ea typeface="Franklin Gothic Book"/>
                <a:cs typeface="Franklin Gothic Book"/>
                <a:sym typeface="Franklin Gothic Book"/>
              </a:defRPr>
            </a:lvl1pPr>
          </a:lstStyle>
          <a:p>
            <a:fld id="{86CB4B4D-7CA3-9044-876B-883B54F8677D}" type="slidenum">
              <a:t>‹#›</a:t>
            </a:fld>
            <a:endParaRPr dirty="0"/>
          </a:p>
        </p:txBody>
      </p:sp>
    </p:spTree>
    <p:extLst>
      <p:ext uri="{BB962C8B-B14F-4D97-AF65-F5344CB8AC3E}">
        <p14:creationId xmlns:p14="http://schemas.microsoft.com/office/powerpoint/2010/main" val="80462122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412" name="Title Text"/>
          <p:cNvSpPr>
            <a:spLocks noGrp="1"/>
          </p:cNvSpPr>
          <p:nvPr>
            <p:ph type="title"/>
          </p:nvPr>
        </p:nvSpPr>
        <p:spPr>
          <a:xfrm>
            <a:off x="1097280" y="852777"/>
            <a:ext cx="10027920" cy="548641"/>
          </a:xfrm>
          <a:prstGeom prst="rect">
            <a:avLst/>
          </a:prstGeom>
        </p:spPr>
        <p:txBody>
          <a:bodyPr>
            <a:normAutofit/>
          </a:bodyPr>
          <a:lstStyle>
            <a:lvl1pPr>
              <a:defRPr sz="2800" cap="all">
                <a:solidFill>
                  <a:srgbClr val="000000"/>
                </a:solidFill>
                <a:latin typeface="+mj-lt"/>
                <a:ea typeface="Franklin Gothic Medium"/>
                <a:cs typeface="Franklin Gothic Medium"/>
                <a:sym typeface="Franklin Gothic Medium"/>
              </a:defRPr>
            </a:lvl1pPr>
          </a:lstStyle>
          <a:p>
            <a:r>
              <a:rPr dirty="0"/>
              <a:t>Title Text</a:t>
            </a:r>
          </a:p>
        </p:txBody>
      </p:sp>
      <p:pic>
        <p:nvPicPr>
          <p:cNvPr id="414" name="pasted-image.pdf" descr="pasted-image.pdf"/>
          <p:cNvPicPr>
            <a:picLocks noChangeAspect="1"/>
          </p:cNvPicPr>
          <p:nvPr/>
        </p:nvPicPr>
        <p:blipFill>
          <a:blip r:embed="rId2"/>
          <a:stretch>
            <a:fillRect/>
          </a:stretch>
        </p:blipFill>
        <p:spPr>
          <a:xfrm>
            <a:off x="-84342" y="6294035"/>
            <a:ext cx="12276342" cy="565248"/>
          </a:xfrm>
          <a:prstGeom prst="rect">
            <a:avLst/>
          </a:prstGeom>
          <a:ln w="12700">
            <a:miter lim="400000"/>
          </a:ln>
        </p:spPr>
      </p:pic>
      <p:sp>
        <p:nvSpPr>
          <p:cNvPr id="6" name="Slide Number"/>
          <p:cNvSpPr>
            <a:spLocks noGrp="1"/>
          </p:cNvSpPr>
          <p:nvPr>
            <p:ph type="sldNum" sz="quarter" idx="2"/>
          </p:nvPr>
        </p:nvSpPr>
        <p:spPr>
          <a:xfrm>
            <a:off x="10634853" y="6440184"/>
            <a:ext cx="670561" cy="272949"/>
          </a:xfrm>
          <a:prstGeom prst="rect">
            <a:avLst/>
          </a:prstGeom>
          <a:noFill/>
          <a:ln w="38100">
            <a:noFill/>
            <a:round/>
          </a:ln>
        </p:spPr>
        <p:txBody>
          <a:bodyPr wrap="square" lIns="18288" tIns="18288" rIns="18288" bIns="18288">
            <a:normAutofit/>
          </a:bodyPr>
          <a:lstStyle>
            <a:lvl1pPr algn="ctr">
              <a:defRPr sz="1600">
                <a:latin typeface="Franklin Gothic Book"/>
                <a:ea typeface="Franklin Gothic Book"/>
                <a:cs typeface="Franklin Gothic Book"/>
                <a:sym typeface="Franklin Gothic Book"/>
              </a:defRPr>
            </a:lvl1pPr>
          </a:lstStyle>
          <a:p>
            <a:fld id="{86CB4B4D-7CA3-9044-876B-883B54F8677D}" type="slidenum">
              <a:t>‹#›</a:t>
            </a:fld>
            <a:endParaRPr dirty="0"/>
          </a:p>
        </p:txBody>
      </p:sp>
    </p:spTree>
    <p:extLst>
      <p:ext uri="{BB962C8B-B14F-4D97-AF65-F5344CB8AC3E}">
        <p14:creationId xmlns:p14="http://schemas.microsoft.com/office/powerpoint/2010/main" val="118316308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500" name="Title Text"/>
          <p:cNvSpPr>
            <a:spLocks noGrp="1"/>
          </p:cNvSpPr>
          <p:nvPr>
            <p:ph type="title"/>
          </p:nvPr>
        </p:nvSpPr>
        <p:spPr>
          <a:xfrm>
            <a:off x="689113" y="657711"/>
            <a:ext cx="4926496" cy="524367"/>
          </a:xfrm>
          <a:prstGeom prst="rect">
            <a:avLst/>
          </a:prstGeom>
        </p:spPr>
        <p:txBody>
          <a:bodyPr>
            <a:normAutofit/>
          </a:bodyPr>
          <a:lstStyle>
            <a:lvl1pPr>
              <a:defRPr sz="2800" cap="all">
                <a:solidFill>
                  <a:srgbClr val="000000"/>
                </a:solidFill>
                <a:latin typeface="+mj-lt"/>
                <a:ea typeface="Franklin Gothic Medium"/>
                <a:cs typeface="Franklin Gothic Medium"/>
                <a:sym typeface="Franklin Gothic Medium"/>
              </a:defRPr>
            </a:lvl1pPr>
          </a:lstStyle>
          <a:p>
            <a:r>
              <a:rPr dirty="0"/>
              <a:t>Title Text</a:t>
            </a:r>
          </a:p>
        </p:txBody>
      </p:sp>
      <p:sp>
        <p:nvSpPr>
          <p:cNvPr id="501" name="Body Level One…"/>
          <p:cNvSpPr>
            <a:spLocks noGrp="1"/>
          </p:cNvSpPr>
          <p:nvPr>
            <p:ph type="body" idx="1"/>
          </p:nvPr>
        </p:nvSpPr>
        <p:spPr>
          <a:xfrm>
            <a:off x="689113" y="1326609"/>
            <a:ext cx="4926496" cy="4678363"/>
          </a:xfrm>
          <a:prstGeom prst="rect">
            <a:avLst/>
          </a:prstGeom>
        </p:spPr>
        <p:txBody>
          <a:bodyPr>
            <a:normAutofit/>
          </a:bodyPr>
          <a:lstStyle>
            <a:lvl1pPr>
              <a:spcBef>
                <a:spcPts val="800"/>
              </a:spcBef>
              <a:buSzTx/>
              <a:buNone/>
              <a:defRPr sz="1600" b="0">
                <a:solidFill>
                  <a:srgbClr val="000000"/>
                </a:solidFill>
                <a:latin typeface="Helvetica" charset="0"/>
                <a:ea typeface="Helvetica" charset="0"/>
                <a:cs typeface="Helvetica" charset="0"/>
                <a:sym typeface="Franklin Gothic Book"/>
              </a:defRPr>
            </a:lvl1pPr>
            <a:lvl2pPr marL="173736" indent="-173736">
              <a:spcBef>
                <a:spcPts val="800"/>
              </a:spcBef>
              <a:buChar char="▪"/>
              <a:defRPr sz="1600" b="0">
                <a:solidFill>
                  <a:srgbClr val="000000"/>
                </a:solidFill>
                <a:latin typeface="Helvetica" charset="0"/>
                <a:ea typeface="Helvetica" charset="0"/>
                <a:cs typeface="Helvetica" charset="0"/>
                <a:sym typeface="Franklin Gothic Book"/>
              </a:defRPr>
            </a:lvl2pPr>
            <a:lvl3pPr marL="283464" indent="-164592">
              <a:spcBef>
                <a:spcPts val="800"/>
              </a:spcBef>
              <a:buChar char="▪"/>
              <a:defRPr sz="1600" b="0">
                <a:solidFill>
                  <a:srgbClr val="000000"/>
                </a:solidFill>
                <a:latin typeface="Helvetica" charset="0"/>
                <a:ea typeface="Helvetica" charset="0"/>
                <a:cs typeface="Helvetica" charset="0"/>
                <a:sym typeface="Franklin Gothic Book"/>
              </a:defRPr>
            </a:lvl3pPr>
            <a:lvl4pPr marL="397764" indent="-164592">
              <a:spcBef>
                <a:spcPts val="800"/>
              </a:spcBef>
              <a:buChar char="▪"/>
              <a:defRPr sz="1600" b="0">
                <a:solidFill>
                  <a:srgbClr val="000000"/>
                </a:solidFill>
                <a:latin typeface="Helvetica" charset="0"/>
                <a:ea typeface="Helvetica" charset="0"/>
                <a:cs typeface="Helvetica" charset="0"/>
                <a:sym typeface="Franklin Gothic Book"/>
              </a:defRPr>
            </a:lvl4pPr>
            <a:lvl5pPr marL="516636" indent="-173736">
              <a:spcBef>
                <a:spcPts val="800"/>
              </a:spcBef>
              <a:buChar char="▪"/>
              <a:defRPr sz="1600" b="0">
                <a:solidFill>
                  <a:srgbClr val="000000"/>
                </a:solidFill>
                <a:latin typeface="Helvetica" charset="0"/>
                <a:ea typeface="Helvetica" charset="0"/>
                <a:cs typeface="Helvetica" charset="0"/>
                <a:sym typeface="Franklin Gothic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502" name="pasted-image.pdf" descr="pasted-image.pdf"/>
          <p:cNvPicPr>
            <a:picLocks noChangeAspect="1"/>
          </p:cNvPicPr>
          <p:nvPr/>
        </p:nvPicPr>
        <p:blipFill>
          <a:blip r:embed="rId2"/>
          <a:stretch>
            <a:fillRect/>
          </a:stretch>
        </p:blipFill>
        <p:spPr>
          <a:xfrm>
            <a:off x="-84342" y="6294035"/>
            <a:ext cx="12276342" cy="565248"/>
          </a:xfrm>
          <a:prstGeom prst="rect">
            <a:avLst/>
          </a:prstGeom>
          <a:ln w="12700">
            <a:miter lim="400000"/>
          </a:ln>
        </p:spPr>
      </p:pic>
      <p:sp>
        <p:nvSpPr>
          <p:cNvPr id="6" name="Slide Number"/>
          <p:cNvSpPr>
            <a:spLocks noGrp="1"/>
          </p:cNvSpPr>
          <p:nvPr>
            <p:ph type="sldNum" sz="quarter" idx="2"/>
          </p:nvPr>
        </p:nvSpPr>
        <p:spPr>
          <a:xfrm>
            <a:off x="10634853" y="6440184"/>
            <a:ext cx="670561" cy="272949"/>
          </a:xfrm>
          <a:prstGeom prst="rect">
            <a:avLst/>
          </a:prstGeom>
          <a:noFill/>
          <a:ln w="38100">
            <a:noFill/>
            <a:round/>
          </a:ln>
        </p:spPr>
        <p:txBody>
          <a:bodyPr wrap="square" lIns="18288" tIns="18288" rIns="18288" bIns="18288">
            <a:normAutofit/>
          </a:bodyPr>
          <a:lstStyle>
            <a:lvl1pPr algn="ctr">
              <a:defRPr sz="1600">
                <a:latin typeface="Franklin Gothic Book"/>
                <a:ea typeface="Franklin Gothic Book"/>
                <a:cs typeface="Franklin Gothic Book"/>
                <a:sym typeface="Franklin Gothic Book"/>
              </a:defRPr>
            </a:lvl1pPr>
          </a:lstStyle>
          <a:p>
            <a:fld id="{86CB4B4D-7CA3-9044-876B-883B54F8677D}" type="slidenum">
              <a:t>‹#›</a:t>
            </a:fld>
            <a:endParaRPr dirty="0"/>
          </a:p>
        </p:txBody>
      </p:sp>
      <p:sp>
        <p:nvSpPr>
          <p:cNvPr id="7" name="Body Level One…"/>
          <p:cNvSpPr>
            <a:spLocks noGrp="1"/>
          </p:cNvSpPr>
          <p:nvPr>
            <p:ph type="body" idx="10"/>
          </p:nvPr>
        </p:nvSpPr>
        <p:spPr>
          <a:xfrm>
            <a:off x="6266921" y="1326609"/>
            <a:ext cx="4977895" cy="4678363"/>
          </a:xfrm>
          <a:prstGeom prst="rect">
            <a:avLst/>
          </a:prstGeom>
        </p:spPr>
        <p:txBody>
          <a:bodyPr>
            <a:normAutofit/>
          </a:bodyPr>
          <a:lstStyle>
            <a:lvl1pPr>
              <a:spcBef>
                <a:spcPts val="800"/>
              </a:spcBef>
              <a:buSzTx/>
              <a:buNone/>
              <a:defRPr sz="1600" b="0">
                <a:solidFill>
                  <a:srgbClr val="000000"/>
                </a:solidFill>
                <a:latin typeface="Helvetica" charset="0"/>
                <a:ea typeface="Helvetica" charset="0"/>
                <a:cs typeface="Helvetica" charset="0"/>
                <a:sym typeface="Franklin Gothic Book"/>
              </a:defRPr>
            </a:lvl1pPr>
            <a:lvl2pPr marL="173736" indent="-173736">
              <a:spcBef>
                <a:spcPts val="800"/>
              </a:spcBef>
              <a:buChar char="▪"/>
              <a:defRPr sz="1600" b="0">
                <a:solidFill>
                  <a:srgbClr val="000000"/>
                </a:solidFill>
                <a:latin typeface="Helvetica" charset="0"/>
                <a:ea typeface="Helvetica" charset="0"/>
                <a:cs typeface="Helvetica" charset="0"/>
                <a:sym typeface="Franklin Gothic Book"/>
              </a:defRPr>
            </a:lvl2pPr>
            <a:lvl3pPr marL="283464" indent="-164592">
              <a:spcBef>
                <a:spcPts val="800"/>
              </a:spcBef>
              <a:buChar char="▪"/>
              <a:defRPr sz="1600" b="0">
                <a:solidFill>
                  <a:srgbClr val="000000"/>
                </a:solidFill>
                <a:latin typeface="Helvetica" charset="0"/>
                <a:ea typeface="Helvetica" charset="0"/>
                <a:cs typeface="Helvetica" charset="0"/>
                <a:sym typeface="Franklin Gothic Book"/>
              </a:defRPr>
            </a:lvl3pPr>
            <a:lvl4pPr marL="397764" indent="-164592">
              <a:spcBef>
                <a:spcPts val="800"/>
              </a:spcBef>
              <a:buChar char="▪"/>
              <a:defRPr sz="1600" b="0">
                <a:solidFill>
                  <a:srgbClr val="000000"/>
                </a:solidFill>
                <a:latin typeface="Helvetica" charset="0"/>
                <a:ea typeface="Helvetica" charset="0"/>
                <a:cs typeface="Helvetica" charset="0"/>
                <a:sym typeface="Franklin Gothic Book"/>
              </a:defRPr>
            </a:lvl4pPr>
            <a:lvl5pPr marL="516636" indent="-173736">
              <a:spcBef>
                <a:spcPts val="800"/>
              </a:spcBef>
              <a:buChar char="▪"/>
              <a:defRPr sz="1600" b="0">
                <a:solidFill>
                  <a:srgbClr val="000000"/>
                </a:solidFill>
                <a:latin typeface="Helvetica" charset="0"/>
                <a:ea typeface="Helvetica" charset="0"/>
                <a:cs typeface="Helvetica" charset="0"/>
                <a:sym typeface="Franklin Gothic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 name="Title Text"/>
          <p:cNvSpPr txBox="1">
            <a:spLocks/>
          </p:cNvSpPr>
          <p:nvPr userDrawn="1"/>
        </p:nvSpPr>
        <p:spPr>
          <a:xfrm>
            <a:off x="6266921" y="657711"/>
            <a:ext cx="4977895" cy="524367"/>
          </a:xfrm>
          <a:prstGeom prst="rect">
            <a:avLst/>
          </a:prstGeom>
          <a:ln w="25400">
            <a:miter lim="400000"/>
          </a:ln>
          <a:extLst>
            <a:ext uri="{C572A759-6A51-4108-AA02-DFA0A04FC94B}">
              <ma14:wrappingTextBoxFlag xmlns="" xmlns:ma14="http://schemas.microsoft.com/office/mac/drawingml/2011/main" val="1"/>
            </a:ext>
          </a:extLst>
        </p:spPr>
        <p:txBody>
          <a:bodyPr tIns="45720" bIns="45720" anchor="ctr">
            <a:normAutofit/>
          </a:bodyPr>
          <a:lstStyle>
            <a:lvl1pPr marL="0" marR="0" indent="0" algn="l" defTabSz="1828800" rtl="0" latinLnBrk="0">
              <a:lnSpc>
                <a:spcPct val="100000"/>
              </a:lnSpc>
              <a:spcBef>
                <a:spcPts val="0"/>
              </a:spcBef>
              <a:spcAft>
                <a:spcPts val="0"/>
              </a:spcAft>
              <a:buClrTx/>
              <a:buSzTx/>
              <a:buFontTx/>
              <a:buNone/>
              <a:tabLst/>
              <a:defRPr sz="5600" b="1" i="0" u="none" strike="noStrike" cap="all" spc="0" baseline="0">
                <a:ln>
                  <a:noFill/>
                </a:ln>
                <a:solidFill>
                  <a:srgbClr val="000000"/>
                </a:solidFill>
                <a:uFillTx/>
                <a:latin typeface="+mn-lt"/>
                <a:ea typeface="Franklin Gothic Medium"/>
                <a:cs typeface="Franklin Gothic Medium"/>
                <a:sym typeface="Franklin Gothic Medium"/>
              </a:defRPr>
            </a:lvl1pPr>
            <a:lvl2pPr marL="0" marR="0" indent="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2pPr>
            <a:lvl3pPr marL="0" marR="0" indent="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3pPr>
            <a:lvl4pPr marL="0" marR="0" indent="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4pPr>
            <a:lvl5pPr marL="0" marR="0" indent="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5pPr>
            <a:lvl6pPr marL="0" marR="0" indent="45720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6pPr>
            <a:lvl7pPr marL="0" marR="0" indent="91440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7pPr>
            <a:lvl8pPr marL="0" marR="0" indent="137160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8pPr>
            <a:lvl9pPr marL="0" marR="0" indent="1828800" algn="l" defTabSz="1828800" rtl="0" latinLnBrk="0">
              <a:lnSpc>
                <a:spcPct val="100000"/>
              </a:lnSpc>
              <a:spcBef>
                <a:spcPts val="0"/>
              </a:spcBef>
              <a:spcAft>
                <a:spcPts val="0"/>
              </a:spcAft>
              <a:buClrTx/>
              <a:buSzTx/>
              <a:buFontTx/>
              <a:buNone/>
              <a:tabLst/>
              <a:defRPr sz="7200" b="1" i="0" u="none" strike="noStrike" cap="none" spc="0" baseline="0">
                <a:ln>
                  <a:noFill/>
                </a:ln>
                <a:solidFill>
                  <a:srgbClr val="C19700"/>
                </a:solidFill>
                <a:uFillTx/>
                <a:latin typeface="Arial"/>
                <a:ea typeface="Arial"/>
                <a:cs typeface="Arial"/>
                <a:sym typeface="Arial"/>
              </a:defRPr>
            </a:lvl9pPr>
          </a:lstStyle>
          <a:p>
            <a:pPr hangingPunct="1"/>
            <a:r>
              <a:rPr lang="en-US" sz="2800" dirty="0">
                <a:latin typeface="+mj-lt"/>
              </a:rPr>
              <a:t>Title Text</a:t>
            </a:r>
          </a:p>
        </p:txBody>
      </p:sp>
    </p:spTree>
    <p:extLst>
      <p:ext uri="{BB962C8B-B14F-4D97-AF65-F5344CB8AC3E}">
        <p14:creationId xmlns:p14="http://schemas.microsoft.com/office/powerpoint/2010/main" val="211265289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210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351064"/>
            <a:ext cx="8596668" cy="759279"/>
          </a:xfrm>
        </p:spPr>
        <p:txBody>
          <a:bodyPr/>
          <a:lstStyle/>
          <a:p>
            <a:r>
              <a:rPr lang="en-US"/>
              <a:t>Click to edit Master title style</a:t>
            </a:r>
            <a:endParaRPr lang="en-US" dirty="0"/>
          </a:p>
        </p:txBody>
      </p:sp>
    </p:spTree>
    <p:extLst>
      <p:ext uri="{BB962C8B-B14F-4D97-AF65-F5344CB8AC3E}">
        <p14:creationId xmlns:p14="http://schemas.microsoft.com/office/powerpoint/2010/main" val="197232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300270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169391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540319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0568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7697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25541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6127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0069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a:t>Edit Master text styles</a:t>
            </a:r>
          </a:p>
        </p:txBody>
      </p:sp>
    </p:spTree>
    <p:extLst>
      <p:ext uri="{BB962C8B-B14F-4D97-AF65-F5344CB8AC3E}">
        <p14:creationId xmlns:p14="http://schemas.microsoft.com/office/powerpoint/2010/main" val="206823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942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4041574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a:t>Edit Master text styles</a:t>
            </a:r>
          </a:p>
        </p:txBody>
      </p:sp>
    </p:spTree>
    <p:extLst>
      <p:ext uri="{BB962C8B-B14F-4D97-AF65-F5344CB8AC3E}">
        <p14:creationId xmlns:p14="http://schemas.microsoft.com/office/powerpoint/2010/main" val="3602081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en-US"/>
              <a:t>Edit Master text styles</a:t>
            </a:r>
          </a:p>
        </p:txBody>
      </p:sp>
    </p:spTree>
    <p:extLst>
      <p:ext uri="{BB962C8B-B14F-4D97-AF65-F5344CB8AC3E}">
        <p14:creationId xmlns:p14="http://schemas.microsoft.com/office/powerpoint/2010/main" val="273432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Tree>
    <p:extLst>
      <p:ext uri="{BB962C8B-B14F-4D97-AF65-F5344CB8AC3E}">
        <p14:creationId xmlns:p14="http://schemas.microsoft.com/office/powerpoint/2010/main" val="3209181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1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4755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4486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Title Headlin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14754" y="4275089"/>
            <a:ext cx="9935308" cy="1477328"/>
          </a:xfrm>
        </p:spPr>
        <p:txBody>
          <a:bodyPr/>
          <a:lstStyle>
            <a:lvl1pPr>
              <a:defRPr sz="5000" b="1"/>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D92F8C1D-728B-8D43-9C4C-0E6E1BA82BD3}" type="datetimeFigureOut">
              <a:rPr lang="en-US"/>
              <a:pPr>
                <a:defRPr/>
              </a:pPr>
              <a:t>9/20/2020</a:t>
            </a:fld>
            <a:endParaRPr lang="en-US"/>
          </a:p>
        </p:txBody>
      </p:sp>
      <p:sp>
        <p:nvSpPr>
          <p:cNvPr id="4" name="Slide Number Placeholder 3"/>
          <p:cNvSpPr>
            <a:spLocks noGrp="1"/>
          </p:cNvSpPr>
          <p:nvPr>
            <p:ph type="sldNum" sz="quarter" idx="11"/>
          </p:nvPr>
        </p:nvSpPr>
        <p:spPr/>
        <p:txBody>
          <a:bodyPr/>
          <a:lstStyle>
            <a:lvl1pPr>
              <a:defRPr/>
            </a:lvl1pPr>
          </a:lstStyle>
          <a:p>
            <a:pPr>
              <a:defRPr/>
            </a:pPr>
            <a:fld id="{FB8C82AE-65B5-5F45-8275-52C6097CB60B}"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0882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Title Headlin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4754" y="4275089"/>
            <a:ext cx="9935308" cy="1477328"/>
          </a:xfrm>
        </p:spPr>
        <p:txBody>
          <a:bodyPr/>
          <a:lstStyle>
            <a:lvl1pPr>
              <a:defRPr sz="5000" b="1"/>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16AB84FF-C312-B248-A843-7008FE7EC9B7}" type="datetimeFigureOut">
              <a:rPr lang="en-US"/>
              <a:pPr>
                <a:defRPr/>
              </a:pPr>
              <a:t>9/20/2020</a:t>
            </a:fld>
            <a:endParaRPr lang="en-US"/>
          </a:p>
        </p:txBody>
      </p:sp>
      <p:sp>
        <p:nvSpPr>
          <p:cNvPr id="4" name="Slide Number Placeholder 3"/>
          <p:cNvSpPr>
            <a:spLocks noGrp="1"/>
          </p:cNvSpPr>
          <p:nvPr>
            <p:ph type="sldNum" sz="quarter" idx="11"/>
          </p:nvPr>
        </p:nvSpPr>
        <p:spPr/>
        <p:txBody>
          <a:bodyPr/>
          <a:lstStyle>
            <a:lvl1pPr>
              <a:defRPr/>
            </a:lvl1pPr>
          </a:lstStyle>
          <a:p>
            <a:pPr>
              <a:defRPr/>
            </a:pPr>
            <a:fld id="{472FEE71-9B71-6B46-AEC7-3E841132ECFC}"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2066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en-US"/>
              <a:t>Edit Master text styles</a:t>
            </a:r>
          </a:p>
        </p:txBody>
      </p:sp>
    </p:spTree>
    <p:extLst>
      <p:ext uri="{BB962C8B-B14F-4D97-AF65-F5344CB8AC3E}">
        <p14:creationId xmlns:p14="http://schemas.microsoft.com/office/powerpoint/2010/main" val="182309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Title Headline/Subhea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3031" y="4478670"/>
            <a:ext cx="9935308" cy="1297661"/>
          </a:xfrm>
        </p:spPr>
        <p:txBody>
          <a:bodyPr/>
          <a:lstStyle>
            <a:lvl1pPr>
              <a:defRPr sz="5000" b="1"/>
            </a:lvl1pPr>
          </a:lstStyle>
          <a:p>
            <a:r>
              <a:rPr lang="en-US" dirty="0"/>
              <a:t>Click to edit Master title </a:t>
            </a:r>
          </a:p>
        </p:txBody>
      </p:sp>
      <p:sp>
        <p:nvSpPr>
          <p:cNvPr id="4" name="Date Placeholder 2"/>
          <p:cNvSpPr>
            <a:spLocks noGrp="1"/>
          </p:cNvSpPr>
          <p:nvPr>
            <p:ph type="dt" sz="half" idx="10"/>
          </p:nvPr>
        </p:nvSpPr>
        <p:spPr/>
        <p:txBody>
          <a:bodyPr/>
          <a:lstStyle>
            <a:lvl1pPr>
              <a:defRPr/>
            </a:lvl1pPr>
          </a:lstStyle>
          <a:p>
            <a:pPr>
              <a:defRPr/>
            </a:pPr>
            <a:fld id="{E6409EE7-4FCC-5E47-BC5F-8573D96C5E51}" type="datetimeFigureOut">
              <a:rPr lang="en-US"/>
              <a:pPr>
                <a:defRPr/>
              </a:pPr>
              <a:t>9/20/2020</a:t>
            </a:fld>
            <a:endParaRPr lang="en-US"/>
          </a:p>
        </p:txBody>
      </p:sp>
      <p:sp>
        <p:nvSpPr>
          <p:cNvPr id="5" name="Slide Number Placeholder 3"/>
          <p:cNvSpPr>
            <a:spLocks noGrp="1"/>
          </p:cNvSpPr>
          <p:nvPr>
            <p:ph type="sldNum" sz="quarter" idx="11"/>
          </p:nvPr>
        </p:nvSpPr>
        <p:spPr/>
        <p:txBody>
          <a:bodyPr/>
          <a:lstStyle>
            <a:lvl1pPr>
              <a:defRPr/>
            </a:lvl1pPr>
          </a:lstStyle>
          <a:p>
            <a:pPr>
              <a:defRPr/>
            </a:pPr>
            <a:fld id="{F87EEE0F-1913-1744-B27A-085382E8FE65}"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9059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1"/>
        <p:cNvGrpSpPr/>
        <p:nvPr/>
      </p:nvGrpSpPr>
      <p:grpSpPr>
        <a:xfrm>
          <a:off x="0" y="0"/>
          <a:ext cx="0" cy="0"/>
          <a:chOff x="0" y="0"/>
          <a:chExt cx="0" cy="0"/>
        </a:xfrm>
      </p:grpSpPr>
      <p:pic>
        <p:nvPicPr>
          <p:cNvPr id="12" name="Google Shape;12;p6"/>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78621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7"/>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18626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pic>
        <p:nvPicPr>
          <p:cNvPr id="16" name="Google Shape;16;p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5679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2108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4481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8483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58241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2044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 name="Google Shape;52;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859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Tree>
    <p:extLst>
      <p:ext uri="{BB962C8B-B14F-4D97-AF65-F5344CB8AC3E}">
        <p14:creationId xmlns:p14="http://schemas.microsoft.com/office/powerpoint/2010/main" val="20707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6368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6243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4"/>
        <p:cNvGrpSpPr/>
        <p:nvPr/>
      </p:nvGrpSpPr>
      <p:grpSpPr>
        <a:xfrm>
          <a:off x="0" y="0"/>
          <a:ext cx="0" cy="0"/>
          <a:chOff x="0" y="0"/>
          <a:chExt cx="0" cy="0"/>
        </a:xfrm>
      </p:grpSpPr>
      <p:pic>
        <p:nvPicPr>
          <p:cNvPr id="75" name="Google Shape;75;g94f4d574de_0_297"/>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542806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6"/>
        <p:cNvGrpSpPr/>
        <p:nvPr/>
      </p:nvGrpSpPr>
      <p:grpSpPr>
        <a:xfrm>
          <a:off x="0" y="0"/>
          <a:ext cx="0" cy="0"/>
          <a:chOff x="0" y="0"/>
          <a:chExt cx="0" cy="0"/>
        </a:xfrm>
      </p:grpSpPr>
      <p:pic>
        <p:nvPicPr>
          <p:cNvPr id="77" name="Google Shape;77;g94f4d574de_0_299"/>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67076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pic>
        <p:nvPicPr>
          <p:cNvPr id="79" name="Google Shape;79;g94f4d574de_0_301"/>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520047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g94f4d574de_0_3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g94f4d574de_0_30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3" name="Google Shape;83;g94f4d574de_0_30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4" name="Google Shape;84;g94f4d574de_0_3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g94f4d574de_0_3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g94f4d574de_0_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3975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g94f4d574de_0_31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g94f4d574de_0_31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0" name="Google Shape;90;g94f4d574de_0_31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1" name="Google Shape;91;g94f4d574de_0_31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2" name="Google Shape;92;g94f4d574de_0_31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94f4d574de_0_3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94f4d574de_0_3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94f4d574de_0_3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3430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g94f4d574de_0_3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94f4d574de_0_3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94f4d574de_0_3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94f4d574de_0_3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0370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g94f4d574de_0_3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g94f4d574de_0_3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94f4d574de_0_3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9078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g94f4d574de_0_32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g94f4d574de_0_32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08" name="Google Shape;108;g94f4d574de_0_32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9" name="Google Shape;109;g94f4d574de_0_3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94f4d574de_0_3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94f4d574de_0_3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589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262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g94f4d574de_0_33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g94f4d574de_0_335"/>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5" name="Google Shape;115;g94f4d574de_0_33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16" name="Google Shape;116;g94f4d574de_0_3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94f4d574de_0_3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94f4d574de_0_3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576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g94f4d574de_0_3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94f4d574de_0_34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g94f4d574de_0_3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94f4d574de_0_3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94f4d574de_0_3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947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g94f4d574de_0_34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g94f4d574de_0_34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g94f4d574de_0_3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g94f4d574de_0_3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g94f4d574de_0_3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8212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7826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9074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5192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29398868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1911627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127648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185317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l">
              <a:buNone/>
              <a:defRPr>
                <a:solidFill>
                  <a:schemeClr val="accent3">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2F043CF3-3BC8-D842-8D98-541090CC28FB}"/>
              </a:ext>
            </a:extLst>
          </p:cNvPr>
          <p:cNvPicPr>
            <a:picLocks noChangeAspect="1"/>
          </p:cNvPicPr>
          <p:nvPr/>
        </p:nvPicPr>
        <p:blipFill rotWithShape="1">
          <a:blip r:embed="rId2"/>
          <a:srcRect l="33406" t="29567" r="35591"/>
          <a:stretch/>
        </p:blipFill>
        <p:spPr>
          <a:xfrm>
            <a:off x="8343899" y="-773793"/>
            <a:ext cx="4125894" cy="5460095"/>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1180985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144080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3439997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3482606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A037C-06FC-4EBF-98F7-480AC4AAD435}"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CF4A79-CB24-4490-BD98-9CFC4249832A}" type="slidenum">
              <a:rPr lang="en-US" smtClean="0"/>
              <a:t>‹#›</a:t>
            </a:fld>
            <a:endParaRPr lang="en-US" dirty="0"/>
          </a:p>
        </p:txBody>
      </p:sp>
    </p:spTree>
    <p:extLst>
      <p:ext uri="{BB962C8B-B14F-4D97-AF65-F5344CB8AC3E}">
        <p14:creationId xmlns:p14="http://schemas.microsoft.com/office/powerpoint/2010/main" val="3685809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l">
              <a:buNone/>
              <a:defRPr>
                <a:solidFill>
                  <a:schemeClr val="accent3">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2F043CF3-3BC8-D842-8D98-541090CC28FB}"/>
              </a:ext>
            </a:extLst>
          </p:cNvPr>
          <p:cNvPicPr>
            <a:picLocks noChangeAspect="1"/>
          </p:cNvPicPr>
          <p:nvPr/>
        </p:nvPicPr>
        <p:blipFill rotWithShape="1">
          <a:blip r:embed="rId2"/>
          <a:srcRect l="33406" t="29567" r="35591"/>
          <a:stretch/>
        </p:blipFill>
        <p:spPr>
          <a:xfrm>
            <a:off x="8343899" y="-773793"/>
            <a:ext cx="4125894" cy="5460095"/>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1268708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2855"/>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Ø"/>
              <a:defRPr>
                <a:solidFill>
                  <a:schemeClr val="accent5">
                    <a:lumMod val="10000"/>
                  </a:schemeClr>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a:solidFill>
                  <a:schemeClr val="accent1">
                    <a:lumMod val="75000"/>
                    <a:lumOff val="25000"/>
                  </a:schemeClr>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solidFill>
                  <a:schemeClr val="accent6">
                    <a:lumMod val="50000"/>
                  </a:schemeClr>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v"/>
              <a:defRPr>
                <a:latin typeface="Calibri" panose="020F0502020204030204" pitchFamily="34" charset="0"/>
                <a:cs typeface="Calibri" panose="020F0502020204030204" pitchFamily="34" charset="0"/>
              </a:defRPr>
            </a:lvl4pPr>
            <a:lvl5pPr>
              <a:defRPr>
                <a:solidFill>
                  <a:schemeClr val="accent6">
                    <a:lumMod val="50000"/>
                  </a:schemeClr>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2F043CF3-3BC8-D842-8D98-541090CC28FB}"/>
              </a:ext>
            </a:extLst>
          </p:cNvPr>
          <p:cNvPicPr>
            <a:picLocks noChangeAspect="1"/>
          </p:cNvPicPr>
          <p:nvPr/>
        </p:nvPicPr>
        <p:blipFill rotWithShape="1">
          <a:blip r:embed="rId2"/>
          <a:srcRect l="33406" t="29567" r="35591"/>
          <a:stretch/>
        </p:blipFill>
        <p:spPr>
          <a:xfrm>
            <a:off x="8343899" y="-773793"/>
            <a:ext cx="4125894" cy="546009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3758737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308981"/>
            <a:ext cx="8596668" cy="1005719"/>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36670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41965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1330779"/>
            <a:ext cx="4184035" cy="4710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1330779"/>
            <a:ext cx="4184034" cy="4710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14945119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9960" y="133046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016579"/>
            <a:ext cx="4185623" cy="402478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2137" y="133046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82138" y="2016579"/>
            <a:ext cx="4391864" cy="402478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3710231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351064"/>
            <a:ext cx="8596668" cy="759279"/>
          </a:xfrm>
        </p:spPr>
        <p:txBody>
          <a:bodyPr/>
          <a:lstStyle/>
          <a:p>
            <a:r>
              <a:rPr lang="en-US"/>
              <a:t>Click to edit Master title style</a:t>
            </a:r>
            <a:endParaRPr lang="en-US" dirty="0"/>
          </a:p>
        </p:txBody>
      </p:sp>
    </p:spTree>
    <p:extLst>
      <p:ext uri="{BB962C8B-B14F-4D97-AF65-F5344CB8AC3E}">
        <p14:creationId xmlns:p14="http://schemas.microsoft.com/office/powerpoint/2010/main" val="338370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2855"/>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Ø"/>
              <a:defRPr>
                <a:solidFill>
                  <a:schemeClr val="accent5">
                    <a:lumMod val="10000"/>
                  </a:schemeClr>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a:solidFill>
                  <a:schemeClr val="accent1">
                    <a:lumMod val="75000"/>
                    <a:lumOff val="25000"/>
                  </a:schemeClr>
                </a:solidFill>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solidFill>
                  <a:schemeClr val="accent6">
                    <a:lumMod val="50000"/>
                  </a:schemeClr>
                </a:solidFill>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v"/>
              <a:defRPr>
                <a:latin typeface="Calibri" panose="020F0502020204030204" pitchFamily="34" charset="0"/>
                <a:cs typeface="Calibri" panose="020F0502020204030204" pitchFamily="34" charset="0"/>
              </a:defRPr>
            </a:lvl4pPr>
            <a:lvl5pPr>
              <a:defRPr>
                <a:solidFill>
                  <a:schemeClr val="accent6">
                    <a:lumMod val="50000"/>
                  </a:schemeClr>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2F043CF3-3BC8-D842-8D98-541090CC28FB}"/>
              </a:ext>
            </a:extLst>
          </p:cNvPr>
          <p:cNvPicPr>
            <a:picLocks noChangeAspect="1"/>
          </p:cNvPicPr>
          <p:nvPr/>
        </p:nvPicPr>
        <p:blipFill rotWithShape="1">
          <a:blip r:embed="rId2"/>
          <a:srcRect l="33406" t="29567" r="35591"/>
          <a:stretch/>
        </p:blipFill>
        <p:spPr>
          <a:xfrm>
            <a:off x="8343899" y="-773793"/>
            <a:ext cx="4125894" cy="546009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2566498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6752244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431575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84531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75251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702640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0793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0592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32015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ED491712-8634-A542-91A8-80F0FCE0F2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10">
            <a:extLst>
              <a:ext uri="{FF2B5EF4-FFF2-40B4-BE49-F238E27FC236}">
                <a16:creationId xmlns:a16="http://schemas.microsoft.com/office/drawing/2014/main" id="{D76444EC-5346-FC46-8185-1314FBA37561}"/>
              </a:ext>
            </a:extLst>
          </p:cNvPr>
          <p:cNvSpPr>
            <a:spLocks noGrp="1" noChangeAspect="1"/>
          </p:cNvSpPr>
          <p:nvPr>
            <p:ph type="pic" sz="quarter" idx="11" hasCustomPrompt="1"/>
          </p:nvPr>
        </p:nvSpPr>
        <p:spPr>
          <a:xfrm>
            <a:off x="965153" y="852560"/>
            <a:ext cx="2863897" cy="393700"/>
          </a:xfrm>
          <a:prstGeom prst="rect">
            <a:avLst/>
          </a:prstGeom>
        </p:spPr>
        <p:txBody>
          <a:bodyPr/>
          <a:lstStyle>
            <a:lvl1pPr marL="0" indent="0">
              <a:buNone/>
              <a:defRPr>
                <a:solidFill>
                  <a:schemeClr val="bg1"/>
                </a:solidFill>
                <a:latin typeface="Helvetica" pitchFamily="2" charset="0"/>
              </a:defRPr>
            </a:lvl1pPr>
          </a:lstStyle>
          <a:p>
            <a:r>
              <a:rPr lang="en-US" dirty="0"/>
              <a:t>Insert logo here</a:t>
            </a:r>
          </a:p>
        </p:txBody>
      </p:sp>
      <p:sp>
        <p:nvSpPr>
          <p:cNvPr id="11" name="Title 1">
            <a:extLst>
              <a:ext uri="{FF2B5EF4-FFF2-40B4-BE49-F238E27FC236}">
                <a16:creationId xmlns:a16="http://schemas.microsoft.com/office/drawing/2014/main" id="{B9A914C3-1E6F-C348-9B42-6031EA16EDAF}"/>
              </a:ext>
            </a:extLst>
          </p:cNvPr>
          <p:cNvSpPr>
            <a:spLocks noGrp="1"/>
          </p:cNvSpPr>
          <p:nvPr>
            <p:ph type="ctrTitle" hasCustomPrompt="1"/>
          </p:nvPr>
        </p:nvSpPr>
        <p:spPr>
          <a:xfrm>
            <a:off x="3829722" y="1850314"/>
            <a:ext cx="7524078" cy="922169"/>
          </a:xfrm>
          <a:prstGeom prst="rect">
            <a:avLst/>
          </a:prstGeom>
        </p:spPr>
        <p:txBody>
          <a:bodyPr anchor="b"/>
          <a:lstStyle>
            <a:lvl1pPr algn="l">
              <a:defRPr sz="6000" b="1" i="0">
                <a:solidFill>
                  <a:schemeClr val="bg1"/>
                </a:solidFill>
                <a:latin typeface="Helvetica" pitchFamily="2" charset="0"/>
              </a:defRPr>
            </a:lvl1pPr>
          </a:lstStyle>
          <a:p>
            <a:r>
              <a:rPr lang="en-US" dirty="0"/>
              <a:t>Title/Subject</a:t>
            </a:r>
          </a:p>
        </p:txBody>
      </p:sp>
      <p:sp>
        <p:nvSpPr>
          <p:cNvPr id="13" name="Subtitle 2">
            <a:extLst>
              <a:ext uri="{FF2B5EF4-FFF2-40B4-BE49-F238E27FC236}">
                <a16:creationId xmlns:a16="http://schemas.microsoft.com/office/drawing/2014/main" id="{AF75ABA1-5B45-F343-AEA3-168963703354}"/>
              </a:ext>
            </a:extLst>
          </p:cNvPr>
          <p:cNvSpPr>
            <a:spLocks noGrp="1"/>
          </p:cNvSpPr>
          <p:nvPr>
            <p:ph type="subTitle" idx="1" hasCustomPrompt="1"/>
          </p:nvPr>
        </p:nvSpPr>
        <p:spPr>
          <a:xfrm>
            <a:off x="3829722" y="3085671"/>
            <a:ext cx="7524078" cy="365125"/>
          </a:xfrm>
          <a:prstGeom prst="rect">
            <a:avLst/>
          </a:prstGeom>
        </p:spPr>
        <p:txBody>
          <a:bodyPr/>
          <a:lstStyle>
            <a:lvl1pPr marL="0" indent="0" algn="l">
              <a:buNone/>
              <a:defRPr sz="2400" b="1" i="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a:t>
            </a:r>
          </a:p>
        </p:txBody>
      </p:sp>
      <p:sp>
        <p:nvSpPr>
          <p:cNvPr id="14" name="Text Placeholder 23">
            <a:extLst>
              <a:ext uri="{FF2B5EF4-FFF2-40B4-BE49-F238E27FC236}">
                <a16:creationId xmlns:a16="http://schemas.microsoft.com/office/drawing/2014/main" id="{43F5A364-C1E1-944E-9732-E40E5C0E7C33}"/>
              </a:ext>
            </a:extLst>
          </p:cNvPr>
          <p:cNvSpPr>
            <a:spLocks noGrp="1"/>
          </p:cNvSpPr>
          <p:nvPr>
            <p:ph type="body" sz="quarter" idx="10" hasCustomPrompt="1"/>
          </p:nvPr>
        </p:nvSpPr>
        <p:spPr>
          <a:xfrm>
            <a:off x="3829050" y="3586892"/>
            <a:ext cx="7524750" cy="338138"/>
          </a:xfrm>
          <a:prstGeom prst="rect">
            <a:avLst/>
          </a:prstGeom>
        </p:spPr>
        <p:txBody>
          <a:bodyPr>
            <a:noAutofit/>
          </a:bodyPr>
          <a:lstStyle>
            <a:lvl1pPr marL="0" indent="0">
              <a:buNone/>
              <a:defRPr sz="1800" b="0" i="1">
                <a:solidFill>
                  <a:schemeClr val="bg1"/>
                </a:solidFill>
                <a:latin typeface="Helvetica" pitchFamily="2" charset="0"/>
              </a:defRPr>
            </a:lvl1pPr>
          </a:lstStyle>
          <a:p>
            <a:pPr lvl="0"/>
            <a:r>
              <a:rPr lang="en-US" dirty="0"/>
              <a:t>Speaker’s Title</a:t>
            </a:r>
          </a:p>
        </p:txBody>
      </p:sp>
      <p:pic>
        <p:nvPicPr>
          <p:cNvPr id="15" name="Picture 14" descr="A picture containing clock, drawing, plate&#10;&#10;Description automatically generated">
            <a:extLst>
              <a:ext uri="{FF2B5EF4-FFF2-40B4-BE49-F238E27FC236}">
                <a16:creationId xmlns:a16="http://schemas.microsoft.com/office/drawing/2014/main" id="{D294B11F-6A96-9141-A7C6-80AE98DBE077}"/>
              </a:ext>
            </a:extLst>
          </p:cNvPr>
          <p:cNvPicPr>
            <a:picLocks noChangeAspect="1"/>
          </p:cNvPicPr>
          <p:nvPr userDrawn="1"/>
        </p:nvPicPr>
        <p:blipFill>
          <a:blip r:embed="rId3"/>
          <a:stretch>
            <a:fillRect/>
          </a:stretch>
        </p:blipFill>
        <p:spPr>
          <a:xfrm>
            <a:off x="9614947" y="825291"/>
            <a:ext cx="1791335" cy="393700"/>
          </a:xfrm>
          <a:prstGeom prst="rect">
            <a:avLst/>
          </a:prstGeom>
        </p:spPr>
      </p:pic>
      <p:cxnSp>
        <p:nvCxnSpPr>
          <p:cNvPr id="8" name="Straight Connector 7">
            <a:extLst>
              <a:ext uri="{FF2B5EF4-FFF2-40B4-BE49-F238E27FC236}">
                <a16:creationId xmlns:a16="http://schemas.microsoft.com/office/drawing/2014/main" id="{27038399-7736-104F-8EE1-7A8ADD23811C}"/>
              </a:ext>
            </a:extLst>
          </p:cNvPr>
          <p:cNvCxnSpPr>
            <a:cxnSpLocks/>
          </p:cNvCxnSpPr>
          <p:nvPr userDrawn="1"/>
        </p:nvCxnSpPr>
        <p:spPr>
          <a:xfrm>
            <a:off x="3916017" y="2772483"/>
            <a:ext cx="8395992" cy="0"/>
          </a:xfrm>
          <a:prstGeom prst="line">
            <a:avLst/>
          </a:prstGeom>
          <a:ln w="31750" cap="rnd" cmpd="sng" algn="ctr">
            <a:solidFill>
              <a:srgbClr val="FEBE1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88002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l Tex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5A9ADD4-FC76-8649-BF6C-C3E83840E3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F1EC611-6B34-0343-B722-7385FAEC25ED}"/>
              </a:ext>
            </a:extLst>
          </p:cNvPr>
          <p:cNvSpPr>
            <a:spLocks noGrp="1"/>
          </p:cNvSpPr>
          <p:nvPr>
            <p:ph type="title"/>
          </p:nvPr>
        </p:nvSpPr>
        <p:spPr>
          <a:xfrm>
            <a:off x="838200" y="1641949"/>
            <a:ext cx="10515600" cy="580241"/>
          </a:xfrm>
          <a:prstGeom prst="rect">
            <a:avLst/>
          </a:prstGeom>
        </p:spPr>
        <p:txBody>
          <a:bodyPr/>
          <a:lstStyle>
            <a:lvl1pPr>
              <a:defRPr b="1" i="0">
                <a:solidFill>
                  <a:srgbClr val="012851"/>
                </a:solidFill>
                <a:latin typeface="Helvetica" pitchFamily="2"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92B38B5-C3FE-4442-B409-880457E06E32}"/>
              </a:ext>
            </a:extLst>
          </p:cNvPr>
          <p:cNvSpPr>
            <a:spLocks noGrp="1"/>
          </p:cNvSpPr>
          <p:nvPr>
            <p:ph idx="1"/>
          </p:nvPr>
        </p:nvSpPr>
        <p:spPr>
          <a:xfrm>
            <a:off x="838199" y="2657921"/>
            <a:ext cx="10515599" cy="3304729"/>
          </a:xfrm>
          <a:prstGeom prst="rect">
            <a:avLst/>
          </a:prstGeom>
        </p:spPr>
        <p:txBody>
          <a:bodyPr/>
          <a:lstStyle>
            <a:lvl1pPr>
              <a:defRPr b="1" i="0">
                <a:solidFill>
                  <a:srgbClr val="012851"/>
                </a:solidFill>
                <a:latin typeface="Helvetica" pitchFamily="2" charset="0"/>
              </a:defRPr>
            </a:lvl1pPr>
            <a:lvl2pPr>
              <a:defRPr b="0" i="0">
                <a:solidFill>
                  <a:srgbClr val="012851"/>
                </a:solidFill>
                <a:latin typeface="Helvetica" pitchFamily="2" charset="0"/>
              </a:defRPr>
            </a:lvl2pPr>
            <a:lvl3pPr>
              <a:defRPr b="0" i="0">
                <a:solidFill>
                  <a:srgbClr val="012851"/>
                </a:solidFill>
                <a:latin typeface="Helvetica" pitchFamily="2" charset="0"/>
              </a:defRPr>
            </a:lvl3pPr>
            <a:lvl4pPr>
              <a:defRPr b="0" i="0">
                <a:solidFill>
                  <a:srgbClr val="012851"/>
                </a:solidFill>
                <a:latin typeface="Helvetica" pitchFamily="2" charset="0"/>
              </a:defRPr>
            </a:lvl4pPr>
            <a:lvl5pPr>
              <a:defRPr b="0" i="0">
                <a:solidFill>
                  <a:srgbClr val="01285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food, clock, plate&#10;&#10;Description automatically generated">
            <a:extLst>
              <a:ext uri="{FF2B5EF4-FFF2-40B4-BE49-F238E27FC236}">
                <a16:creationId xmlns:a16="http://schemas.microsoft.com/office/drawing/2014/main" id="{66C87CFB-2154-DF4A-9D34-2EB0ABCD66B6}"/>
              </a:ext>
            </a:extLst>
          </p:cNvPr>
          <p:cNvPicPr>
            <a:picLocks noChangeAspect="1"/>
          </p:cNvPicPr>
          <p:nvPr userDrawn="1"/>
        </p:nvPicPr>
        <p:blipFill>
          <a:blip r:embed="rId3"/>
          <a:stretch>
            <a:fillRect/>
          </a:stretch>
        </p:blipFill>
        <p:spPr>
          <a:xfrm>
            <a:off x="9601198" y="825291"/>
            <a:ext cx="1752600" cy="393700"/>
          </a:xfrm>
          <a:prstGeom prst="rect">
            <a:avLst/>
          </a:prstGeom>
        </p:spPr>
      </p:pic>
      <p:cxnSp>
        <p:nvCxnSpPr>
          <p:cNvPr id="3" name="Straight Connector 2">
            <a:extLst>
              <a:ext uri="{FF2B5EF4-FFF2-40B4-BE49-F238E27FC236}">
                <a16:creationId xmlns:a16="http://schemas.microsoft.com/office/drawing/2014/main" id="{78456E6B-4ACE-1C48-B14A-FFF5DCCBE0E4}"/>
              </a:ext>
            </a:extLst>
          </p:cNvPr>
          <p:cNvCxnSpPr>
            <a:cxnSpLocks/>
          </p:cNvCxnSpPr>
          <p:nvPr userDrawn="1"/>
        </p:nvCxnSpPr>
        <p:spPr>
          <a:xfrm>
            <a:off x="-86062" y="2440055"/>
            <a:ext cx="6583680" cy="0"/>
          </a:xfrm>
          <a:prstGeom prst="line">
            <a:avLst/>
          </a:prstGeom>
          <a:ln w="31750" cap="rnd" cmpd="sng" algn="ctr">
            <a:solidFill>
              <a:srgbClr val="FEBE1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Picture Placeholder 10">
            <a:extLst>
              <a:ext uri="{FF2B5EF4-FFF2-40B4-BE49-F238E27FC236}">
                <a16:creationId xmlns:a16="http://schemas.microsoft.com/office/drawing/2014/main" id="{ABA02897-3931-1D41-AEA8-C37EF1A4D83B}"/>
              </a:ext>
            </a:extLst>
          </p:cNvPr>
          <p:cNvSpPr>
            <a:spLocks noGrp="1" noChangeAspect="1"/>
          </p:cNvSpPr>
          <p:nvPr>
            <p:ph type="pic" sz="quarter" idx="11" hasCustomPrompt="1"/>
          </p:nvPr>
        </p:nvSpPr>
        <p:spPr>
          <a:xfrm>
            <a:off x="965153" y="852560"/>
            <a:ext cx="2863897" cy="393700"/>
          </a:xfrm>
          <a:prstGeom prst="rect">
            <a:avLst/>
          </a:prstGeom>
        </p:spPr>
        <p:txBody>
          <a:bodyPr/>
          <a:lstStyle>
            <a:lvl1pPr marL="0" indent="0">
              <a:buNone/>
              <a:defRPr>
                <a:solidFill>
                  <a:srgbClr val="012851"/>
                </a:solidFill>
                <a:latin typeface="Helvetica" pitchFamily="2" charset="0"/>
              </a:defRPr>
            </a:lvl1pPr>
          </a:lstStyle>
          <a:p>
            <a:r>
              <a:rPr lang="en-US" dirty="0"/>
              <a:t>Insert logo here</a:t>
            </a:r>
          </a:p>
        </p:txBody>
      </p:sp>
    </p:spTree>
    <p:extLst>
      <p:ext uri="{BB962C8B-B14F-4D97-AF65-F5344CB8AC3E}">
        <p14:creationId xmlns:p14="http://schemas.microsoft.com/office/powerpoint/2010/main" val="116116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308981"/>
            <a:ext cx="8596668" cy="1005719"/>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36670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54363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ll Imag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07FE58B6-8C8E-C943-80C5-CCD64805C4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Picture Placeholder 8">
            <a:extLst>
              <a:ext uri="{FF2B5EF4-FFF2-40B4-BE49-F238E27FC236}">
                <a16:creationId xmlns:a16="http://schemas.microsoft.com/office/drawing/2014/main" id="{EEE8800B-4446-2043-B3CF-47EF2BE34714}"/>
              </a:ext>
            </a:extLst>
          </p:cNvPr>
          <p:cNvSpPr>
            <a:spLocks noGrp="1"/>
          </p:cNvSpPr>
          <p:nvPr>
            <p:ph type="pic" sz="quarter" idx="10"/>
          </p:nvPr>
        </p:nvSpPr>
        <p:spPr>
          <a:xfrm>
            <a:off x="928688" y="900113"/>
            <a:ext cx="10321925" cy="5016500"/>
          </a:xfrm>
          <a:prstGeom prst="rect">
            <a:avLst/>
          </a:prstGeom>
        </p:spPr>
        <p:txBody>
          <a:bodyPr/>
          <a:lstStyle>
            <a:lvl1pPr>
              <a:defRPr>
                <a:latin typeface="Helvetica" pitchFamily="2" charset="0"/>
              </a:defRPr>
            </a:lvl1pPr>
          </a:lstStyle>
          <a:p>
            <a:endParaRPr lang="en-US" dirty="0"/>
          </a:p>
        </p:txBody>
      </p:sp>
    </p:spTree>
    <p:extLst>
      <p:ext uri="{BB962C8B-B14F-4D97-AF65-F5344CB8AC3E}">
        <p14:creationId xmlns:p14="http://schemas.microsoft.com/office/powerpoint/2010/main" val="1012498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52D499D-145A-C54C-8525-EA3DD65561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37AE4FDF-8995-FF44-AEE9-CFE1D0B7DB7B}"/>
              </a:ext>
            </a:extLst>
          </p:cNvPr>
          <p:cNvSpPr>
            <a:spLocks noGrp="1"/>
          </p:cNvSpPr>
          <p:nvPr>
            <p:ph type="pic" sz="quarter" idx="10" hasCustomPrompt="1"/>
          </p:nvPr>
        </p:nvSpPr>
        <p:spPr>
          <a:xfrm>
            <a:off x="6747164" y="2657920"/>
            <a:ext cx="4606636" cy="3304729"/>
          </a:xfrm>
          <a:prstGeom prst="rect">
            <a:avLst/>
          </a:prstGeom>
        </p:spPr>
        <p:txBody>
          <a:bodyPr/>
          <a:lstStyle>
            <a:lvl1pPr marL="0" indent="0">
              <a:buNone/>
              <a:defRPr>
                <a:latin typeface="Helvetica" pitchFamily="2" charset="0"/>
              </a:defRPr>
            </a:lvl1pPr>
          </a:lstStyle>
          <a:p>
            <a:r>
              <a:rPr lang="en-US" dirty="0"/>
              <a:t>Insert picture here</a:t>
            </a:r>
          </a:p>
        </p:txBody>
      </p:sp>
      <p:sp>
        <p:nvSpPr>
          <p:cNvPr id="3" name="Content Placeholder 2">
            <a:extLst>
              <a:ext uri="{FF2B5EF4-FFF2-40B4-BE49-F238E27FC236}">
                <a16:creationId xmlns:a16="http://schemas.microsoft.com/office/drawing/2014/main" id="{75DA52AD-9B27-8F40-8904-EA0351542589}"/>
              </a:ext>
            </a:extLst>
          </p:cNvPr>
          <p:cNvSpPr>
            <a:spLocks noGrp="1"/>
          </p:cNvSpPr>
          <p:nvPr>
            <p:ph idx="1"/>
          </p:nvPr>
        </p:nvSpPr>
        <p:spPr>
          <a:xfrm>
            <a:off x="838200" y="2657921"/>
            <a:ext cx="5600700" cy="3304729"/>
          </a:xfrm>
          <a:prstGeom prst="rect">
            <a:avLst/>
          </a:prstGeom>
        </p:spPr>
        <p:txBody>
          <a:bodyPr/>
          <a:lstStyle>
            <a:lvl1pPr>
              <a:defRPr b="1" i="0">
                <a:solidFill>
                  <a:srgbClr val="012851"/>
                </a:solidFill>
                <a:latin typeface="Helvetica" pitchFamily="2" charset="0"/>
              </a:defRPr>
            </a:lvl1pPr>
            <a:lvl2pPr>
              <a:defRPr b="0" i="0">
                <a:solidFill>
                  <a:srgbClr val="012851"/>
                </a:solidFill>
                <a:latin typeface="Helvetica" pitchFamily="2" charset="0"/>
              </a:defRPr>
            </a:lvl2pPr>
            <a:lvl3pPr>
              <a:defRPr b="0" i="0">
                <a:solidFill>
                  <a:srgbClr val="012851"/>
                </a:solidFill>
                <a:latin typeface="Helvetica" pitchFamily="2" charset="0"/>
              </a:defRPr>
            </a:lvl3pPr>
            <a:lvl4pPr>
              <a:defRPr b="0" i="0">
                <a:solidFill>
                  <a:srgbClr val="012851"/>
                </a:solidFill>
                <a:latin typeface="Helvetica" pitchFamily="2" charset="0"/>
              </a:defRPr>
            </a:lvl4pPr>
            <a:lvl5pPr>
              <a:defRPr b="0" i="0">
                <a:solidFill>
                  <a:srgbClr val="01285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food, clock, plate&#10;&#10;Description automatically generated">
            <a:extLst>
              <a:ext uri="{FF2B5EF4-FFF2-40B4-BE49-F238E27FC236}">
                <a16:creationId xmlns:a16="http://schemas.microsoft.com/office/drawing/2014/main" id="{0B2F0473-BE96-ED49-9994-468EE4126A54}"/>
              </a:ext>
            </a:extLst>
          </p:cNvPr>
          <p:cNvPicPr>
            <a:picLocks noChangeAspect="1"/>
          </p:cNvPicPr>
          <p:nvPr userDrawn="1"/>
        </p:nvPicPr>
        <p:blipFill>
          <a:blip r:embed="rId3"/>
          <a:stretch>
            <a:fillRect/>
          </a:stretch>
        </p:blipFill>
        <p:spPr>
          <a:xfrm>
            <a:off x="9601198" y="825291"/>
            <a:ext cx="1752600" cy="393700"/>
          </a:xfrm>
          <a:prstGeom prst="rect">
            <a:avLst/>
          </a:prstGeom>
        </p:spPr>
      </p:pic>
      <p:sp>
        <p:nvSpPr>
          <p:cNvPr id="10" name="Title 1">
            <a:extLst>
              <a:ext uri="{FF2B5EF4-FFF2-40B4-BE49-F238E27FC236}">
                <a16:creationId xmlns:a16="http://schemas.microsoft.com/office/drawing/2014/main" id="{5E178EB9-2571-6C4A-A268-CD7450284B7D}"/>
              </a:ext>
            </a:extLst>
          </p:cNvPr>
          <p:cNvSpPr>
            <a:spLocks noGrp="1"/>
          </p:cNvSpPr>
          <p:nvPr>
            <p:ph type="title"/>
          </p:nvPr>
        </p:nvSpPr>
        <p:spPr>
          <a:xfrm>
            <a:off x="838200" y="1641949"/>
            <a:ext cx="10515600" cy="580241"/>
          </a:xfrm>
          <a:prstGeom prst="rect">
            <a:avLst/>
          </a:prstGeom>
        </p:spPr>
        <p:txBody>
          <a:bodyPr/>
          <a:lstStyle>
            <a:lvl1pPr>
              <a:defRPr b="1" i="0">
                <a:solidFill>
                  <a:srgbClr val="012851"/>
                </a:solidFill>
                <a:latin typeface="Helvetica" pitchFamily="2"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33879D86-C251-DD40-AC80-40236FA063AB}"/>
              </a:ext>
            </a:extLst>
          </p:cNvPr>
          <p:cNvCxnSpPr>
            <a:cxnSpLocks/>
          </p:cNvCxnSpPr>
          <p:nvPr userDrawn="1"/>
        </p:nvCxnSpPr>
        <p:spPr>
          <a:xfrm>
            <a:off x="-86062" y="2440055"/>
            <a:ext cx="6583680" cy="0"/>
          </a:xfrm>
          <a:prstGeom prst="line">
            <a:avLst/>
          </a:prstGeom>
          <a:ln w="31750" cap="rnd" cmpd="sng" algn="ctr">
            <a:solidFill>
              <a:srgbClr val="FEBE1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Picture Placeholder 10">
            <a:extLst>
              <a:ext uri="{FF2B5EF4-FFF2-40B4-BE49-F238E27FC236}">
                <a16:creationId xmlns:a16="http://schemas.microsoft.com/office/drawing/2014/main" id="{61684152-2DE2-5F4F-9F1E-6F6593889E63}"/>
              </a:ext>
            </a:extLst>
          </p:cNvPr>
          <p:cNvSpPr>
            <a:spLocks noGrp="1" noChangeAspect="1"/>
          </p:cNvSpPr>
          <p:nvPr>
            <p:ph type="pic" sz="quarter" idx="11" hasCustomPrompt="1"/>
          </p:nvPr>
        </p:nvSpPr>
        <p:spPr>
          <a:xfrm>
            <a:off x="965153" y="852560"/>
            <a:ext cx="2863897" cy="393700"/>
          </a:xfrm>
          <a:prstGeom prst="rect">
            <a:avLst/>
          </a:prstGeom>
        </p:spPr>
        <p:txBody>
          <a:bodyPr/>
          <a:lstStyle>
            <a:lvl1pPr marL="0" indent="0">
              <a:buNone/>
              <a:defRPr>
                <a:solidFill>
                  <a:srgbClr val="012851"/>
                </a:solidFill>
                <a:latin typeface="Helvetica" pitchFamily="2" charset="0"/>
              </a:defRPr>
            </a:lvl1pPr>
          </a:lstStyle>
          <a:p>
            <a:r>
              <a:rPr lang="en-US" dirty="0"/>
              <a:t>Insert logo here</a:t>
            </a:r>
          </a:p>
        </p:txBody>
      </p:sp>
    </p:spTree>
    <p:extLst>
      <p:ext uri="{BB962C8B-B14F-4D97-AF65-F5344CB8AC3E}">
        <p14:creationId xmlns:p14="http://schemas.microsoft.com/office/powerpoint/2010/main" val="416505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descr="A picture containing water, blue, person, ball&#10;&#10;Description automatically generated">
            <a:extLst>
              <a:ext uri="{FF2B5EF4-FFF2-40B4-BE49-F238E27FC236}">
                <a16:creationId xmlns:a16="http://schemas.microsoft.com/office/drawing/2014/main" id="{C0956141-ADA4-A94A-9008-8DCB8CAA40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6412BF-023B-0240-A281-B3A0D958C360}"/>
              </a:ext>
            </a:extLst>
          </p:cNvPr>
          <p:cNvSpPr>
            <a:spLocks noGrp="1"/>
          </p:cNvSpPr>
          <p:nvPr>
            <p:ph type="title"/>
          </p:nvPr>
        </p:nvSpPr>
        <p:spPr>
          <a:xfrm>
            <a:off x="831850" y="1709738"/>
            <a:ext cx="10515600" cy="2111375"/>
          </a:xfrm>
          <a:prstGeom prst="rect">
            <a:avLst/>
          </a:prstGeom>
        </p:spPr>
        <p:txBody>
          <a:bodyPr anchor="b"/>
          <a:lstStyle>
            <a:lvl1pPr algn="ctr">
              <a:defRPr sz="6000" b="1" i="0">
                <a:solidFill>
                  <a:schemeClr val="bg1"/>
                </a:solidFill>
                <a:latin typeface="Helvetica"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7537A48-4838-AF4D-91AD-912E2EDEF7F6}"/>
              </a:ext>
            </a:extLst>
          </p:cNvPr>
          <p:cNvSpPr>
            <a:spLocks noGrp="1"/>
          </p:cNvSpPr>
          <p:nvPr>
            <p:ph type="body" idx="1"/>
          </p:nvPr>
        </p:nvSpPr>
        <p:spPr>
          <a:xfrm>
            <a:off x="838200" y="4056063"/>
            <a:ext cx="10515600" cy="401637"/>
          </a:xfrm>
          <a:prstGeom prst="rect">
            <a:avLst/>
          </a:prstGeom>
        </p:spPr>
        <p:txBody>
          <a:bodyPr/>
          <a:lstStyle>
            <a:lvl1pPr marL="0" indent="0" algn="ctr">
              <a:buNone/>
              <a:defRPr sz="2400" b="1"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descr="A picture containing clock, drawing, plate&#10;&#10;Description automatically generated">
            <a:extLst>
              <a:ext uri="{FF2B5EF4-FFF2-40B4-BE49-F238E27FC236}">
                <a16:creationId xmlns:a16="http://schemas.microsoft.com/office/drawing/2014/main" id="{91F9EC05-1AD8-4E41-A348-218568A744CC}"/>
              </a:ext>
            </a:extLst>
          </p:cNvPr>
          <p:cNvPicPr>
            <a:picLocks noChangeAspect="1"/>
          </p:cNvPicPr>
          <p:nvPr userDrawn="1"/>
        </p:nvPicPr>
        <p:blipFill>
          <a:blip r:embed="rId3"/>
          <a:stretch>
            <a:fillRect/>
          </a:stretch>
        </p:blipFill>
        <p:spPr>
          <a:xfrm>
            <a:off x="9614947" y="825291"/>
            <a:ext cx="1791335" cy="393700"/>
          </a:xfrm>
          <a:prstGeom prst="rect">
            <a:avLst/>
          </a:prstGeom>
        </p:spPr>
      </p:pic>
      <p:sp>
        <p:nvSpPr>
          <p:cNvPr id="14" name="Picture Placeholder 10">
            <a:extLst>
              <a:ext uri="{FF2B5EF4-FFF2-40B4-BE49-F238E27FC236}">
                <a16:creationId xmlns:a16="http://schemas.microsoft.com/office/drawing/2014/main" id="{1F95B377-6EC8-1C4C-BE1A-ED0EBFE4C021}"/>
              </a:ext>
            </a:extLst>
          </p:cNvPr>
          <p:cNvSpPr>
            <a:spLocks noGrp="1" noChangeAspect="1"/>
          </p:cNvSpPr>
          <p:nvPr>
            <p:ph type="pic" sz="quarter" idx="11" hasCustomPrompt="1"/>
          </p:nvPr>
        </p:nvSpPr>
        <p:spPr>
          <a:xfrm>
            <a:off x="965153" y="852560"/>
            <a:ext cx="2863897" cy="393700"/>
          </a:xfrm>
          <a:prstGeom prst="rect">
            <a:avLst/>
          </a:prstGeom>
        </p:spPr>
        <p:txBody>
          <a:bodyPr/>
          <a:lstStyle>
            <a:lvl1pPr marL="0" indent="0">
              <a:buNone/>
              <a:defRPr>
                <a:solidFill>
                  <a:schemeClr val="bg1"/>
                </a:solidFill>
                <a:latin typeface="Helvetica" pitchFamily="2" charset="0"/>
              </a:defRPr>
            </a:lvl1pPr>
          </a:lstStyle>
          <a:p>
            <a:r>
              <a:rPr lang="en-US" dirty="0"/>
              <a:t>Insert logo here</a:t>
            </a:r>
          </a:p>
        </p:txBody>
      </p:sp>
    </p:spTree>
    <p:extLst>
      <p:ext uri="{BB962C8B-B14F-4D97-AF65-F5344CB8AC3E}">
        <p14:creationId xmlns:p14="http://schemas.microsoft.com/office/powerpoint/2010/main" val="2691943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9" name="Picture 8" descr="A picture containing person, air, ball, player&#10;&#10;Description automatically generated">
            <a:extLst>
              <a:ext uri="{FF2B5EF4-FFF2-40B4-BE49-F238E27FC236}">
                <a16:creationId xmlns:a16="http://schemas.microsoft.com/office/drawing/2014/main" id="{47D8ECBE-E551-494B-A2D0-AEF9BDD92C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Picture Placeholder 10">
            <a:extLst>
              <a:ext uri="{FF2B5EF4-FFF2-40B4-BE49-F238E27FC236}">
                <a16:creationId xmlns:a16="http://schemas.microsoft.com/office/drawing/2014/main" id="{132A6D57-C584-574E-9683-2DAEC81F4560}"/>
              </a:ext>
            </a:extLst>
          </p:cNvPr>
          <p:cNvSpPr>
            <a:spLocks noGrp="1" noChangeAspect="1"/>
          </p:cNvSpPr>
          <p:nvPr>
            <p:ph type="pic" sz="quarter" idx="11" hasCustomPrompt="1"/>
          </p:nvPr>
        </p:nvSpPr>
        <p:spPr>
          <a:xfrm>
            <a:off x="965153" y="852560"/>
            <a:ext cx="2863897" cy="393700"/>
          </a:xfrm>
          <a:prstGeom prst="rect">
            <a:avLst/>
          </a:prstGeom>
        </p:spPr>
        <p:txBody>
          <a:bodyPr/>
          <a:lstStyle>
            <a:lvl1pPr marL="0" indent="0">
              <a:buNone/>
              <a:defRPr>
                <a:solidFill>
                  <a:schemeClr val="bg1"/>
                </a:solidFill>
                <a:latin typeface="Helvetica" pitchFamily="2" charset="0"/>
              </a:defRPr>
            </a:lvl1pPr>
          </a:lstStyle>
          <a:p>
            <a:r>
              <a:rPr lang="en-US" dirty="0"/>
              <a:t>Insert logo here</a:t>
            </a:r>
          </a:p>
        </p:txBody>
      </p:sp>
      <p:sp>
        <p:nvSpPr>
          <p:cNvPr id="6" name="Title 1">
            <a:extLst>
              <a:ext uri="{FF2B5EF4-FFF2-40B4-BE49-F238E27FC236}">
                <a16:creationId xmlns:a16="http://schemas.microsoft.com/office/drawing/2014/main" id="{D71554A7-7084-FB48-9640-1707AD139FA4}"/>
              </a:ext>
            </a:extLst>
          </p:cNvPr>
          <p:cNvSpPr>
            <a:spLocks noGrp="1"/>
          </p:cNvSpPr>
          <p:nvPr>
            <p:ph type="ctrTitle" hasCustomPrompt="1"/>
          </p:nvPr>
        </p:nvSpPr>
        <p:spPr>
          <a:xfrm>
            <a:off x="3829722" y="2676535"/>
            <a:ext cx="7524078" cy="922169"/>
          </a:xfrm>
          <a:prstGeom prst="rect">
            <a:avLst/>
          </a:prstGeom>
        </p:spPr>
        <p:txBody>
          <a:bodyPr anchor="b"/>
          <a:lstStyle>
            <a:lvl1pPr algn="l">
              <a:defRPr sz="6000" b="1" i="0">
                <a:solidFill>
                  <a:schemeClr val="bg1"/>
                </a:solidFill>
                <a:latin typeface="Helvetica" pitchFamily="2" charset="0"/>
              </a:defRPr>
            </a:lvl1pPr>
          </a:lstStyle>
          <a:p>
            <a:r>
              <a:rPr lang="en-US" dirty="0"/>
              <a:t>Title/Subject</a:t>
            </a:r>
          </a:p>
        </p:txBody>
      </p:sp>
      <p:pic>
        <p:nvPicPr>
          <p:cNvPr id="7" name="Picture 6" descr="A picture containing clock, drawing, plate&#10;&#10;Description automatically generated">
            <a:extLst>
              <a:ext uri="{FF2B5EF4-FFF2-40B4-BE49-F238E27FC236}">
                <a16:creationId xmlns:a16="http://schemas.microsoft.com/office/drawing/2014/main" id="{2CCC5288-5E8C-D34C-AA99-BA2936B1AC23}"/>
              </a:ext>
            </a:extLst>
          </p:cNvPr>
          <p:cNvPicPr>
            <a:picLocks noChangeAspect="1"/>
          </p:cNvPicPr>
          <p:nvPr userDrawn="1"/>
        </p:nvPicPr>
        <p:blipFill>
          <a:blip r:embed="rId3"/>
          <a:stretch>
            <a:fillRect/>
          </a:stretch>
        </p:blipFill>
        <p:spPr>
          <a:xfrm>
            <a:off x="9614947" y="825291"/>
            <a:ext cx="1791335" cy="393700"/>
          </a:xfrm>
          <a:prstGeom prst="rect">
            <a:avLst/>
          </a:prstGeom>
        </p:spPr>
      </p:pic>
    </p:spTree>
    <p:extLst>
      <p:ext uri="{BB962C8B-B14F-4D97-AF65-F5344CB8AC3E}">
        <p14:creationId xmlns:p14="http://schemas.microsoft.com/office/powerpoint/2010/main" val="2961534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2 level">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61554" y="1744059"/>
            <a:ext cx="9815945" cy="784830"/>
          </a:xfrm>
          <a:prstGeom prst="rect">
            <a:avLst/>
          </a:prstGeom>
        </p:spPr>
        <p:txBody>
          <a:bodyPr anchor="b"/>
          <a:lstStyle>
            <a:lvl1pPr algn="l">
              <a:defRPr sz="5000" b="1">
                <a:latin typeface="Proxima Nova" charset="0"/>
                <a:ea typeface="Proxima Nova" charset="0"/>
                <a:cs typeface="Proxima Nova" charset="0"/>
              </a:defRPr>
            </a:lvl1pPr>
          </a:lstStyle>
          <a:p>
            <a:r>
              <a:rPr lang="en-US"/>
              <a:t>Click to edit Master title style</a:t>
            </a:r>
            <a:endParaRPr lang="en-US" dirty="0"/>
          </a:p>
        </p:txBody>
      </p:sp>
      <p:sp>
        <p:nvSpPr>
          <p:cNvPr id="3" name="Subtitle 2"/>
          <p:cNvSpPr>
            <a:spLocks noGrp="1"/>
          </p:cNvSpPr>
          <p:nvPr>
            <p:ph type="subTitle" idx="1"/>
          </p:nvPr>
        </p:nvSpPr>
        <p:spPr>
          <a:xfrm>
            <a:off x="661555" y="2620963"/>
            <a:ext cx="9815944" cy="480131"/>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273246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AB70A4-789B-6240-A042-1264AEBC1284}" type="datetimeFigureOut">
              <a:rPr lang="en-US"/>
              <a:pPr>
                <a:defRPr/>
              </a:pPr>
              <a:t>9/20/2020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6356A3-0B47-F24C-A729-C9D87CE92B52}" type="slidenum">
              <a:rPr lang="en-US"/>
              <a:pPr>
                <a:defRPr/>
              </a:pPr>
              <a:t>‹#›</a:t>
            </a:fld>
            <a:endParaRPr lang="en-US"/>
          </a:p>
        </p:txBody>
      </p:sp>
    </p:spTree>
    <p:extLst>
      <p:ext uri="{BB962C8B-B14F-4D97-AF65-F5344CB8AC3E}">
        <p14:creationId xmlns:p14="http://schemas.microsoft.com/office/powerpoint/2010/main" val="3627859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0941D2-4E5C-9E44-903A-B7BFBAA898B2}" type="datetimeFigureOut">
              <a:rPr lang="en-US"/>
              <a:pPr>
                <a:defRPr/>
              </a:pPr>
              <a:t>9/20/2020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9991A-064A-CE4A-B518-ADBA70FA0A28}" type="slidenum">
              <a:rPr lang="en-US"/>
              <a:pPr>
                <a:defRPr/>
              </a:pPr>
              <a:t>‹#›</a:t>
            </a:fld>
            <a:endParaRPr lang="en-US"/>
          </a:p>
        </p:txBody>
      </p:sp>
    </p:spTree>
    <p:extLst>
      <p:ext uri="{BB962C8B-B14F-4D97-AF65-F5344CB8AC3E}">
        <p14:creationId xmlns:p14="http://schemas.microsoft.com/office/powerpoint/2010/main" val="1560297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3F378D8-CB2A-4347-AF1F-34107C398681}" type="datetimeFigureOut">
              <a:rPr lang="en-US"/>
              <a:pPr>
                <a:defRPr/>
              </a:pPr>
              <a:t>9/20/2020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CB10E9-29F9-C149-B0B1-F403037D60A8}" type="slidenum">
              <a:rPr lang="en-US"/>
              <a:pPr>
                <a:defRPr/>
              </a:pPr>
              <a:t>‹#›</a:t>
            </a:fld>
            <a:endParaRPr lang="en-US"/>
          </a:p>
        </p:txBody>
      </p:sp>
    </p:spTree>
    <p:extLst>
      <p:ext uri="{BB962C8B-B14F-4D97-AF65-F5344CB8AC3E}">
        <p14:creationId xmlns:p14="http://schemas.microsoft.com/office/powerpoint/2010/main" val="1241281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961E83F-F8E0-F941-9F7F-BA2EB0BCB89B}" type="datetimeFigureOut">
              <a:rPr lang="en-US"/>
              <a:pPr>
                <a:defRPr/>
              </a:pPr>
              <a:t>9/20/2020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E982BD-B7FB-BF49-8087-6E31D769C14E}" type="slidenum">
              <a:rPr lang="en-US"/>
              <a:pPr>
                <a:defRPr/>
              </a:pPr>
              <a:t>‹#›</a:t>
            </a:fld>
            <a:endParaRPr lang="en-US"/>
          </a:p>
        </p:txBody>
      </p:sp>
    </p:spTree>
    <p:extLst>
      <p:ext uri="{BB962C8B-B14F-4D97-AF65-F5344CB8AC3E}">
        <p14:creationId xmlns:p14="http://schemas.microsoft.com/office/powerpoint/2010/main" val="3176206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DE75A8-8F8F-3447-81CF-F6D8BE34C580}" type="datetimeFigureOut">
              <a:rPr lang="en-US"/>
              <a:pPr>
                <a:defRPr/>
              </a:pPr>
              <a:t>9/20/2020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833230-E3C7-BE43-BC4E-2B9AEDD10F7C}" type="slidenum">
              <a:rPr lang="en-US"/>
              <a:pPr>
                <a:defRPr/>
              </a:pPr>
              <a:t>‹#›</a:t>
            </a:fld>
            <a:endParaRPr lang="en-US"/>
          </a:p>
        </p:txBody>
      </p:sp>
    </p:spTree>
    <p:extLst>
      <p:ext uri="{BB962C8B-B14F-4D97-AF65-F5344CB8AC3E}">
        <p14:creationId xmlns:p14="http://schemas.microsoft.com/office/powerpoint/2010/main" val="262199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1330779"/>
            <a:ext cx="4184035" cy="4710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1330779"/>
            <a:ext cx="4184034" cy="4710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Tree>
    <p:extLst>
      <p:ext uri="{BB962C8B-B14F-4D97-AF65-F5344CB8AC3E}">
        <p14:creationId xmlns:p14="http://schemas.microsoft.com/office/powerpoint/2010/main" val="1193718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4D5E224-9FD8-0849-924D-1C01C9A79425}" type="datetimeFigureOut">
              <a:rPr lang="en-US"/>
              <a:pPr>
                <a:defRPr/>
              </a:pPr>
              <a:t>9/20/2020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1777E2-D620-B047-A672-D6ACE96FF915}" type="slidenum">
              <a:rPr lang="en-US"/>
              <a:pPr>
                <a:defRPr/>
              </a:pPr>
              <a:t>‹#›</a:t>
            </a:fld>
            <a:endParaRPr lang="en-US"/>
          </a:p>
        </p:txBody>
      </p:sp>
    </p:spTree>
    <p:extLst>
      <p:ext uri="{BB962C8B-B14F-4D97-AF65-F5344CB8AC3E}">
        <p14:creationId xmlns:p14="http://schemas.microsoft.com/office/powerpoint/2010/main" val="39635768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26258F-A1F5-9F44-9F27-0E3D2A0D39E7}" type="datetimeFigureOut">
              <a:rPr lang="en-US"/>
              <a:pPr>
                <a:defRPr/>
              </a:pPr>
              <a:t>9/20/2020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8F9B19-9008-1047-97F4-4FD9B9528B45}" type="slidenum">
              <a:rPr lang="en-US"/>
              <a:pPr>
                <a:defRPr/>
              </a:pPr>
              <a:t>‹#›</a:t>
            </a:fld>
            <a:endParaRPr lang="en-US"/>
          </a:p>
        </p:txBody>
      </p:sp>
    </p:spTree>
    <p:extLst>
      <p:ext uri="{BB962C8B-B14F-4D97-AF65-F5344CB8AC3E}">
        <p14:creationId xmlns:p14="http://schemas.microsoft.com/office/powerpoint/2010/main" val="3383802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2CD7572-4602-A84D-B094-95076D173A55}" type="datetimeFigureOut">
              <a:rPr lang="en-US"/>
              <a:pPr>
                <a:defRPr/>
              </a:pPr>
              <a:t>9/20/2020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7A31D9-F80B-FE4A-8147-92AAF9ED9BB0}" type="slidenum">
              <a:rPr lang="en-US"/>
              <a:pPr>
                <a:defRPr/>
              </a:pPr>
              <a:t>‹#›</a:t>
            </a:fld>
            <a:endParaRPr lang="en-US"/>
          </a:p>
        </p:txBody>
      </p:sp>
    </p:spTree>
    <p:extLst>
      <p:ext uri="{BB962C8B-B14F-4D97-AF65-F5344CB8AC3E}">
        <p14:creationId xmlns:p14="http://schemas.microsoft.com/office/powerpoint/2010/main" val="2180106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90B9CC2-6BC2-5046-A202-A84DD044B11B}" type="datetimeFigureOut">
              <a:rPr lang="en-US"/>
              <a:pPr>
                <a:defRPr/>
              </a:pPr>
              <a:t>9/20/2020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0CFBDE-1A49-DD47-B76E-B1DD92BF88D8}" type="slidenum">
              <a:rPr lang="en-US"/>
              <a:pPr>
                <a:defRPr/>
              </a:pPr>
              <a:t>‹#›</a:t>
            </a:fld>
            <a:endParaRPr lang="en-US"/>
          </a:p>
        </p:txBody>
      </p:sp>
    </p:spTree>
    <p:extLst>
      <p:ext uri="{BB962C8B-B14F-4D97-AF65-F5344CB8AC3E}">
        <p14:creationId xmlns:p14="http://schemas.microsoft.com/office/powerpoint/2010/main" val="4185561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2908F3-F459-314C-80BF-70D24BA12B3D}" type="datetimeFigureOut">
              <a:rPr lang="en-US"/>
              <a:pPr>
                <a:defRPr/>
              </a:pPr>
              <a:t>9/20/2020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35957D-17A7-9948-990B-9221B2FAF284}" type="slidenum">
              <a:rPr lang="en-US"/>
              <a:pPr>
                <a:defRPr/>
              </a:pPr>
              <a:t>‹#›</a:t>
            </a:fld>
            <a:endParaRPr lang="en-US"/>
          </a:p>
        </p:txBody>
      </p:sp>
    </p:spTree>
    <p:extLst>
      <p:ext uri="{BB962C8B-B14F-4D97-AF65-F5344CB8AC3E}">
        <p14:creationId xmlns:p14="http://schemas.microsoft.com/office/powerpoint/2010/main" val="39637464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5480FC-0438-5541-B125-B51DB6A554CC}" type="datetimeFigureOut">
              <a:rPr lang="en-US"/>
              <a:pPr>
                <a:defRPr/>
              </a:pPr>
              <a:t>9/20/2020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95BD0E-D79D-5348-88A8-63CDAC2F7FFA}" type="slidenum">
              <a:rPr lang="en-US"/>
              <a:pPr>
                <a:defRPr/>
              </a:pPr>
              <a:t>‹#›</a:t>
            </a:fld>
            <a:endParaRPr lang="en-US"/>
          </a:p>
        </p:txBody>
      </p:sp>
    </p:spTree>
    <p:extLst>
      <p:ext uri="{BB962C8B-B14F-4D97-AF65-F5344CB8AC3E}">
        <p14:creationId xmlns:p14="http://schemas.microsoft.com/office/powerpoint/2010/main" val="11466329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 Title Headlin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14754" y="4275089"/>
            <a:ext cx="9935308" cy="1477328"/>
          </a:xfrm>
        </p:spPr>
        <p:txBody>
          <a:bodyPr/>
          <a:lstStyle>
            <a:lvl1pPr>
              <a:defRPr sz="5000" b="1"/>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D92F8C1D-728B-8D43-9C4C-0E6E1BA82BD3}" type="datetimeFigureOut">
              <a:rPr lang="en-US"/>
              <a:pPr>
                <a:defRPr/>
              </a:pPr>
              <a:t>9/20/2020</a:t>
            </a:fld>
            <a:endParaRPr lang="en-US"/>
          </a:p>
        </p:txBody>
      </p:sp>
      <p:sp>
        <p:nvSpPr>
          <p:cNvPr id="4" name="Slide Number Placeholder 3"/>
          <p:cNvSpPr>
            <a:spLocks noGrp="1"/>
          </p:cNvSpPr>
          <p:nvPr>
            <p:ph type="sldNum" sz="quarter" idx="11"/>
          </p:nvPr>
        </p:nvSpPr>
        <p:spPr/>
        <p:txBody>
          <a:bodyPr/>
          <a:lstStyle>
            <a:lvl1pPr>
              <a:defRPr/>
            </a:lvl1pPr>
          </a:lstStyle>
          <a:p>
            <a:pPr>
              <a:defRPr/>
            </a:pPr>
            <a:fld id="{FB8C82AE-65B5-5F45-8275-52C6097CB60B}"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88611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Title Headlin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4754" y="4275089"/>
            <a:ext cx="9935308" cy="1477328"/>
          </a:xfrm>
        </p:spPr>
        <p:txBody>
          <a:bodyPr/>
          <a:lstStyle>
            <a:lvl1pPr>
              <a:defRPr sz="5000" b="1"/>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16AB84FF-C312-B248-A843-7008FE7EC9B7}" type="datetimeFigureOut">
              <a:rPr lang="en-US"/>
              <a:pPr>
                <a:defRPr/>
              </a:pPr>
              <a:t>9/20/2020</a:t>
            </a:fld>
            <a:endParaRPr lang="en-US"/>
          </a:p>
        </p:txBody>
      </p:sp>
      <p:sp>
        <p:nvSpPr>
          <p:cNvPr id="4" name="Slide Number Placeholder 3"/>
          <p:cNvSpPr>
            <a:spLocks noGrp="1"/>
          </p:cNvSpPr>
          <p:nvPr>
            <p:ph type="sldNum" sz="quarter" idx="11"/>
          </p:nvPr>
        </p:nvSpPr>
        <p:spPr/>
        <p:txBody>
          <a:bodyPr/>
          <a:lstStyle>
            <a:lvl1pPr>
              <a:defRPr/>
            </a:lvl1pPr>
          </a:lstStyle>
          <a:p>
            <a:pPr>
              <a:defRPr/>
            </a:pPr>
            <a:fld id="{472FEE71-9B71-6B46-AEC7-3E841132ECFC}"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5796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Title Headline/Subhea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3031" y="4478670"/>
            <a:ext cx="9935308" cy="1297661"/>
          </a:xfrm>
        </p:spPr>
        <p:txBody>
          <a:bodyPr/>
          <a:lstStyle>
            <a:lvl1pPr>
              <a:defRPr sz="5000" b="1"/>
            </a:lvl1pPr>
          </a:lstStyle>
          <a:p>
            <a:r>
              <a:rPr lang="en-US" dirty="0"/>
              <a:t>Click to edit Master title </a:t>
            </a:r>
          </a:p>
        </p:txBody>
      </p:sp>
      <p:sp>
        <p:nvSpPr>
          <p:cNvPr id="4" name="Date Placeholder 2"/>
          <p:cNvSpPr>
            <a:spLocks noGrp="1"/>
          </p:cNvSpPr>
          <p:nvPr>
            <p:ph type="dt" sz="half" idx="10"/>
          </p:nvPr>
        </p:nvSpPr>
        <p:spPr/>
        <p:txBody>
          <a:bodyPr/>
          <a:lstStyle>
            <a:lvl1pPr>
              <a:defRPr/>
            </a:lvl1pPr>
          </a:lstStyle>
          <a:p>
            <a:pPr>
              <a:defRPr/>
            </a:pPr>
            <a:fld id="{E6409EE7-4FCC-5E47-BC5F-8573D96C5E51}" type="datetimeFigureOut">
              <a:rPr lang="en-US"/>
              <a:pPr>
                <a:defRPr/>
              </a:pPr>
              <a:t>9/20/2020</a:t>
            </a:fld>
            <a:endParaRPr lang="en-US"/>
          </a:p>
        </p:txBody>
      </p:sp>
      <p:sp>
        <p:nvSpPr>
          <p:cNvPr id="5" name="Slide Number Placeholder 3"/>
          <p:cNvSpPr>
            <a:spLocks noGrp="1"/>
          </p:cNvSpPr>
          <p:nvPr>
            <p:ph type="sldNum" sz="quarter" idx="11"/>
          </p:nvPr>
        </p:nvSpPr>
        <p:spPr/>
        <p:txBody>
          <a:bodyPr/>
          <a:lstStyle>
            <a:lvl1pPr>
              <a:defRPr/>
            </a:lvl1pPr>
          </a:lstStyle>
          <a:p>
            <a:pPr>
              <a:defRPr/>
            </a:pPr>
            <a:fld id="{F87EEE0F-1913-1744-B27A-085382E8FE65}"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74414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2 leve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1554" y="1744059"/>
            <a:ext cx="9815945" cy="784830"/>
          </a:xfrm>
          <a:prstGeom prst="rect">
            <a:avLst/>
          </a:prstGeom>
        </p:spPr>
        <p:txBody>
          <a:bodyPr wrap="square" anchor="b">
            <a:spAutoFit/>
          </a:bodyPr>
          <a:lstStyle>
            <a:lvl1pPr algn="l">
              <a:defRPr sz="5000" b="1">
                <a:latin typeface="Proxima Nova" charset="0"/>
                <a:ea typeface="Proxima Nova" charset="0"/>
                <a:cs typeface="Proxima Nova" charset="0"/>
              </a:defRPr>
            </a:lvl1pPr>
          </a:lstStyle>
          <a:p>
            <a:r>
              <a:rPr lang="en-US"/>
              <a:t>Click to edit Master title style</a:t>
            </a:r>
            <a:endParaRPr lang="en-US" dirty="0"/>
          </a:p>
        </p:txBody>
      </p:sp>
      <p:sp>
        <p:nvSpPr>
          <p:cNvPr id="3" name="Subtitle 2"/>
          <p:cNvSpPr>
            <a:spLocks noGrp="1"/>
          </p:cNvSpPr>
          <p:nvPr>
            <p:ph type="subTitle" idx="1"/>
          </p:nvPr>
        </p:nvSpPr>
        <p:spPr>
          <a:xfrm>
            <a:off x="661555" y="2620963"/>
            <a:ext cx="9815944" cy="480131"/>
          </a:xfrm>
          <a:prstGeom prst="rect">
            <a:avLst/>
          </a:prstGeom>
        </p:spPr>
        <p:txBody>
          <a:bodyPr wrap="square">
            <a:sp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77082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0.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11.xml"/><Relationship Id="rId4"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23.png"/><Relationship Id="rId5" Type="http://schemas.openxmlformats.org/officeDocument/2006/relationships/theme" Target="../theme/theme12.xml"/><Relationship Id="rId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2.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4.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3.png"/><Relationship Id="rId2" Type="http://schemas.openxmlformats.org/officeDocument/2006/relationships/slideLayout" Target="../slideLayouts/slideLayout65.xml"/><Relationship Id="rId16" Type="http://schemas.openxmlformats.org/officeDocument/2006/relationships/image" Target="../media/image2.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bk object 16"/>
          <p:cNvSpPr/>
          <p:nvPr/>
        </p:nvSpPr>
        <p:spPr>
          <a:xfrm>
            <a:off x="0" y="5751576"/>
            <a:ext cx="12192000" cy="1106424"/>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95986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838200" y="63817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3DDA89D-6500-6F47-83F2-2AA7E5AAD9A0}" type="datetimeFigureOut">
              <a:rPr lang="en-US"/>
              <a:pPr>
                <a:defRPr/>
              </a:pPr>
              <a:t>9/20/2020</a:t>
            </a:fld>
            <a:endParaRPr lang="en-US"/>
          </a:p>
        </p:txBody>
      </p:sp>
      <p:sp>
        <p:nvSpPr>
          <p:cNvPr id="5" name="Footer Placeholder 4"/>
          <p:cNvSpPr>
            <a:spLocks noGrp="1"/>
          </p:cNvSpPr>
          <p:nvPr>
            <p:ph type="ftr" sz="quarter" idx="3"/>
          </p:nvPr>
        </p:nvSpPr>
        <p:spPr>
          <a:xfrm>
            <a:off x="4038600" y="63817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81750"/>
            <a:ext cx="1554163"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F0AC7EB-9328-0843-B970-D0D03097A436}" type="slidenum">
              <a:rPr lang="en-US"/>
              <a:pPr>
                <a:defRPr/>
              </a:pPr>
              <a:t>‹#›</a:t>
            </a:fld>
            <a:endParaRPr lang="en-US"/>
          </a:p>
        </p:txBody>
      </p:sp>
      <p:sp>
        <p:nvSpPr>
          <p:cNvPr id="1030" name="Title Placeholder 1"/>
          <p:cNvSpPr>
            <a:spLocks noGrp="1"/>
          </p:cNvSpPr>
          <p:nvPr>
            <p:ph type="title"/>
          </p:nvPr>
        </p:nvSpPr>
        <p:spPr bwMode="auto">
          <a:xfrm>
            <a:off x="838200" y="731838"/>
            <a:ext cx="8313738"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1031" name="Text Placeholder 2"/>
          <p:cNvSpPr>
            <a:spLocks noGrp="1"/>
          </p:cNvSpPr>
          <p:nvPr>
            <p:ph type="body" idx="1"/>
          </p:nvPr>
        </p:nvSpPr>
        <p:spPr bwMode="auto">
          <a:xfrm>
            <a:off x="838200" y="1825625"/>
            <a:ext cx="8313738"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5178794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eaLnBrk="1" fontAlgn="base" hangingPunct="1">
        <a:lnSpc>
          <a:spcPct val="90000"/>
        </a:lnSpc>
        <a:spcBef>
          <a:spcPct val="0"/>
        </a:spcBef>
        <a:spcAft>
          <a:spcPct val="0"/>
        </a:spcAft>
        <a:defRPr sz="3600"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Proxima Nova" charset="0"/>
          <a:ea typeface="Proxima Nova" charset="0"/>
          <a:cs typeface="Proxima Nova"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Proxima Nova" charset="0"/>
          <a:ea typeface="Proxima Nova" charset="0"/>
          <a:cs typeface="Proxima Nova" charset="0"/>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Proxima Nova" charset="0"/>
          <a:ea typeface="Proxima Nova" charset="0"/>
          <a:cs typeface="Proxima Nova" charset="0"/>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731838"/>
            <a:ext cx="8313738" cy="59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8313738"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4"/>
          <p:cNvSpPr>
            <a:spLocks noGrp="1"/>
          </p:cNvSpPr>
          <p:nvPr>
            <p:ph type="dt" sz="half" idx="2"/>
          </p:nvPr>
        </p:nvSpPr>
        <p:spPr>
          <a:xfrm>
            <a:off x="838200" y="613727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solidFill>
                <a:latin typeface="+mn-lt"/>
              </a:defRPr>
            </a:lvl1pPr>
          </a:lstStyle>
          <a:p>
            <a:pPr>
              <a:defRPr/>
            </a:pPr>
            <a:fld id="{A095F032-5529-BB41-8B07-FE4729132BA5}" type="datetimeFigureOut">
              <a:rPr lang="en-US"/>
              <a:pPr>
                <a:defRPr/>
              </a:pPr>
              <a:t>9/20/2020</a:t>
            </a:fld>
            <a:endParaRPr lang="en-US" dirty="0"/>
          </a:p>
        </p:txBody>
      </p:sp>
      <p:sp>
        <p:nvSpPr>
          <p:cNvPr id="6" name="Slide Number Placeholder 5"/>
          <p:cNvSpPr>
            <a:spLocks noGrp="1"/>
          </p:cNvSpPr>
          <p:nvPr>
            <p:ph type="sldNum" sz="quarter" idx="4"/>
          </p:nvPr>
        </p:nvSpPr>
        <p:spPr>
          <a:xfrm>
            <a:off x="8610600" y="6137275"/>
            <a:ext cx="1395413"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mn-lt"/>
              </a:defRPr>
            </a:lvl1pPr>
          </a:lstStyle>
          <a:p>
            <a:pPr>
              <a:defRPr/>
            </a:pPr>
            <a:fld id="{FF5B77E0-938C-184E-A8E0-BEB8B2DF60DA}" type="slidenum">
              <a:rPr lang="en-US"/>
              <a:pPr>
                <a:defRPr/>
              </a:pPr>
              <a:t>‹#›</a:t>
            </a:fld>
            <a:endParaRPr lang="en-US" dirty="0"/>
          </a:p>
        </p:txBody>
      </p:sp>
      <p:sp>
        <p:nvSpPr>
          <p:cNvPr id="7" name="Footer Placeholder 6"/>
          <p:cNvSpPr>
            <a:spLocks noGrp="1"/>
          </p:cNvSpPr>
          <p:nvPr>
            <p:ph type="ftr" sz="quarter" idx="3"/>
          </p:nvPr>
        </p:nvSpPr>
        <p:spPr>
          <a:xfrm>
            <a:off x="4038600" y="613727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bg1"/>
                </a:solidFill>
                <a:latin typeface="+mn-lt"/>
              </a:defRPr>
            </a:lvl1pPr>
          </a:lstStyle>
          <a:p>
            <a:pPr>
              <a:defRPr/>
            </a:pPr>
            <a:endParaRPr lang="en-US"/>
          </a:p>
        </p:txBody>
      </p:sp>
      <p:pic>
        <p:nvPicPr>
          <p:cNvPr id="205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33050" y="6197600"/>
            <a:ext cx="1190625" cy="20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505802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p:txStyles>
    <p:titleStyle>
      <a:lvl1pPr algn="l" rtl="0" fontAlgn="base">
        <a:lnSpc>
          <a:spcPct val="90000"/>
        </a:lnSpc>
        <a:spcBef>
          <a:spcPct val="0"/>
        </a:spcBef>
        <a:spcAft>
          <a:spcPct val="0"/>
        </a:spcAft>
        <a:defRPr sz="3600" kern="1200">
          <a:solidFill>
            <a:schemeClr val="bg1"/>
          </a:solidFill>
          <a:latin typeface="Proxima Nova" charset="0"/>
          <a:ea typeface="Proxima Nova" charset="0"/>
          <a:cs typeface="Proxima Nova" charset="0"/>
        </a:defRPr>
      </a:lvl1pPr>
      <a:lvl2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2pPr>
      <a:lvl3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3pPr>
      <a:lvl4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4pPr>
      <a:lvl5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5pPr>
      <a:lvl6pPr marL="4572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6pPr>
      <a:lvl7pPr marL="9144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7pPr>
      <a:lvl8pPr marL="13716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8pPr>
      <a:lvl9pPr marL="18288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bg1"/>
          </a:solidFill>
          <a:latin typeface="Proxima Nova" charset="0"/>
          <a:ea typeface="Proxima Nova" charset="0"/>
          <a:cs typeface="Proxima Nova" charset="0"/>
        </a:defRPr>
      </a:lvl1pPr>
      <a:lvl2pPr marL="685800" indent="-228600" algn="l" rtl="0" fontAlgn="base">
        <a:lnSpc>
          <a:spcPct val="90000"/>
        </a:lnSpc>
        <a:spcBef>
          <a:spcPts val="500"/>
        </a:spcBef>
        <a:spcAft>
          <a:spcPct val="0"/>
        </a:spcAft>
        <a:buFont typeface="Arial" charset="0"/>
        <a:buChar char="•"/>
        <a:defRPr sz="2400" kern="1200">
          <a:solidFill>
            <a:schemeClr val="bg1"/>
          </a:solidFill>
          <a:latin typeface="Proxima Nova" charset="0"/>
          <a:ea typeface="Proxima Nova" charset="0"/>
          <a:cs typeface="Proxima Nova" charset="0"/>
        </a:defRPr>
      </a:lvl2pPr>
      <a:lvl3pPr marL="1143000" indent="-228600" algn="l" rtl="0" fontAlgn="base">
        <a:lnSpc>
          <a:spcPct val="90000"/>
        </a:lnSpc>
        <a:spcBef>
          <a:spcPts val="500"/>
        </a:spcBef>
        <a:spcAft>
          <a:spcPct val="0"/>
        </a:spcAft>
        <a:buFont typeface="Arial" charset="0"/>
        <a:buChar char="•"/>
        <a:defRPr sz="2000" kern="1200">
          <a:solidFill>
            <a:schemeClr val="bg1"/>
          </a:solidFill>
          <a:latin typeface="Proxima Nova" charset="0"/>
          <a:ea typeface="Proxima Nova" charset="0"/>
          <a:cs typeface="Proxima Nova" charset="0"/>
        </a:defRPr>
      </a:lvl3pPr>
      <a:lvl4pPr marL="1600200" indent="-228600" algn="l" rtl="0" fontAlgn="base">
        <a:lnSpc>
          <a:spcPct val="90000"/>
        </a:lnSpc>
        <a:spcBef>
          <a:spcPts val="500"/>
        </a:spcBef>
        <a:spcAft>
          <a:spcPct val="0"/>
        </a:spcAft>
        <a:buFont typeface="Arial" charset="0"/>
        <a:buChar char="•"/>
        <a:defRPr kern="1200">
          <a:solidFill>
            <a:schemeClr val="bg1"/>
          </a:solidFill>
          <a:latin typeface="Proxima Nova" charset="0"/>
          <a:ea typeface="Proxima Nova" charset="0"/>
          <a:cs typeface="Proxima Nova" charset="0"/>
        </a:defRPr>
      </a:lvl4pPr>
      <a:lvl5pPr marL="2057400" indent="-228600" algn="l" rtl="0" fontAlgn="base">
        <a:lnSpc>
          <a:spcPct val="90000"/>
        </a:lnSpc>
        <a:spcBef>
          <a:spcPts val="500"/>
        </a:spcBef>
        <a:spcAft>
          <a:spcPct val="0"/>
        </a:spcAft>
        <a:buFont typeface="Arial" charset="0"/>
        <a:buChar char="•"/>
        <a:defRPr sz="1600" kern="1200">
          <a:solidFill>
            <a:schemeClr val="bg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lumOff val="44000"/>
          </a:schemeClr>
        </a:solidFill>
        <a:effectLst/>
      </p:bgPr>
    </p:bg>
    <p:spTree>
      <p:nvGrpSpPr>
        <p:cNvPr id="1" name=""/>
        <p:cNvGrpSpPr/>
        <p:nvPr/>
      </p:nvGrpSpPr>
      <p:grpSpPr>
        <a:xfrm>
          <a:off x="0" y="0"/>
          <a:ext cx="0" cy="0"/>
          <a:chOff x="0" y="0"/>
          <a:chExt cx="0" cy="0"/>
        </a:xfrm>
      </p:grpSpPr>
      <p:pic>
        <p:nvPicPr>
          <p:cNvPr id="2" name="pasted-image.pdf" descr="pasted-image.pdf"/>
          <p:cNvPicPr>
            <a:picLocks noChangeAspect="1"/>
          </p:cNvPicPr>
          <p:nvPr/>
        </p:nvPicPr>
        <p:blipFill>
          <a:blip r:embed="rId6"/>
          <a:stretch>
            <a:fillRect/>
          </a:stretch>
        </p:blipFill>
        <p:spPr>
          <a:xfrm>
            <a:off x="-1260779" y="-11778"/>
            <a:ext cx="13511426" cy="6932461"/>
          </a:xfrm>
          <a:prstGeom prst="rect">
            <a:avLst/>
          </a:prstGeom>
          <a:ln w="12700">
            <a:miter lim="400000"/>
          </a:ln>
        </p:spPr>
      </p:pic>
      <p:sp>
        <p:nvSpPr>
          <p:cNvPr id="3" name="Title Text"/>
          <p:cNvSpPr>
            <a:spLocks noGrp="1"/>
          </p:cNvSpPr>
          <p:nvPr>
            <p:ph type="title"/>
          </p:nvPr>
        </p:nvSpPr>
        <p:spPr>
          <a:xfrm>
            <a:off x="1981200" y="0"/>
            <a:ext cx="8229600" cy="1417638"/>
          </a:xfrm>
          <a:prstGeom prst="rect">
            <a:avLst/>
          </a:prstGeom>
          <a:ln w="25400">
            <a:miter lim="400000"/>
          </a:ln>
          <a:extLst>
            <a:ext uri="{C572A759-6A51-4108-AA02-DFA0A04FC94B}">
              <ma14:wrappingTextBoxFlag xmlns="" xmlns:ma14="http://schemas.microsoft.com/office/mac/drawingml/2011/main" val="1"/>
            </a:ext>
          </a:extLst>
        </p:spPr>
        <p:txBody>
          <a:bodyPr tIns="91439" bIns="91439" anchor="b"/>
          <a:lstStyle/>
          <a:p>
            <a:r>
              <a:rPr dirty="0"/>
              <a:t>Title Text</a:t>
            </a:r>
          </a:p>
        </p:txBody>
      </p:sp>
      <p:sp>
        <p:nvSpPr>
          <p:cNvPr id="4" name="Body Level One…"/>
          <p:cNvSpPr>
            <a:spLocks noGrp="1"/>
          </p:cNvSpPr>
          <p:nvPr>
            <p:ph type="body" idx="1"/>
          </p:nvPr>
        </p:nvSpPr>
        <p:spPr>
          <a:xfrm>
            <a:off x="1981200" y="1600200"/>
            <a:ext cx="8229600" cy="5257800"/>
          </a:xfrm>
          <a:prstGeom prst="rect">
            <a:avLst/>
          </a:prstGeom>
          <a:ln w="25400">
            <a:miter lim="400000"/>
          </a:ln>
          <a:extLst>
            <a:ext uri="{C572A759-6A51-4108-AA02-DFA0A04FC94B}">
              <ma14:wrappingTextBoxFlag xmlns="" xmlns:ma14="http://schemas.microsoft.com/office/mac/drawingml/2011/main" val="1"/>
            </a:ext>
          </a:extLst>
        </p:spPr>
        <p:txBody>
          <a:bodyPr tIns="91439" bIns="9143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p:cNvSpPr>
            <a:spLocks noGrp="1"/>
          </p:cNvSpPr>
          <p:nvPr>
            <p:ph type="sldNum" sz="quarter" idx="2"/>
          </p:nvPr>
        </p:nvSpPr>
        <p:spPr>
          <a:xfrm>
            <a:off x="7712998" y="6171686"/>
            <a:ext cx="364202" cy="369330"/>
          </a:xfrm>
          <a:prstGeom prst="rect">
            <a:avLst/>
          </a:prstGeom>
          <a:ln w="25400">
            <a:miter lim="400000"/>
          </a:ln>
        </p:spPr>
        <p:txBody>
          <a:bodyPr wrap="none" tIns="91439" bIns="91439" anchor="ctr">
            <a:spAutoFit/>
          </a:bodyPr>
          <a:lstStyle>
            <a:lvl1pPr algn="r">
              <a:defRPr sz="1200">
                <a:solidFill>
                  <a:schemeClr val="accent1">
                    <a:lumOff val="44000"/>
                  </a:schemeClr>
                </a:solidFill>
                <a:latin typeface="+mn-lt"/>
                <a:ea typeface="+mn-ea"/>
                <a:cs typeface="+mn-cs"/>
                <a:sym typeface="Times"/>
              </a:defRPr>
            </a:lvl1pPr>
          </a:lstStyle>
          <a:p>
            <a:fld id="{86CB4B4D-7CA3-9044-876B-883B54F8677D}" type="slidenum">
              <a:t>‹#›</a:t>
            </a:fld>
            <a:endParaRPr/>
          </a:p>
        </p:txBody>
      </p:sp>
    </p:spTree>
    <p:extLst>
      <p:ext uri="{BB962C8B-B14F-4D97-AF65-F5344CB8AC3E}">
        <p14:creationId xmlns:p14="http://schemas.microsoft.com/office/powerpoint/2010/main" val="33312542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p:transition spd="med"/>
  <p:txStyles>
    <p:titleStyle>
      <a:lvl1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C000"/>
          </a:solidFill>
          <a:uFillTx/>
          <a:latin typeface="+mj-ea"/>
          <a:ea typeface="+mj-ea"/>
          <a:cs typeface="Lucida Sans"/>
          <a:sym typeface="Lucida Sans"/>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5pPr>
      <a:lvl6pPr marL="0" marR="0" indent="22860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6pPr>
      <a:lvl7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7pPr>
      <a:lvl8pPr marL="0" marR="0" indent="68580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8pPr>
      <a:lvl9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091D58"/>
          </a:solidFill>
          <a:uFillTx/>
          <a:latin typeface="Lucida Sans"/>
          <a:ea typeface="Lucida Sans"/>
          <a:cs typeface="Lucida Sans"/>
          <a:sym typeface="Lucida Sans"/>
        </a:defRPr>
      </a:lvl9pPr>
    </p:titleStyle>
    <p:bodyStyle>
      <a:lvl1pPr marL="342900" marR="0" indent="-342900" algn="l" defTabSz="914400" rtl="0" latinLnBrk="0">
        <a:lnSpc>
          <a:spcPct val="100000"/>
        </a:lnSpc>
        <a:spcBef>
          <a:spcPts val="450"/>
        </a:spcBef>
        <a:spcAft>
          <a:spcPts val="0"/>
        </a:spcAft>
        <a:buClrTx/>
        <a:buSzPct val="100000"/>
        <a:buFontTx/>
        <a:buChar char="•"/>
        <a:tabLst/>
        <a:defRPr sz="2000" b="0" i="0" u="none" strike="noStrike" cap="none" spc="0" baseline="0">
          <a:ln>
            <a:noFill/>
          </a:ln>
          <a:solidFill>
            <a:schemeClr val="bg1"/>
          </a:solidFill>
          <a:uFillTx/>
          <a:latin typeface="+mj-lt"/>
          <a:ea typeface="Lucida Sans"/>
          <a:cs typeface="Lucida Sans"/>
          <a:sym typeface="Lucida Sans"/>
        </a:defRPr>
      </a:lvl1pPr>
      <a:lvl2pPr marL="585788" marR="0" indent="-357188" algn="l" defTabSz="914400" rtl="0" latinLnBrk="0">
        <a:lnSpc>
          <a:spcPct val="100000"/>
        </a:lnSpc>
        <a:spcBef>
          <a:spcPts val="450"/>
        </a:spcBef>
        <a:spcAft>
          <a:spcPts val="0"/>
        </a:spcAft>
        <a:buClrTx/>
        <a:buSzPct val="100000"/>
        <a:buFontTx/>
        <a:buChar char="•"/>
        <a:tabLst/>
        <a:defRPr sz="2000" b="0" i="0" u="none" strike="noStrike" cap="none" spc="0" baseline="0">
          <a:ln>
            <a:noFill/>
          </a:ln>
          <a:solidFill>
            <a:schemeClr val="bg1"/>
          </a:solidFill>
          <a:uFillTx/>
          <a:latin typeface="+mj-lt"/>
          <a:ea typeface="Lucida Sans"/>
          <a:cs typeface="Lucida Sans"/>
          <a:sym typeface="Lucida Sans"/>
        </a:defRPr>
      </a:lvl2pPr>
      <a:lvl3pPr marL="742950" marR="0" indent="-285750" algn="l" defTabSz="914400" rtl="0" latinLnBrk="0">
        <a:lnSpc>
          <a:spcPct val="100000"/>
        </a:lnSpc>
        <a:spcBef>
          <a:spcPts val="450"/>
        </a:spcBef>
        <a:spcAft>
          <a:spcPts val="0"/>
        </a:spcAft>
        <a:buClrTx/>
        <a:buSzPct val="100000"/>
        <a:buFontTx/>
        <a:buChar char="•"/>
        <a:tabLst/>
        <a:defRPr sz="2000" b="0" i="0" u="none" strike="noStrike" cap="none" spc="0" baseline="0">
          <a:ln>
            <a:noFill/>
          </a:ln>
          <a:solidFill>
            <a:schemeClr val="bg1"/>
          </a:solidFill>
          <a:uFillTx/>
          <a:latin typeface="+mj-lt"/>
          <a:ea typeface="Lucida Sans"/>
          <a:cs typeface="Lucida Sans"/>
          <a:sym typeface="Lucida Sans"/>
        </a:defRPr>
      </a:lvl3pPr>
      <a:lvl4pPr marL="971550" marR="0" indent="-285750" algn="l" defTabSz="914400" rtl="0" latinLnBrk="0">
        <a:lnSpc>
          <a:spcPct val="100000"/>
        </a:lnSpc>
        <a:spcBef>
          <a:spcPts val="450"/>
        </a:spcBef>
        <a:spcAft>
          <a:spcPts val="0"/>
        </a:spcAft>
        <a:buClrTx/>
        <a:buSzPct val="100000"/>
        <a:buFontTx/>
        <a:buChar char="•"/>
        <a:tabLst/>
        <a:defRPr sz="2000" b="0" i="0" u="none" strike="noStrike" cap="none" spc="0" baseline="0">
          <a:ln>
            <a:noFill/>
          </a:ln>
          <a:solidFill>
            <a:schemeClr val="bg1"/>
          </a:solidFill>
          <a:uFillTx/>
          <a:latin typeface="+mj-lt"/>
          <a:ea typeface="Lucida Sans"/>
          <a:cs typeface="Lucida Sans"/>
          <a:sym typeface="Lucida Sans"/>
        </a:defRPr>
      </a:lvl4pPr>
      <a:lvl5pPr marL="1200150" marR="0" indent="-285750" algn="l" defTabSz="914400" rtl="0" latinLnBrk="0">
        <a:lnSpc>
          <a:spcPct val="100000"/>
        </a:lnSpc>
        <a:spcBef>
          <a:spcPts val="450"/>
        </a:spcBef>
        <a:spcAft>
          <a:spcPts val="0"/>
        </a:spcAft>
        <a:buClrTx/>
        <a:buSzPct val="100000"/>
        <a:buFontTx/>
        <a:buChar char="•"/>
        <a:tabLst/>
        <a:defRPr sz="2000" b="0" i="0" u="none" strike="noStrike" cap="none" spc="0" baseline="0">
          <a:ln>
            <a:noFill/>
          </a:ln>
          <a:solidFill>
            <a:schemeClr val="bg1"/>
          </a:solidFill>
          <a:uFillTx/>
          <a:latin typeface="+mj-lt"/>
          <a:ea typeface="Lucida Sans"/>
          <a:cs typeface="Lucida Sans"/>
          <a:sym typeface="Lucida Sans"/>
        </a:defRPr>
      </a:lvl5pPr>
      <a:lvl6pPr marL="1428750" marR="0" indent="-285750" algn="l" defTabSz="914400" rtl="0" latinLnBrk="0">
        <a:lnSpc>
          <a:spcPct val="100000"/>
        </a:lnSpc>
        <a:spcBef>
          <a:spcPts val="450"/>
        </a:spcBef>
        <a:spcAft>
          <a:spcPts val="0"/>
        </a:spcAft>
        <a:buClrTx/>
        <a:buSzPct val="100000"/>
        <a:buFontTx/>
        <a:buChar char="•"/>
        <a:tabLst/>
        <a:defRPr sz="2000" b="1" i="0" u="none" strike="noStrike" cap="none" spc="0" baseline="0">
          <a:ln>
            <a:noFill/>
          </a:ln>
          <a:solidFill>
            <a:srgbClr val="002062"/>
          </a:solidFill>
          <a:uFillTx/>
          <a:latin typeface="Lucida Sans"/>
          <a:ea typeface="Lucida Sans"/>
          <a:cs typeface="Lucida Sans"/>
          <a:sym typeface="Lucida Sans"/>
        </a:defRPr>
      </a:lvl6pPr>
      <a:lvl7pPr marL="1657350" marR="0" indent="-285750" algn="l" defTabSz="914400" rtl="0" latinLnBrk="0">
        <a:lnSpc>
          <a:spcPct val="100000"/>
        </a:lnSpc>
        <a:spcBef>
          <a:spcPts val="450"/>
        </a:spcBef>
        <a:spcAft>
          <a:spcPts val="0"/>
        </a:spcAft>
        <a:buClrTx/>
        <a:buSzPct val="100000"/>
        <a:buFontTx/>
        <a:buChar char="•"/>
        <a:tabLst/>
        <a:defRPr sz="2000" b="1" i="0" u="none" strike="noStrike" cap="none" spc="0" baseline="0">
          <a:ln>
            <a:noFill/>
          </a:ln>
          <a:solidFill>
            <a:srgbClr val="002062"/>
          </a:solidFill>
          <a:uFillTx/>
          <a:latin typeface="Lucida Sans"/>
          <a:ea typeface="Lucida Sans"/>
          <a:cs typeface="Lucida Sans"/>
          <a:sym typeface="Lucida Sans"/>
        </a:defRPr>
      </a:lvl7pPr>
      <a:lvl8pPr marL="1885950" marR="0" indent="-285750" algn="l" defTabSz="914400" rtl="0" latinLnBrk="0">
        <a:lnSpc>
          <a:spcPct val="100000"/>
        </a:lnSpc>
        <a:spcBef>
          <a:spcPts val="450"/>
        </a:spcBef>
        <a:spcAft>
          <a:spcPts val="0"/>
        </a:spcAft>
        <a:buClrTx/>
        <a:buSzPct val="100000"/>
        <a:buFontTx/>
        <a:buChar char="•"/>
        <a:tabLst/>
        <a:defRPr sz="2000" b="1" i="0" u="none" strike="noStrike" cap="none" spc="0" baseline="0">
          <a:ln>
            <a:noFill/>
          </a:ln>
          <a:solidFill>
            <a:srgbClr val="002062"/>
          </a:solidFill>
          <a:uFillTx/>
          <a:latin typeface="Lucida Sans"/>
          <a:ea typeface="Lucida Sans"/>
          <a:cs typeface="Lucida Sans"/>
          <a:sym typeface="Lucida Sans"/>
        </a:defRPr>
      </a:lvl8pPr>
      <a:lvl9pPr marL="2114550" marR="0" indent="-285750" algn="l" defTabSz="914400" rtl="0" latinLnBrk="0">
        <a:lnSpc>
          <a:spcPct val="100000"/>
        </a:lnSpc>
        <a:spcBef>
          <a:spcPts val="450"/>
        </a:spcBef>
        <a:spcAft>
          <a:spcPts val="0"/>
        </a:spcAft>
        <a:buClrTx/>
        <a:buSzPct val="100000"/>
        <a:buFontTx/>
        <a:buChar char="•"/>
        <a:tabLst/>
        <a:defRPr sz="2000" b="1" i="0" u="none" strike="noStrike" cap="none" spc="0" baseline="0">
          <a:ln>
            <a:noFill/>
          </a:ln>
          <a:solidFill>
            <a:srgbClr val="002062"/>
          </a:solidFill>
          <a:uFillTx/>
          <a:latin typeface="Lucida Sans"/>
          <a:ea typeface="Lucida Sans"/>
          <a:cs typeface="Lucida Sans"/>
          <a:sym typeface="Lucida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9960" y="257949"/>
            <a:ext cx="8596668" cy="8182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69960" y="1371601"/>
            <a:ext cx="8089734" cy="46697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93238171-6096-CA47-861F-A63D9B14C563}"/>
              </a:ext>
            </a:extLst>
          </p:cNvPr>
          <p:cNvSpPr txBox="1"/>
          <p:nvPr/>
        </p:nvSpPr>
        <p:spPr>
          <a:xfrm>
            <a:off x="201881" y="6361942"/>
            <a:ext cx="712519" cy="253916"/>
          </a:xfrm>
          <a:prstGeom prst="rect">
            <a:avLst/>
          </a:prstGeom>
          <a:noFill/>
        </p:spPr>
        <p:txBody>
          <a:bodyPr wrap="square" rtlCol="0">
            <a:spAutoFit/>
          </a:bodyPr>
          <a:lstStyle/>
          <a:p>
            <a:fld id="{84E5BD4D-8055-1D40-AB92-2B3EDA8C446D}" type="slidenum">
              <a:rPr lang="en-US" sz="1050" smtClean="0">
                <a:latin typeface="Calibri" panose="020F0502020204030204" pitchFamily="34" charset="0"/>
                <a:cs typeface="Calibri" panose="020F0502020204030204" pitchFamily="34" charset="0"/>
              </a:rPr>
              <a:t>‹#›</a:t>
            </a:fld>
            <a:endParaRPr lang="en-US" sz="105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6181D58-BC71-3E45-A31A-1C3B29F75978}"/>
              </a:ext>
            </a:extLst>
          </p:cNvPr>
          <p:cNvPicPr>
            <a:picLocks noChangeAspect="1"/>
          </p:cNvPicPr>
          <p:nvPr/>
        </p:nvPicPr>
        <p:blipFill>
          <a:blip r:embed="rId17"/>
          <a:stretch>
            <a:fillRect/>
          </a:stretch>
        </p:blipFill>
        <p:spPr>
          <a:xfrm>
            <a:off x="8938683" y="6250074"/>
            <a:ext cx="2813050" cy="365784"/>
          </a:xfrm>
          <a:prstGeom prst="rect">
            <a:avLst/>
          </a:prstGeom>
        </p:spPr>
      </p:pic>
      <p:pic>
        <p:nvPicPr>
          <p:cNvPr id="8" name="Picture 7">
            <a:extLst>
              <a:ext uri="{FF2B5EF4-FFF2-40B4-BE49-F238E27FC236}">
                <a16:creationId xmlns:a16="http://schemas.microsoft.com/office/drawing/2014/main" id="{2F043CF3-3BC8-D842-8D98-541090CC28FB}"/>
              </a:ext>
            </a:extLst>
          </p:cNvPr>
          <p:cNvPicPr>
            <a:picLocks noChangeAspect="1"/>
          </p:cNvPicPr>
          <p:nvPr/>
        </p:nvPicPr>
        <p:blipFill rotWithShape="1">
          <a:blip r:embed="rId18"/>
          <a:srcRect l="33406" t="29567" r="35591"/>
          <a:stretch/>
        </p:blipFill>
        <p:spPr>
          <a:xfrm>
            <a:off x="8343899" y="-773793"/>
            <a:ext cx="4125894" cy="5460095"/>
          </a:xfrm>
          <a:prstGeom prst="rect">
            <a:avLst/>
          </a:prstGeom>
        </p:spPr>
      </p:pic>
      <p:sp>
        <p:nvSpPr>
          <p:cNvPr id="9" name="TextBox 8">
            <a:extLst>
              <a:ext uri="{FF2B5EF4-FFF2-40B4-BE49-F238E27FC236}">
                <a16:creationId xmlns:a16="http://schemas.microsoft.com/office/drawing/2014/main" id="{93238171-6096-CA47-861F-A63D9B14C563}"/>
              </a:ext>
            </a:extLst>
          </p:cNvPr>
          <p:cNvSpPr txBox="1"/>
          <p:nvPr userDrawn="1"/>
        </p:nvSpPr>
        <p:spPr>
          <a:xfrm>
            <a:off x="201881" y="6361942"/>
            <a:ext cx="712519" cy="253916"/>
          </a:xfrm>
          <a:prstGeom prst="rect">
            <a:avLst/>
          </a:prstGeom>
          <a:noFill/>
        </p:spPr>
        <p:txBody>
          <a:bodyPr wrap="square" rtlCol="0">
            <a:spAutoFit/>
          </a:bodyPr>
          <a:lstStyle/>
          <a:p>
            <a:fld id="{84E5BD4D-8055-1D40-AB92-2B3EDA8C446D}" type="slidenum">
              <a:rPr lang="en-US" sz="1050" smtClean="0">
                <a:latin typeface="Calibri" panose="020F0502020204030204" pitchFamily="34" charset="0"/>
                <a:cs typeface="Calibri" panose="020F0502020204030204" pitchFamily="34" charset="0"/>
              </a:rPr>
              <a:t>‹#›</a:t>
            </a:fld>
            <a:endParaRPr lang="en-US" sz="105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6181D58-BC71-3E45-A31A-1C3B29F75978}"/>
              </a:ext>
            </a:extLst>
          </p:cNvPr>
          <p:cNvPicPr>
            <a:picLocks noChangeAspect="1"/>
          </p:cNvPicPr>
          <p:nvPr userDrawn="1"/>
        </p:nvPicPr>
        <p:blipFill>
          <a:blip r:embed="rId17"/>
          <a:stretch>
            <a:fillRect/>
          </a:stretch>
        </p:blipFill>
        <p:spPr>
          <a:xfrm>
            <a:off x="8938683" y="6250074"/>
            <a:ext cx="2813050" cy="365784"/>
          </a:xfrm>
          <a:prstGeom prst="rect">
            <a:avLst/>
          </a:prstGeom>
        </p:spPr>
      </p:pic>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18145351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panose="05000000000000000000" pitchFamily="2" charset="2"/>
        <a:buChar char="Ø"/>
        <a:defRPr sz="2800" kern="12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SzPct val="80000"/>
        <a:buFont typeface="Arial" panose="020B0604020202020204" pitchFamily="34" charset="0"/>
        <a:buChar char="•"/>
        <a:defRPr sz="2400" kern="1200">
          <a:solidFill>
            <a:schemeClr val="accent2">
              <a:lumMod val="7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SzPct val="80000"/>
        <a:buFont typeface="Courier New" panose="02070309020205020404" pitchFamily="49" charset="0"/>
        <a:buChar char="o"/>
        <a:defRPr sz="2000" kern="12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v"/>
        <a:defRPr sz="1800" kern="1200">
          <a:solidFill>
            <a:schemeClr val="accent2">
              <a:lumMod val="7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kern="12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bk object 16"/>
          <p:cNvSpPr/>
          <p:nvPr/>
        </p:nvSpPr>
        <p:spPr>
          <a:xfrm>
            <a:off x="0" y="5751576"/>
            <a:ext cx="12192000" cy="1106424"/>
          </a:xfrm>
          <a:prstGeom prst="rect">
            <a:avLst/>
          </a:prstGeom>
          <a:blipFill>
            <a:blip r:embed="rId9"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18743749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731838"/>
            <a:ext cx="8313738"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8313738"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4"/>
          <p:cNvSpPr>
            <a:spLocks noGrp="1"/>
          </p:cNvSpPr>
          <p:nvPr>
            <p:ph type="dt" sz="half" idx="2"/>
          </p:nvPr>
        </p:nvSpPr>
        <p:spPr>
          <a:xfrm>
            <a:off x="838200" y="613727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solidFill>
                <a:latin typeface="+mn-lt"/>
              </a:defRPr>
            </a:lvl1pPr>
          </a:lstStyle>
          <a:p>
            <a:pPr>
              <a:defRPr/>
            </a:pPr>
            <a:fld id="{A095F032-5529-BB41-8B07-FE4729132BA5}" type="datetimeFigureOut">
              <a:rPr lang="en-US"/>
              <a:pPr>
                <a:defRPr/>
              </a:pPr>
              <a:t>9/20/2020</a:t>
            </a:fld>
            <a:endParaRPr lang="en-US" dirty="0"/>
          </a:p>
        </p:txBody>
      </p:sp>
      <p:sp>
        <p:nvSpPr>
          <p:cNvPr id="6" name="Slide Number Placeholder 5"/>
          <p:cNvSpPr>
            <a:spLocks noGrp="1"/>
          </p:cNvSpPr>
          <p:nvPr>
            <p:ph type="sldNum" sz="quarter" idx="4"/>
          </p:nvPr>
        </p:nvSpPr>
        <p:spPr>
          <a:xfrm>
            <a:off x="8610600" y="6137275"/>
            <a:ext cx="1395413"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mn-lt"/>
              </a:defRPr>
            </a:lvl1pPr>
          </a:lstStyle>
          <a:p>
            <a:pPr>
              <a:defRPr/>
            </a:pPr>
            <a:fld id="{FF5B77E0-938C-184E-A8E0-BEB8B2DF60DA}" type="slidenum">
              <a:rPr lang="en-US"/>
              <a:pPr>
                <a:defRPr/>
              </a:pPr>
              <a:t>‹#›</a:t>
            </a:fld>
            <a:endParaRPr lang="en-US" dirty="0"/>
          </a:p>
        </p:txBody>
      </p:sp>
      <p:sp>
        <p:nvSpPr>
          <p:cNvPr id="7" name="Footer Placeholder 6"/>
          <p:cNvSpPr>
            <a:spLocks noGrp="1"/>
          </p:cNvSpPr>
          <p:nvPr>
            <p:ph type="ftr" sz="quarter" idx="3"/>
          </p:nvPr>
        </p:nvSpPr>
        <p:spPr>
          <a:xfrm>
            <a:off x="4038600" y="613727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bg1"/>
                </a:solidFill>
                <a:latin typeface="+mn-lt"/>
              </a:defRPr>
            </a:lvl1pPr>
          </a:lstStyle>
          <a:p>
            <a:pPr>
              <a:defRPr/>
            </a:pPr>
            <a:endParaRPr lang="en-US"/>
          </a:p>
        </p:txBody>
      </p:sp>
      <p:pic>
        <p:nvPicPr>
          <p:cNvPr id="205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3050" y="6197600"/>
            <a:ext cx="1190625"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1116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l" rtl="0" fontAlgn="base">
        <a:lnSpc>
          <a:spcPct val="90000"/>
        </a:lnSpc>
        <a:spcBef>
          <a:spcPct val="0"/>
        </a:spcBef>
        <a:spcAft>
          <a:spcPct val="0"/>
        </a:spcAft>
        <a:defRPr sz="3600" kern="1200">
          <a:solidFill>
            <a:schemeClr val="bg1"/>
          </a:solidFill>
          <a:latin typeface="Proxima Nova" charset="0"/>
          <a:ea typeface="Proxima Nova" charset="0"/>
          <a:cs typeface="Proxima Nova" charset="0"/>
        </a:defRPr>
      </a:lvl1pPr>
      <a:lvl2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2pPr>
      <a:lvl3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3pPr>
      <a:lvl4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4pPr>
      <a:lvl5pPr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5pPr>
      <a:lvl6pPr marL="4572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6pPr>
      <a:lvl7pPr marL="9144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7pPr>
      <a:lvl8pPr marL="13716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8pPr>
      <a:lvl9pPr marL="1828800" algn="l" rtl="0" fontAlgn="base">
        <a:lnSpc>
          <a:spcPct val="90000"/>
        </a:lnSpc>
        <a:spcBef>
          <a:spcPct val="0"/>
        </a:spcBef>
        <a:spcAft>
          <a:spcPct val="0"/>
        </a:spcAft>
        <a:defRPr sz="3600">
          <a:solidFill>
            <a:schemeClr val="bg1"/>
          </a:solidFill>
          <a:latin typeface="Proxima Nova" charset="0"/>
          <a:ea typeface="Proxima Nova" charset="0"/>
          <a:cs typeface="Proxima Nova"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bg1"/>
          </a:solidFill>
          <a:latin typeface="Proxima Nova" charset="0"/>
          <a:ea typeface="Proxima Nova" charset="0"/>
          <a:cs typeface="Proxima Nova" charset="0"/>
        </a:defRPr>
      </a:lvl1pPr>
      <a:lvl2pPr marL="685800" indent="-228600" algn="l" rtl="0" fontAlgn="base">
        <a:lnSpc>
          <a:spcPct val="90000"/>
        </a:lnSpc>
        <a:spcBef>
          <a:spcPts val="500"/>
        </a:spcBef>
        <a:spcAft>
          <a:spcPct val="0"/>
        </a:spcAft>
        <a:buFont typeface="Arial" charset="0"/>
        <a:buChar char="•"/>
        <a:defRPr sz="2400" kern="1200">
          <a:solidFill>
            <a:schemeClr val="bg1"/>
          </a:solidFill>
          <a:latin typeface="Proxima Nova" charset="0"/>
          <a:ea typeface="Proxima Nova" charset="0"/>
          <a:cs typeface="Proxima Nova" charset="0"/>
        </a:defRPr>
      </a:lvl2pPr>
      <a:lvl3pPr marL="1143000" indent="-228600" algn="l" rtl="0" fontAlgn="base">
        <a:lnSpc>
          <a:spcPct val="90000"/>
        </a:lnSpc>
        <a:spcBef>
          <a:spcPts val="500"/>
        </a:spcBef>
        <a:spcAft>
          <a:spcPct val="0"/>
        </a:spcAft>
        <a:buFont typeface="Arial" charset="0"/>
        <a:buChar char="•"/>
        <a:defRPr sz="2000" kern="1200">
          <a:solidFill>
            <a:schemeClr val="bg1"/>
          </a:solidFill>
          <a:latin typeface="Proxima Nova" charset="0"/>
          <a:ea typeface="Proxima Nova" charset="0"/>
          <a:cs typeface="Proxima Nova" charset="0"/>
        </a:defRPr>
      </a:lvl3pPr>
      <a:lvl4pPr marL="1600200" indent="-228600" algn="l" rtl="0" fontAlgn="base">
        <a:lnSpc>
          <a:spcPct val="90000"/>
        </a:lnSpc>
        <a:spcBef>
          <a:spcPts val="500"/>
        </a:spcBef>
        <a:spcAft>
          <a:spcPct val="0"/>
        </a:spcAft>
        <a:buFont typeface="Arial" charset="0"/>
        <a:buChar char="•"/>
        <a:defRPr kern="1200">
          <a:solidFill>
            <a:schemeClr val="bg1"/>
          </a:solidFill>
          <a:latin typeface="Proxima Nova" charset="0"/>
          <a:ea typeface="Proxima Nova" charset="0"/>
          <a:cs typeface="Proxima Nova" charset="0"/>
        </a:defRPr>
      </a:lvl4pPr>
      <a:lvl5pPr marL="2057400" indent="-228600" algn="l" rtl="0" fontAlgn="base">
        <a:lnSpc>
          <a:spcPct val="90000"/>
        </a:lnSpc>
        <a:spcBef>
          <a:spcPts val="500"/>
        </a:spcBef>
        <a:spcAft>
          <a:spcPct val="0"/>
        </a:spcAft>
        <a:buFont typeface="Arial" charset="0"/>
        <a:buChar char="•"/>
        <a:defRPr sz="1600" kern="1200">
          <a:solidFill>
            <a:schemeClr val="bg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5830954"/>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g94f4d574de_0_2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g94f4d574de_0_29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g94f4d574de_0_2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g94f4d574de_0_2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g94f4d574de_0_2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620176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A037C-06FC-4EBF-98F7-480AC4AAD435}" type="datetimeFigureOut">
              <a:rPr lang="en-US" smtClean="0"/>
              <a:t>9/20/2020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F4A79-CB24-4490-BD98-9CFC4249832A}" type="slidenum">
              <a:rPr lang="en-US" smtClean="0"/>
              <a:t>‹#›</a:t>
            </a:fld>
            <a:endParaRPr lang="en-US" dirty="0"/>
          </a:p>
        </p:txBody>
      </p:sp>
    </p:spTree>
    <p:extLst>
      <p:ext uri="{BB962C8B-B14F-4D97-AF65-F5344CB8AC3E}">
        <p14:creationId xmlns:p14="http://schemas.microsoft.com/office/powerpoint/2010/main" val="290636572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9960" y="257949"/>
            <a:ext cx="8596668" cy="8182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69960" y="1371601"/>
            <a:ext cx="8089734" cy="46697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93238171-6096-CA47-861F-A63D9B14C563}"/>
              </a:ext>
            </a:extLst>
          </p:cNvPr>
          <p:cNvSpPr txBox="1"/>
          <p:nvPr/>
        </p:nvSpPr>
        <p:spPr>
          <a:xfrm>
            <a:off x="201881" y="6361942"/>
            <a:ext cx="712519" cy="253916"/>
          </a:xfrm>
          <a:prstGeom prst="rect">
            <a:avLst/>
          </a:prstGeom>
          <a:noFill/>
        </p:spPr>
        <p:txBody>
          <a:bodyPr wrap="square" rtlCol="0">
            <a:spAutoFit/>
          </a:bodyPr>
          <a:lstStyle/>
          <a:p>
            <a:fld id="{84E5BD4D-8055-1D40-AB92-2B3EDA8C446D}" type="slidenum">
              <a:rPr lang="en-US" sz="1050" smtClean="0">
                <a:latin typeface="Calibri" panose="020F0502020204030204" pitchFamily="34" charset="0"/>
                <a:cs typeface="Calibri" panose="020F0502020204030204" pitchFamily="34" charset="0"/>
              </a:rPr>
              <a:t>‹#›</a:t>
            </a:fld>
            <a:endParaRPr lang="en-US" sz="105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6181D58-BC71-3E45-A31A-1C3B29F75978}"/>
              </a:ext>
            </a:extLst>
          </p:cNvPr>
          <p:cNvPicPr>
            <a:picLocks noChangeAspect="1"/>
          </p:cNvPicPr>
          <p:nvPr/>
        </p:nvPicPr>
        <p:blipFill>
          <a:blip r:embed="rId16"/>
          <a:stretch>
            <a:fillRect/>
          </a:stretch>
        </p:blipFill>
        <p:spPr>
          <a:xfrm>
            <a:off x="8938683" y="6250074"/>
            <a:ext cx="2813050" cy="365784"/>
          </a:xfrm>
          <a:prstGeom prst="rect">
            <a:avLst/>
          </a:prstGeom>
        </p:spPr>
      </p:pic>
      <p:pic>
        <p:nvPicPr>
          <p:cNvPr id="8" name="Picture 7">
            <a:extLst>
              <a:ext uri="{FF2B5EF4-FFF2-40B4-BE49-F238E27FC236}">
                <a16:creationId xmlns:a16="http://schemas.microsoft.com/office/drawing/2014/main" id="{2F043CF3-3BC8-D842-8D98-541090CC28FB}"/>
              </a:ext>
            </a:extLst>
          </p:cNvPr>
          <p:cNvPicPr>
            <a:picLocks noChangeAspect="1"/>
          </p:cNvPicPr>
          <p:nvPr/>
        </p:nvPicPr>
        <p:blipFill rotWithShape="1">
          <a:blip r:embed="rId17"/>
          <a:srcRect l="33406" t="29567" r="35591"/>
          <a:stretch/>
        </p:blipFill>
        <p:spPr>
          <a:xfrm>
            <a:off x="8343899" y="-773793"/>
            <a:ext cx="4125894" cy="5460095"/>
          </a:xfrm>
          <a:prstGeom prst="rect">
            <a:avLst/>
          </a:prstGeom>
        </p:spPr>
      </p:pic>
      <p:sp>
        <p:nvSpPr>
          <p:cNvPr id="9" name="TextBox 8">
            <a:extLst>
              <a:ext uri="{FF2B5EF4-FFF2-40B4-BE49-F238E27FC236}">
                <a16:creationId xmlns:a16="http://schemas.microsoft.com/office/drawing/2014/main" id="{93238171-6096-CA47-861F-A63D9B14C563}"/>
              </a:ext>
            </a:extLst>
          </p:cNvPr>
          <p:cNvSpPr txBox="1"/>
          <p:nvPr userDrawn="1"/>
        </p:nvSpPr>
        <p:spPr>
          <a:xfrm>
            <a:off x="201881" y="6361942"/>
            <a:ext cx="712519" cy="253916"/>
          </a:xfrm>
          <a:prstGeom prst="rect">
            <a:avLst/>
          </a:prstGeom>
          <a:noFill/>
        </p:spPr>
        <p:txBody>
          <a:bodyPr wrap="square" rtlCol="0">
            <a:spAutoFit/>
          </a:bodyPr>
          <a:lstStyle/>
          <a:p>
            <a:fld id="{84E5BD4D-8055-1D40-AB92-2B3EDA8C446D}" type="slidenum">
              <a:rPr lang="en-US" sz="1050" smtClean="0">
                <a:latin typeface="Calibri" panose="020F0502020204030204" pitchFamily="34" charset="0"/>
                <a:cs typeface="Calibri" panose="020F0502020204030204" pitchFamily="34" charset="0"/>
              </a:rPr>
              <a:t>‹#›</a:t>
            </a:fld>
            <a:endParaRPr lang="en-US" sz="105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6181D58-BC71-3E45-A31A-1C3B29F75978}"/>
              </a:ext>
            </a:extLst>
          </p:cNvPr>
          <p:cNvPicPr>
            <a:picLocks noChangeAspect="1"/>
          </p:cNvPicPr>
          <p:nvPr userDrawn="1"/>
        </p:nvPicPr>
        <p:blipFill>
          <a:blip r:embed="rId16"/>
          <a:stretch>
            <a:fillRect/>
          </a:stretch>
        </p:blipFill>
        <p:spPr>
          <a:xfrm>
            <a:off x="8938683" y="6250074"/>
            <a:ext cx="2813050" cy="365784"/>
          </a:xfrm>
          <a:prstGeom prst="rect">
            <a:avLst/>
          </a:prstGeom>
        </p:spPr>
      </p:pic>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142940" y="-62281"/>
            <a:ext cx="4202482" cy="4202482"/>
          </a:xfrm>
          <a:prstGeom prst="rect">
            <a:avLst/>
          </a:prstGeom>
        </p:spPr>
      </p:pic>
    </p:spTree>
    <p:extLst>
      <p:ext uri="{BB962C8B-B14F-4D97-AF65-F5344CB8AC3E}">
        <p14:creationId xmlns:p14="http://schemas.microsoft.com/office/powerpoint/2010/main" val="407599538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panose="05000000000000000000" pitchFamily="2" charset="2"/>
        <a:buChar char="Ø"/>
        <a:defRPr sz="2800" kern="1200">
          <a:solidFill>
            <a:srgbClr val="000000"/>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SzPct val="80000"/>
        <a:buFont typeface="Arial" panose="020B0604020202020204" pitchFamily="34" charset="0"/>
        <a:buChar char="•"/>
        <a:defRPr sz="2400" kern="1200">
          <a:solidFill>
            <a:schemeClr val="accent2">
              <a:lumMod val="7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SzPct val="80000"/>
        <a:buFont typeface="Courier New" panose="02070309020205020404" pitchFamily="49" charset="0"/>
        <a:buChar char="o"/>
        <a:defRPr sz="2000" kern="1200">
          <a:solidFill>
            <a:srgbClr val="000000"/>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v"/>
        <a:defRPr sz="1800" kern="1200">
          <a:solidFill>
            <a:schemeClr val="accent2">
              <a:lumMod val="7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kern="1200">
          <a:solidFill>
            <a:srgbClr val="000000"/>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5032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tiff"/><Relationship Id="rId1" Type="http://schemas.openxmlformats.org/officeDocument/2006/relationships/slideLayout" Target="../slideLayouts/slideLayout54.xml"/><Relationship Id="rId4" Type="http://schemas.openxmlformats.org/officeDocument/2006/relationships/image" Target="../media/image120.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5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78.xml"/><Relationship Id="rId4"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79.xml"/><Relationship Id="rId4" Type="http://schemas.openxmlformats.org/officeDocument/2006/relationships/image" Target="../media/image12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4.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80.xml"/><Relationship Id="rId6" Type="http://schemas.openxmlformats.org/officeDocument/2006/relationships/image" Target="../media/image130.jpg"/><Relationship Id="rId5" Type="http://schemas.openxmlformats.org/officeDocument/2006/relationships/image" Target="../media/image129.jpeg"/><Relationship Id="rId4" Type="http://schemas.openxmlformats.org/officeDocument/2006/relationships/image" Target="../media/image128.png"/></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5" Type="http://schemas.openxmlformats.org/officeDocument/2006/relationships/image" Target="../media/image133.jpg"/><Relationship Id="rId4" Type="http://schemas.openxmlformats.org/officeDocument/2006/relationships/image" Target="../media/image13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1.xml"/><Relationship Id="rId4" Type="http://schemas.openxmlformats.org/officeDocument/2006/relationships/image" Target="../media/image134.png"/></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4" Type="http://schemas.openxmlformats.org/officeDocument/2006/relationships/image" Target="../media/image135.jpg"/></Relationships>
</file>

<file path=ppt/slides/_rels/slide1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1.xml"/><Relationship Id="rId5" Type="http://schemas.openxmlformats.org/officeDocument/2006/relationships/image" Target="../media/image137.jpeg"/><Relationship Id="rId4" Type="http://schemas.openxmlformats.org/officeDocument/2006/relationships/image" Target="../media/image13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6" Type="http://schemas.openxmlformats.org/officeDocument/2006/relationships/image" Target="../media/image140.jpeg"/><Relationship Id="rId5" Type="http://schemas.openxmlformats.org/officeDocument/2006/relationships/image" Target="../media/image139.jpg"/><Relationship Id="rId4" Type="http://schemas.openxmlformats.org/officeDocument/2006/relationships/image" Target="../media/image13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44.png"/><Relationship Id="rId2" Type="http://schemas.openxmlformats.org/officeDocument/2006/relationships/image" Target="../media/image126.png"/><Relationship Id="rId1" Type="http://schemas.openxmlformats.org/officeDocument/2006/relationships/slideLayout" Target="../slideLayouts/slideLayout8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g"/></Relationships>
</file>

<file path=ppt/slides/_rels/slide1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4" Type="http://schemas.openxmlformats.org/officeDocument/2006/relationships/image" Target="../media/image14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4" Type="http://schemas.openxmlformats.org/officeDocument/2006/relationships/image" Target="../media/image146.jpg"/></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80.xml"/><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36.png"/></Relationships>
</file>

<file path=ppt/slides/_rels/slide1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8.xml"/><Relationship Id="rId6" Type="http://schemas.openxmlformats.org/officeDocument/2006/relationships/image" Target="../media/image143.png"/><Relationship Id="rId5" Type="http://schemas.openxmlformats.org/officeDocument/2006/relationships/image" Target="../media/image149.png"/><Relationship Id="rId4" Type="http://schemas.openxmlformats.org/officeDocument/2006/relationships/image" Target="../media/image148.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mailto:cclass@ucdavis.edu" TargetMode="External"/><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hyperlink" Target="https://giving.ucdavis.edu/areas-to-support/parents-fund" TargetMode="External"/><Relationship Id="rId5" Type="http://schemas.openxmlformats.org/officeDocument/2006/relationships/hyperlink" Target="mailto:caduboiswright@ucdavis.edu" TargetMode="Externa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7.xml"/><Relationship Id="rId1" Type="http://schemas.openxmlformats.org/officeDocument/2006/relationships/slideLayout" Target="../slideLayouts/slideLayout101.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00.xml"/><Relationship Id="rId4" Type="http://schemas.openxmlformats.org/officeDocument/2006/relationships/image" Target="../media/image65.tiff"/></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image" Target="../media/image66.jpeg"/><Relationship Id="rId1" Type="http://schemas.openxmlformats.org/officeDocument/2006/relationships/slideLayout" Target="../slideLayouts/slideLayout10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01.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88.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89.tif"/><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hyperlink" Target="https://financialaid.ucdavis.edu/scholarships/outsidescholarships" TargetMode="Externa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90.tif"/><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financeandbusiness.ucdavis.edu/student-resources/accounting" TargetMode="External"/><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directdeposit.ucdavis.edu/" TargetMode="External"/><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my.ucdavis.edu/" TargetMode="External"/><Relationship Id="rId1" Type="http://schemas.openxmlformats.org/officeDocument/2006/relationships/slideLayout" Target="../slideLayouts/slideLayout69.xml"/><Relationship Id="rId5" Type="http://schemas.openxmlformats.org/officeDocument/2006/relationships/hyperlink" Target="https://www.tsc1099.com/" TargetMode="Externa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hyperlink" Target="https://www.consumer.ftc.gov/features/feature-0014-identity-theft" TargetMode="External"/><Relationship Id="rId2" Type="http://schemas.openxmlformats.org/officeDocument/2006/relationships/image" Target="../media/image108.png"/><Relationship Id="rId1" Type="http://schemas.openxmlformats.org/officeDocument/2006/relationships/slideLayout" Target="../slideLayouts/slideLayout69.xml"/><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myaccount@ucdavis.edu" TargetMode="Externa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hyperlink" Target="mailto:orientation@ucdavis.edu"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hyperlink" Target="https://shcs.ucdavis.edu/"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3" y="714797"/>
            <a:ext cx="112829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5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Bienvenidos</a:t>
            </a:r>
            <a:r>
              <a:rPr kumimoji="0" lang="en-US" sz="5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 la </a:t>
            </a:r>
            <a:r>
              <a:rPr kumimoji="0" lang="en-US" sz="5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Platica</a:t>
            </a:r>
            <a:r>
              <a:rPr kumimoji="0" lang="en-US" sz="5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Familiar!</a:t>
            </a:r>
          </a:p>
        </p:txBody>
      </p:sp>
      <p:sp>
        <p:nvSpPr>
          <p:cNvPr id="5" name="TextBox 4"/>
          <p:cNvSpPr txBox="1"/>
          <p:nvPr/>
        </p:nvSpPr>
        <p:spPr>
          <a:xfrm>
            <a:off x="823752" y="2059394"/>
            <a:ext cx="5918283" cy="2739211"/>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Comenzaremos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en</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unos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minutos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Algunos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puntos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principales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La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sesión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se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grabará</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Utilice</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la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función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respeustas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para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enviar</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sus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Utilice</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la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función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chat para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chatear</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entre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sí</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pic>
        <p:nvPicPr>
          <p:cNvPr id="2" name="Picture 1"/>
          <p:cNvPicPr>
            <a:picLocks noChangeAspect="1"/>
          </p:cNvPicPr>
          <p:nvPr/>
        </p:nvPicPr>
        <p:blipFill rotWithShape="1">
          <a:blip r:embed="rId3"/>
          <a:srcRect l="28618" t="93037" r="42928" b="257"/>
          <a:stretch/>
        </p:blipFill>
        <p:spPr>
          <a:xfrm>
            <a:off x="7044872" y="3834062"/>
            <a:ext cx="4419890" cy="689811"/>
          </a:xfrm>
          <a:prstGeom prst="rect">
            <a:avLst/>
          </a:prstGeom>
        </p:spPr>
      </p:pic>
    </p:spTree>
    <p:extLst>
      <p:ext uri="{BB962C8B-B14F-4D97-AF65-F5344CB8AC3E}">
        <p14:creationId xmlns:p14="http://schemas.microsoft.com/office/powerpoint/2010/main" val="2900102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7" name="Google Shape;137;p1"/>
          <p:cNvSpPr txBox="1"/>
          <p:nvPr/>
        </p:nvSpPr>
        <p:spPr>
          <a:xfrm>
            <a:off x="550000" y="375625"/>
            <a:ext cx="6629400" cy="3776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FFFFFF"/>
                </a:solidFill>
                <a:effectLst/>
                <a:uLnTx/>
                <a:uFillTx/>
                <a:latin typeface="Proxima Nova Extrabold"/>
                <a:ea typeface="Proxima Nova Extrabold"/>
                <a:cs typeface="Proxima Nova Extrabold"/>
                <a:sym typeface="Proxima Nova Extrabold"/>
              </a:rPr>
              <a:t>Centro para Chicanx y Latinx Ėxito Academico Estudiantil</a:t>
            </a:r>
            <a:endParaRPr kumimoji="0" sz="1800" b="0" i="0" u="none" strike="noStrike" kern="0" cap="none" spc="0" normalizeH="0" baseline="0" noProof="0">
              <a:ln>
                <a:noFill/>
              </a:ln>
              <a:solidFill>
                <a:srgbClr val="FFFFFF"/>
              </a:solidFill>
              <a:effectLst/>
              <a:uLnTx/>
              <a:uFillTx/>
              <a:latin typeface="Proxima Nova Extrabold"/>
              <a:ea typeface="Proxima Nova Extrabold"/>
              <a:cs typeface="Proxima Nova Extrabold"/>
              <a:sym typeface="Proxima Nova Extrabold"/>
            </a:endParaRPr>
          </a:p>
        </p:txBody>
      </p:sp>
    </p:spTree>
    <p:extLst>
      <p:ext uri="{BB962C8B-B14F-4D97-AF65-F5344CB8AC3E}">
        <p14:creationId xmlns:p14="http://schemas.microsoft.com/office/powerpoint/2010/main" val="31252350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A724A8-E0BD-2347-A06C-7F7675821834}"/>
              </a:ext>
            </a:extLst>
          </p:cNvPr>
          <p:cNvSpPr txBox="1"/>
          <p:nvPr/>
        </p:nvSpPr>
        <p:spPr>
          <a:xfrm>
            <a:off x="347740" y="504680"/>
            <a:ext cx="111051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12851"/>
                </a:solidFill>
                <a:effectLst/>
                <a:uLnTx/>
                <a:uFillTx/>
                <a:latin typeface="Helvetica" pitchFamily="2" charset="0"/>
                <a:ea typeface="+mn-ea"/>
                <a:cs typeface="+mn-cs"/>
              </a:rPr>
              <a:t>Todos</a:t>
            </a:r>
            <a:r>
              <a:rPr kumimoji="0" lang="en-US" sz="3200" b="0" i="0" u="none" strike="noStrike" kern="1200" cap="none" spc="0" normalizeH="0" baseline="0" noProof="0" dirty="0">
                <a:ln>
                  <a:noFill/>
                </a:ln>
                <a:solidFill>
                  <a:srgbClr val="012851"/>
                </a:solidFill>
                <a:effectLst/>
                <a:uLnTx/>
                <a:uFillTx/>
                <a:latin typeface="Helvetica" pitchFamily="2" charset="0"/>
                <a:ea typeface="+mn-ea"/>
                <a:cs typeface="+mn-cs"/>
              </a:rPr>
              <a:t> los </a:t>
            </a:r>
            <a:r>
              <a:rPr kumimoji="0" lang="en-US" sz="3200" b="0" i="0" u="none" strike="noStrike" kern="1200" cap="none" spc="0" normalizeH="0" baseline="0" noProof="0" dirty="0" err="1">
                <a:ln>
                  <a:noFill/>
                </a:ln>
                <a:solidFill>
                  <a:srgbClr val="012851"/>
                </a:solidFill>
                <a:effectLst/>
                <a:uLnTx/>
                <a:uFillTx/>
                <a:latin typeface="Helvetica" pitchFamily="2" charset="0"/>
                <a:ea typeface="+mn-ea"/>
                <a:cs typeface="+mn-cs"/>
              </a:rPr>
              <a:t>estudiantes</a:t>
            </a:r>
            <a:r>
              <a:rPr kumimoji="0" lang="en-US" sz="3200" b="0" i="0" u="none" strike="noStrike" kern="1200" cap="none" spc="0" normalizeH="0" baseline="0" noProof="0" dirty="0">
                <a:ln>
                  <a:noFill/>
                </a:ln>
                <a:solidFill>
                  <a:srgbClr val="012851"/>
                </a:solidFill>
                <a:effectLst/>
                <a:uLnTx/>
                <a:uFillTx/>
                <a:latin typeface="Helvetica" pitchFamily="2" charset="0"/>
                <a:ea typeface="+mn-ea"/>
                <a:cs typeface="+mn-cs"/>
              </a:rPr>
              <a:t> de UC Davis se </a:t>
            </a:r>
            <a:r>
              <a:rPr kumimoji="0" lang="en-US" sz="3200" b="0" i="0" u="none" strike="noStrike" kern="1200" cap="none" spc="0" normalizeH="0" baseline="0" noProof="0" dirty="0" err="1">
                <a:ln>
                  <a:noFill/>
                </a:ln>
                <a:solidFill>
                  <a:srgbClr val="012851"/>
                </a:solidFill>
                <a:effectLst/>
                <a:uLnTx/>
                <a:uFillTx/>
                <a:latin typeface="Helvetica" pitchFamily="2" charset="0"/>
                <a:ea typeface="+mn-ea"/>
                <a:cs typeface="+mn-cs"/>
              </a:rPr>
              <a:t>inscriben</a:t>
            </a:r>
            <a:r>
              <a:rPr kumimoji="0" lang="en-US" sz="3200" b="0" i="0" u="none" strike="noStrike" kern="1200" cap="none" spc="0" normalizeH="0" baseline="0" noProof="0" dirty="0">
                <a:ln>
                  <a:noFill/>
                </a:ln>
                <a:solidFill>
                  <a:srgbClr val="012851"/>
                </a:solidFill>
                <a:effectLst/>
                <a:uLnTx/>
                <a:uFillTx/>
                <a:latin typeface="Helvetica" pitchFamily="2" charset="0"/>
                <a:ea typeface="+mn-ea"/>
                <a:cs typeface="+mn-cs"/>
              </a:rPr>
              <a:t> </a:t>
            </a:r>
            <a:r>
              <a:rPr kumimoji="0" lang="en-US" sz="3200" b="0" i="0" u="none" strike="noStrike" kern="1200" cap="none" spc="0" normalizeH="0" baseline="0" noProof="0" dirty="0" err="1">
                <a:ln>
                  <a:noFill/>
                </a:ln>
                <a:solidFill>
                  <a:srgbClr val="012851"/>
                </a:solidFill>
                <a:effectLst/>
                <a:uLnTx/>
                <a:uFillTx/>
                <a:latin typeface="Helvetica" pitchFamily="2" charset="0"/>
                <a:ea typeface="+mn-ea"/>
                <a:cs typeface="+mn-cs"/>
              </a:rPr>
              <a:t>automáticamente</a:t>
            </a:r>
            <a:r>
              <a:rPr kumimoji="0" lang="en-US" sz="3200" b="0" i="0" u="none" strike="noStrike" kern="1200" cap="none" spc="0" normalizeH="0" baseline="0" noProof="0" dirty="0">
                <a:ln>
                  <a:noFill/>
                </a:ln>
                <a:solidFill>
                  <a:srgbClr val="012851"/>
                </a:solidFill>
                <a:effectLst/>
                <a:uLnTx/>
                <a:uFillTx/>
                <a:latin typeface="Helvetica" pitchFamily="2" charset="0"/>
                <a:ea typeface="+mn-ea"/>
                <a:cs typeface="+mn-cs"/>
              </a:rPr>
              <a:t> </a:t>
            </a:r>
            <a:r>
              <a:rPr kumimoji="0" lang="en-US" sz="3200" b="0" i="0" u="none" strike="noStrike" kern="1200" cap="none" spc="0" normalizeH="0" baseline="0" noProof="0" dirty="0" err="1">
                <a:ln>
                  <a:noFill/>
                </a:ln>
                <a:solidFill>
                  <a:srgbClr val="012851"/>
                </a:solidFill>
                <a:effectLst/>
                <a:uLnTx/>
                <a:uFillTx/>
                <a:latin typeface="Helvetica" pitchFamily="2" charset="0"/>
                <a:ea typeface="+mn-ea"/>
                <a:cs typeface="+mn-cs"/>
              </a:rPr>
              <a:t>en</a:t>
            </a:r>
            <a:r>
              <a:rPr kumimoji="0" lang="en-US" sz="3200" b="0" i="0" u="none" strike="noStrike" kern="1200" cap="none" spc="0" normalizeH="0" baseline="0" noProof="0" dirty="0">
                <a:ln>
                  <a:noFill/>
                </a:ln>
                <a:solidFill>
                  <a:srgbClr val="012851"/>
                </a:solidFill>
                <a:effectLst/>
                <a:uLnTx/>
                <a:uFillTx/>
                <a:latin typeface="Helvetica" pitchFamily="2" charset="0"/>
                <a:ea typeface="+mn-ea"/>
                <a:cs typeface="+mn-cs"/>
              </a:rPr>
              <a:t> UC SHIP
</a:t>
            </a:r>
          </a:p>
        </p:txBody>
      </p:sp>
      <p:pic>
        <p:nvPicPr>
          <p:cNvPr id="8" name="Picture 7">
            <a:extLst>
              <a:ext uri="{FF2B5EF4-FFF2-40B4-BE49-F238E27FC236}">
                <a16:creationId xmlns:a16="http://schemas.microsoft.com/office/drawing/2014/main" id="{53213CEC-F100-0143-B4FB-C0F2FB7BF379}"/>
              </a:ext>
            </a:extLst>
          </p:cNvPr>
          <p:cNvPicPr>
            <a:picLocks noChangeAspect="1"/>
          </p:cNvPicPr>
          <p:nvPr/>
        </p:nvPicPr>
        <p:blipFill>
          <a:blip r:embed="rId2"/>
          <a:stretch>
            <a:fillRect/>
          </a:stretch>
        </p:blipFill>
        <p:spPr>
          <a:xfrm>
            <a:off x="1798337" y="2074340"/>
            <a:ext cx="3638463" cy="1378636"/>
          </a:xfrm>
          <a:prstGeom prst="rect">
            <a:avLst/>
          </a:prstGeom>
        </p:spPr>
      </p:pic>
      <p:pic>
        <p:nvPicPr>
          <p:cNvPr id="9" name="Picture 8">
            <a:extLst>
              <a:ext uri="{FF2B5EF4-FFF2-40B4-BE49-F238E27FC236}">
                <a16:creationId xmlns:a16="http://schemas.microsoft.com/office/drawing/2014/main" id="{259BD1C2-24DD-FA48-9380-7DAA8453320C}"/>
              </a:ext>
            </a:extLst>
          </p:cNvPr>
          <p:cNvPicPr>
            <a:picLocks noChangeAspect="1"/>
          </p:cNvPicPr>
          <p:nvPr/>
        </p:nvPicPr>
        <p:blipFill>
          <a:blip r:embed="rId3"/>
          <a:stretch>
            <a:fillRect/>
          </a:stretch>
        </p:blipFill>
        <p:spPr>
          <a:xfrm>
            <a:off x="7502458" y="2763658"/>
            <a:ext cx="3138407" cy="1330684"/>
          </a:xfrm>
          <a:prstGeom prst="rect">
            <a:avLst/>
          </a:prstGeom>
        </p:spPr>
      </p:pic>
      <p:pic>
        <p:nvPicPr>
          <p:cNvPr id="10" name="Picture 9">
            <a:extLst>
              <a:ext uri="{FF2B5EF4-FFF2-40B4-BE49-F238E27FC236}">
                <a16:creationId xmlns:a16="http://schemas.microsoft.com/office/drawing/2014/main" id="{3B950912-6FE6-B040-BF4B-3075D6D7F2F5}"/>
              </a:ext>
            </a:extLst>
          </p:cNvPr>
          <p:cNvPicPr>
            <a:picLocks noChangeAspect="1"/>
          </p:cNvPicPr>
          <p:nvPr/>
        </p:nvPicPr>
        <p:blipFill>
          <a:blip r:embed="rId4"/>
          <a:stretch>
            <a:fillRect/>
          </a:stretch>
        </p:blipFill>
        <p:spPr>
          <a:xfrm>
            <a:off x="1690983" y="4094342"/>
            <a:ext cx="3745817" cy="903841"/>
          </a:xfrm>
          <a:prstGeom prst="rect">
            <a:avLst/>
          </a:prstGeom>
        </p:spPr>
      </p:pic>
    </p:spTree>
    <p:extLst>
      <p:ext uri="{BB962C8B-B14F-4D97-AF65-F5344CB8AC3E}">
        <p14:creationId xmlns:p14="http://schemas.microsoft.com/office/powerpoint/2010/main" val="1192260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4419-C0D6-9D4E-B741-2630EC066A4D}"/>
              </a:ext>
            </a:extLst>
          </p:cNvPr>
          <p:cNvSpPr txBox="1">
            <a:spLocks/>
          </p:cNvSpPr>
          <p:nvPr/>
        </p:nvSpPr>
        <p:spPr>
          <a:xfrm>
            <a:off x="999498" y="620208"/>
            <a:ext cx="10515600" cy="9997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44546A"/>
                </a:solidFill>
                <a:effectLst/>
                <a:uLnTx/>
                <a:uFillTx/>
                <a:latin typeface="Calibri Light" panose="020F0302020204030204"/>
                <a:ea typeface="+mj-ea"/>
                <a:cs typeface="+mj-cs"/>
              </a:rPr>
              <a:t>Información</a:t>
            </a:r>
            <a:r>
              <a:rPr kumimoji="0" lang="en-US" sz="4000" b="1" i="0" u="none" strike="noStrike" kern="1200" cap="none" spc="0" normalizeH="0" baseline="0" noProof="0" dirty="0">
                <a:ln>
                  <a:noFill/>
                </a:ln>
                <a:solidFill>
                  <a:srgbClr val="44546A"/>
                </a:solidFill>
                <a:effectLst/>
                <a:uLnTx/>
                <a:uFillTx/>
                <a:latin typeface="Calibri Light" panose="020F0302020204030204"/>
                <a:ea typeface="+mj-ea"/>
                <a:cs typeface="+mj-cs"/>
              </a:rPr>
              <a:t> </a:t>
            </a:r>
            <a:r>
              <a:rPr kumimoji="0" lang="en-US" sz="4000" b="1" i="0" u="none" strike="noStrike" kern="1200" cap="none" spc="0" normalizeH="0" baseline="0" noProof="0" dirty="0" err="1">
                <a:ln>
                  <a:noFill/>
                </a:ln>
                <a:solidFill>
                  <a:srgbClr val="44546A"/>
                </a:solidFill>
                <a:effectLst/>
                <a:uLnTx/>
                <a:uFillTx/>
                <a:latin typeface="Calibri Light" panose="020F0302020204030204"/>
                <a:ea typeface="+mj-ea"/>
                <a:cs typeface="+mj-cs"/>
              </a:rPr>
              <a:t>financiera</a:t>
            </a:r>
            <a:r>
              <a:rPr kumimoji="0" lang="en-US" sz="4000" b="1" i="0" u="none" strike="noStrike" kern="1200" cap="none" spc="0" normalizeH="0" baseline="0" noProof="0" dirty="0">
                <a:ln>
                  <a:noFill/>
                </a:ln>
                <a:solidFill>
                  <a:srgbClr val="44546A"/>
                </a:solidFill>
                <a:effectLst/>
                <a:uLnTx/>
                <a:uFillTx/>
                <a:latin typeface="Calibri Light" panose="020F0302020204030204"/>
                <a:ea typeface="+mj-ea"/>
                <a:cs typeface="+mj-cs"/>
              </a:rPr>
              <a:t> de UC SHIP</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3" name="Shape 617">
            <a:extLst>
              <a:ext uri="{FF2B5EF4-FFF2-40B4-BE49-F238E27FC236}">
                <a16:creationId xmlns:a16="http://schemas.microsoft.com/office/drawing/2014/main" id="{78E9CE0C-66C2-FB43-959F-224C1BD463AC}"/>
              </a:ext>
            </a:extLst>
          </p:cNvPr>
          <p:cNvSpPr/>
          <p:nvPr/>
        </p:nvSpPr>
        <p:spPr>
          <a:xfrm>
            <a:off x="2413068" y="1944412"/>
            <a:ext cx="7688461" cy="2969175"/>
          </a:xfrm>
          <a:prstGeom prst="roundRect">
            <a:avLst>
              <a:gd name="adj" fmla="val 5396"/>
            </a:avLst>
          </a:prstGeom>
          <a:solidFill>
            <a:srgbClr val="D5A81E"/>
          </a:solidFill>
          <a:ln w="12700">
            <a:miter lim="400000"/>
          </a:ln>
          <a:effectLst>
            <a:outerShdw blurRad="177800" dist="101600" dir="5400000" rotWithShape="0">
              <a:srgbClr val="000000">
                <a:alpha val="60000"/>
              </a:srgbClr>
            </a:outerShdw>
            <a:reflection stA="30000" endPos="40000" dir="5400000" sy="-100000" algn="bl" rotWithShape="0"/>
          </a:effectLst>
        </p:spPr>
        <p:txBody>
          <a:bodyPr lIns="0" tIns="0" rIns="0" bIns="0" anchor="ctr"/>
          <a:lstStyle/>
          <a:p>
            <a:pPr marL="0" marR="0" lvl="0" indent="0" algn="ctr" defTabSz="410751" rtl="0" eaLnBrk="1" fontAlgn="auto" latinLnBrk="0" hangingPunct="1">
              <a:lnSpc>
                <a:spcPct val="100000"/>
              </a:lnSpc>
              <a:spcBef>
                <a:spcPts val="0"/>
              </a:spcBef>
              <a:spcAft>
                <a:spcPts val="0"/>
              </a:spcAft>
              <a:buClrTx/>
              <a:buSzTx/>
              <a:buFontTx/>
              <a:buNone/>
              <a:tabLst/>
              <a:defRPr sz="3600">
                <a:solidFill>
                  <a:srgbClr val="FFFFFF"/>
                </a:solidFill>
              </a:defRPr>
            </a:pPr>
            <a:r>
              <a:rPr kumimoji="0" lang="en-US" sz="3600" b="0" i="0" u="none" strike="noStrike" kern="1200" cap="none" spc="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Pregrado</a:t>
            </a:r>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 $904/ quarter, $2,712/ year</a:t>
            </a:r>
          </a:p>
          <a:p>
            <a:pPr marL="0" marR="0" lvl="0" indent="0" algn="ctr" defTabSz="410751" rtl="0" eaLnBrk="1" fontAlgn="auto" latinLnBrk="0" hangingPunct="1">
              <a:lnSpc>
                <a:spcPct val="100000"/>
              </a:lnSpc>
              <a:spcBef>
                <a:spcPts val="0"/>
              </a:spcBef>
              <a:spcAft>
                <a:spcPts val="0"/>
              </a:spcAft>
              <a:buClrTx/>
              <a:buSzTx/>
              <a:buFontTx/>
              <a:buNone/>
              <a:tabLst/>
              <a:defRPr sz="3600">
                <a:solidFill>
                  <a:srgbClr val="FFFFFF"/>
                </a:solidFill>
              </a:defRPr>
            </a:pPr>
            <a:r>
              <a:rPr kumimoji="0" lang="en-US" sz="3600" b="0" i="0" u="none" strike="noStrike" kern="1200" cap="none" spc="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Otoño</a:t>
            </a:r>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 </a:t>
            </a:r>
            <a:r>
              <a:rPr kumimoji="0" lang="en-US" sz="3600" b="0" i="0" u="none" strike="noStrike" kern="1200" cap="none" spc="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invierno</a:t>
            </a:r>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 primavera/</a:t>
            </a:r>
            <a:r>
              <a:rPr kumimoji="0" lang="en-US" sz="3600" b="0" i="0" u="none" strike="noStrike" kern="1200" cap="none" spc="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verano</a:t>
            </a:r>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Gill Sans Light"/>
              </a:rPr>
              <a:t>
</a:t>
            </a:r>
            <a:endParaRPr kumimoji="0"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Gill Sans Light"/>
            </a:endParaRPr>
          </a:p>
        </p:txBody>
      </p:sp>
    </p:spTree>
    <p:extLst>
      <p:ext uri="{BB962C8B-B14F-4D97-AF65-F5344CB8AC3E}">
        <p14:creationId xmlns:p14="http://schemas.microsoft.com/office/powerpoint/2010/main" val="3598433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68B38-DC35-2C40-9BB9-62EA2366DD04}"/>
              </a:ext>
            </a:extLst>
          </p:cNvPr>
          <p:cNvSpPr txBox="1"/>
          <p:nvPr/>
        </p:nvSpPr>
        <p:spPr>
          <a:xfrm>
            <a:off x="968371" y="422261"/>
            <a:ext cx="97115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Cómo</a:t>
            </a:r>
            <a:r>
              <a:rPr kumimoji="0" lang="en-US" sz="4000" b="1" i="0" u="sng"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4000" b="1" i="0" u="sng"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funciona</a:t>
            </a:r>
            <a:r>
              <a:rPr kumimoji="0" lang="en-US" sz="4000" b="1" i="0" u="sng"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UC SHIP
</a:t>
            </a:r>
          </a:p>
        </p:txBody>
      </p:sp>
      <p:sp>
        <p:nvSpPr>
          <p:cNvPr id="3" name="Shape 641">
            <a:extLst>
              <a:ext uri="{FF2B5EF4-FFF2-40B4-BE49-F238E27FC236}">
                <a16:creationId xmlns:a16="http://schemas.microsoft.com/office/drawing/2014/main" id="{0BEA62BF-35FB-E647-962D-0830566BA4F1}"/>
              </a:ext>
            </a:extLst>
          </p:cNvPr>
          <p:cNvSpPr/>
          <p:nvPr/>
        </p:nvSpPr>
        <p:spPr>
          <a:xfrm>
            <a:off x="745811" y="1594437"/>
            <a:ext cx="3312914" cy="84991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nSpc>
                <a:spcPct val="90000"/>
              </a:lnSpc>
              <a:defRPr sz="36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Llamada</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 la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enfermera</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asesora</a:t>
            </a:r>
            <a:endParaRPr kumimoji="0"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
        <p:nvSpPr>
          <p:cNvPr id="4" name="Shape 643">
            <a:extLst>
              <a:ext uri="{FF2B5EF4-FFF2-40B4-BE49-F238E27FC236}">
                <a16:creationId xmlns:a16="http://schemas.microsoft.com/office/drawing/2014/main" id="{E9F3E697-5AA6-0A41-81B8-E326D2E3A916}"/>
              </a:ext>
            </a:extLst>
          </p:cNvPr>
          <p:cNvSpPr/>
          <p:nvPr/>
        </p:nvSpPr>
        <p:spPr>
          <a:xfrm>
            <a:off x="885920" y="2591125"/>
            <a:ext cx="2866430" cy="511935"/>
          </a:xfrm>
          <a:prstGeom prst="rect">
            <a:avLst/>
          </a:prstGeom>
          <a:ln w="12700">
            <a:miter lim="400000"/>
          </a:ln>
          <a:effectLst>
            <a:outerShdw blurRad="50800" dist="127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90000"/>
              </a:lnSpc>
              <a:defRPr sz="2400" cap="small">
                <a:solidFill>
                  <a:srgbClr val="000000"/>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pP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Sin cargo</a:t>
            </a:r>
            <a:r>
              <a:rPr kumimoji="0" lang="en-US" sz="1687"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endParaRPr kumimoji="0" sz="1687"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
        <p:nvSpPr>
          <p:cNvPr id="5" name="Shape 645">
            <a:extLst>
              <a:ext uri="{FF2B5EF4-FFF2-40B4-BE49-F238E27FC236}">
                <a16:creationId xmlns:a16="http://schemas.microsoft.com/office/drawing/2014/main" id="{8BB3EC91-9549-8B41-856B-3CF1BDDD7E11}"/>
              </a:ext>
            </a:extLst>
          </p:cNvPr>
          <p:cNvSpPr/>
          <p:nvPr/>
        </p:nvSpPr>
        <p:spPr>
          <a:xfrm>
            <a:off x="4404333" y="1653387"/>
            <a:ext cx="3312914" cy="12002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nSpc>
                <a:spcPct val="90000"/>
              </a:lnSpc>
              <a:defRPr sz="36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Visita</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de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Atención</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Primaria</a:t>
            </a:r>
            <a:r>
              <a:rPr kumimoji="0" lang="en-US" sz="2531"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endParaRPr kumimoji="0" sz="2531"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
        <p:nvSpPr>
          <p:cNvPr id="6" name="Shape 646">
            <a:extLst>
              <a:ext uri="{FF2B5EF4-FFF2-40B4-BE49-F238E27FC236}">
                <a16:creationId xmlns:a16="http://schemas.microsoft.com/office/drawing/2014/main" id="{D23C4272-A486-C941-96D5-743DD065769A}"/>
              </a:ext>
            </a:extLst>
          </p:cNvPr>
          <p:cNvSpPr/>
          <p:nvPr/>
        </p:nvSpPr>
        <p:spPr>
          <a:xfrm>
            <a:off x="4627575" y="2601318"/>
            <a:ext cx="2866430" cy="278538"/>
          </a:xfrm>
          <a:prstGeom prst="rect">
            <a:avLst/>
          </a:prstGeom>
          <a:ln w="12700">
            <a:miter lim="400000"/>
          </a:ln>
          <a:effectLst>
            <a:outerShdw blurRad="50800" dist="127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90000"/>
              </a:lnSpc>
              <a:defRPr sz="2400" cap="small">
                <a:solidFill>
                  <a:srgbClr val="000000"/>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pP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$0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fuera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de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su</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bolsillo</a:t>
            </a:r>
            <a:endParaRPr kumimoji="0"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
        <p:nvSpPr>
          <p:cNvPr id="7" name="TextBox 6">
            <a:extLst>
              <a:ext uri="{FF2B5EF4-FFF2-40B4-BE49-F238E27FC236}">
                <a16:creationId xmlns:a16="http://schemas.microsoft.com/office/drawing/2014/main" id="{EB5F8D76-E05E-AC43-A68C-C972036C85BB}"/>
              </a:ext>
            </a:extLst>
          </p:cNvPr>
          <p:cNvSpPr txBox="1"/>
          <p:nvPr/>
        </p:nvSpPr>
        <p:spPr>
          <a:xfrm>
            <a:off x="8059835" y="1661954"/>
            <a:ext cx="30896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Salud</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en</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línea</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p>
        </p:txBody>
      </p:sp>
      <p:pic>
        <p:nvPicPr>
          <p:cNvPr id="8" name="Picture 7">
            <a:extLst>
              <a:ext uri="{FF2B5EF4-FFF2-40B4-BE49-F238E27FC236}">
                <a16:creationId xmlns:a16="http://schemas.microsoft.com/office/drawing/2014/main" id="{A2963DA4-292A-6947-AE4A-838BE138F65D}"/>
              </a:ext>
            </a:extLst>
          </p:cNvPr>
          <p:cNvPicPr>
            <a:picLocks noChangeAspect="1"/>
          </p:cNvPicPr>
          <p:nvPr/>
        </p:nvPicPr>
        <p:blipFill>
          <a:blip r:embed="rId2"/>
          <a:stretch>
            <a:fillRect/>
          </a:stretch>
        </p:blipFill>
        <p:spPr>
          <a:xfrm>
            <a:off x="7865903" y="2251849"/>
            <a:ext cx="3440177" cy="648558"/>
          </a:xfrm>
          <a:prstGeom prst="rect">
            <a:avLst/>
          </a:prstGeom>
        </p:spPr>
      </p:pic>
      <p:sp>
        <p:nvSpPr>
          <p:cNvPr id="9" name="Shape 653">
            <a:extLst>
              <a:ext uri="{FF2B5EF4-FFF2-40B4-BE49-F238E27FC236}">
                <a16:creationId xmlns:a16="http://schemas.microsoft.com/office/drawing/2014/main" id="{7D5927D4-2C78-3046-A694-0CE10C2B25B7}"/>
              </a:ext>
            </a:extLst>
          </p:cNvPr>
          <p:cNvSpPr/>
          <p:nvPr/>
        </p:nvSpPr>
        <p:spPr>
          <a:xfrm>
            <a:off x="4404333" y="3412313"/>
            <a:ext cx="3312914" cy="12002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nSpc>
                <a:spcPct val="90000"/>
              </a:lnSpc>
              <a:defRPr sz="36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Referencia</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al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proveedor</a:t>
            </a:r>
            <a:r>
              <a:rPr kumimoji="0" lang="en-US" sz="2800" b="1"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r>
              <a:rPr kumimoji="0" lang="en-US" sz="2800" b="1"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externo</a:t>
            </a:r>
            <a:r>
              <a:rPr kumimoji="0" lang="en-US" sz="2531"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endParaRPr kumimoji="0" sz="2531"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
        <p:nvSpPr>
          <p:cNvPr id="10" name="Shape 655">
            <a:extLst>
              <a:ext uri="{FF2B5EF4-FFF2-40B4-BE49-F238E27FC236}">
                <a16:creationId xmlns:a16="http://schemas.microsoft.com/office/drawing/2014/main" id="{26F85E49-45AE-B541-9169-B79078257847}"/>
              </a:ext>
            </a:extLst>
          </p:cNvPr>
          <p:cNvSpPr/>
          <p:nvPr/>
        </p:nvSpPr>
        <p:spPr>
          <a:xfrm>
            <a:off x="4061746" y="4454363"/>
            <a:ext cx="3998089" cy="1065933"/>
          </a:xfrm>
          <a:prstGeom prst="rect">
            <a:avLst/>
          </a:prstGeom>
          <a:ln w="12700">
            <a:miter lim="400000"/>
          </a:ln>
          <a:effectLst>
            <a:outerShdw blurRad="50800" dist="12700" dir="5400000" rotWithShape="0">
              <a:srgbClr val="000000">
                <a:alpha val="2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90000"/>
              </a:lnSpc>
              <a:defRPr sz="2400" cap="small">
                <a:solidFill>
                  <a:srgbClr val="000000"/>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pP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SHCS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ayuda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programar</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la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cita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SHCS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proporciona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referencia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 un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cs typeface="Helvetica" panose="020B0604020202020204" pitchFamily="34" charset="0"/>
                <a:sym typeface="Futura"/>
              </a:rPr>
              <a:t>proveedor</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de Anthem.</a:t>
            </a:r>
            <a:r>
              <a:rPr kumimoji="0" lang="en-US" sz="1687"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rPr>
              <a:t>
</a:t>
            </a:r>
            <a:endParaRPr kumimoji="0" sz="1687" b="0" i="0" u="none" strike="noStrike" kern="1200" cap="none" spc="0" normalizeH="0" baseline="0" noProof="0" dirty="0">
              <a:ln>
                <a:noFill/>
              </a:ln>
              <a:solidFill>
                <a:srgbClr val="012851"/>
              </a:solidFill>
              <a:effectLst/>
              <a:uLnTx/>
              <a:uFillTx/>
              <a:latin typeface="Helvetica" panose="020B0604020202020204" pitchFamily="34" charset="0"/>
              <a:cs typeface="Helvetica" panose="020B0604020202020204" pitchFamily="34" charset="0"/>
              <a:sym typeface="Futura"/>
            </a:endParaRPr>
          </a:p>
        </p:txBody>
      </p:sp>
    </p:spTree>
    <p:extLst>
      <p:ext uri="{BB962C8B-B14F-4D97-AF65-F5344CB8AC3E}">
        <p14:creationId xmlns:p14="http://schemas.microsoft.com/office/powerpoint/2010/main" val="3614972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DE6582-9EBD-DC4A-ADBF-B2E32AC0401B}"/>
              </a:ext>
            </a:extLst>
          </p:cNvPr>
          <p:cNvSpPr txBox="1"/>
          <p:nvPr/>
        </p:nvSpPr>
        <p:spPr>
          <a:xfrm>
            <a:off x="627529" y="177891"/>
            <a:ext cx="835510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Beneficios</a:t>
            </a:r>
            <a:r>
              <a:rPr kumimoji="0" lang="en-US" sz="20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médicos</a:t>
            </a:r>
            <a:r>
              <a:rPr kumimoji="0" lang="en-US" sz="20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UC SHIP – </a:t>
            </a:r>
            <a:r>
              <a:rPr kumimoji="0" lang="en-US" sz="20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Servicios</a:t>
            </a:r>
            <a:r>
              <a:rPr kumimoji="0" lang="en-US" sz="20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fuera</a:t>
            </a:r>
            <a:r>
              <a:rPr kumimoji="0" lang="en-US" sz="20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SHCS</a:t>
            </a:r>
            <a:r>
              <a:rPr kumimoji="0" lang="en-US" sz="18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p>
        </p:txBody>
      </p:sp>
      <p:graphicFrame>
        <p:nvGraphicFramePr>
          <p:cNvPr id="3" name="Picture Placeholder 3">
            <a:extLst>
              <a:ext uri="{FF2B5EF4-FFF2-40B4-BE49-F238E27FC236}">
                <a16:creationId xmlns:a16="http://schemas.microsoft.com/office/drawing/2014/main" id="{8B1B20D4-F59D-C244-9C59-0A6A774FE1C3}"/>
              </a:ext>
            </a:extLst>
          </p:cNvPr>
          <p:cNvGraphicFramePr>
            <a:graphicFrameLocks/>
          </p:cNvGraphicFramePr>
          <p:nvPr/>
        </p:nvGraphicFramePr>
        <p:xfrm>
          <a:off x="681318" y="555812"/>
          <a:ext cx="6687671" cy="5126834"/>
        </p:xfrm>
        <a:graphic>
          <a:graphicData uri="http://schemas.openxmlformats.org/drawingml/2006/table">
            <a:tbl>
              <a:tblPr firstRow="1" bandRow="1"/>
              <a:tblGrid>
                <a:gridCol w="3803560">
                  <a:extLst>
                    <a:ext uri="{9D8B030D-6E8A-4147-A177-3AD203B41FA5}">
                      <a16:colId xmlns:a16="http://schemas.microsoft.com/office/drawing/2014/main" val="20000"/>
                    </a:ext>
                  </a:extLst>
                </a:gridCol>
                <a:gridCol w="2884111">
                  <a:extLst>
                    <a:ext uri="{9D8B030D-6E8A-4147-A177-3AD203B41FA5}">
                      <a16:colId xmlns:a16="http://schemas.microsoft.com/office/drawing/2014/main" val="20001"/>
                    </a:ext>
                  </a:extLst>
                </a:gridCol>
              </a:tblGrid>
              <a:tr h="394447">
                <a:tc>
                  <a:txBody>
                    <a:bodyPr/>
                    <a:lstStyle/>
                    <a:p>
                      <a:pPr lvl="0" algn="l"/>
                      <a:r>
                        <a:rPr lang="en-US" sz="1300" b="0" i="0" dirty="0">
                          <a:solidFill>
                            <a:srgbClr val="012851"/>
                          </a:solidFill>
                          <a:latin typeface="Helvetica" panose="020B0604020202020204" pitchFamily="34" charset="0"/>
                          <a:cs typeface="Helvetica" panose="020B0604020202020204" pitchFamily="34" charset="0"/>
                        </a:rPr>
                        <a:t>Deducible </a:t>
                      </a:r>
                      <a:r>
                        <a:rPr lang="en-US" sz="1300" b="0" i="0" dirty="0" err="1">
                          <a:solidFill>
                            <a:srgbClr val="012851"/>
                          </a:solidFill>
                          <a:latin typeface="Helvetica" panose="020B0604020202020204" pitchFamily="34" charset="0"/>
                          <a:cs typeface="Helvetica" panose="020B0604020202020204" pitchFamily="34" charset="0"/>
                        </a:rPr>
                        <a:t>Anual</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solidFill>
                      <a:srgbClr val="D5A81E"/>
                    </a:solidFill>
                  </a:tcPr>
                </a:tc>
                <a:tc>
                  <a:txBody>
                    <a:bodyPr/>
                    <a:lstStyle/>
                    <a:p>
                      <a:r>
                        <a:rPr lang="en-US" sz="2000" b="0" i="0" dirty="0">
                          <a:solidFill>
                            <a:srgbClr val="012851"/>
                          </a:solidFill>
                          <a:latin typeface="Helvetica" panose="020B0604020202020204" pitchFamily="34" charset="0"/>
                          <a:cs typeface="Helvetica" panose="020B0604020202020204" pitchFamily="34" charset="0"/>
                        </a:rPr>
                        <a:t>$200 </a:t>
                      </a:r>
                      <a:r>
                        <a:rPr lang="en-US" sz="1400" b="0" i="0" dirty="0" err="1">
                          <a:solidFill>
                            <a:srgbClr val="012851"/>
                          </a:solidFill>
                          <a:latin typeface="Helvetica" panose="020B0604020202020204" pitchFamily="34" charset="0"/>
                          <a:cs typeface="Helvetica" panose="020B0604020202020204" pitchFamily="34" charset="0"/>
                        </a:rPr>
                        <a:t>Médica</a:t>
                      </a:r>
                      <a:endParaRPr lang="en-US" sz="1400" b="0" i="0" dirty="0">
                        <a:solidFill>
                          <a:srgbClr val="012851"/>
                        </a:solidFill>
                        <a:latin typeface="Helvetica" panose="020B0604020202020204" pitchFamily="34" charset="0"/>
                        <a:cs typeface="Helvetica" panose="020B0604020202020204" pitchFamily="34" charset="0"/>
                      </a:endParaRPr>
                    </a:p>
                  </a:txBody>
                  <a:tcPr marL="64294" marR="64294" marT="32147" marB="32147">
                    <a:solidFill>
                      <a:srgbClr val="D5A81E"/>
                    </a:solidFill>
                  </a:tcPr>
                </a:tc>
                <a:extLst>
                  <a:ext uri="{0D108BD9-81ED-4DB2-BD59-A6C34878D82A}">
                    <a16:rowId xmlns:a16="http://schemas.microsoft.com/office/drawing/2014/main" val="10000"/>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Atención</a:t>
                      </a:r>
                      <a:r>
                        <a:rPr lang="en-US" sz="1300" b="0" i="0" dirty="0">
                          <a:solidFill>
                            <a:srgbClr val="012851"/>
                          </a:solidFill>
                          <a:latin typeface="Helvetica" panose="020B0604020202020204" pitchFamily="34" charset="0"/>
                          <a:cs typeface="Helvetica" panose="020B0604020202020204" pitchFamily="34" charset="0"/>
                        </a:rPr>
                        <a:t> Primaria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$15</a:t>
                      </a:r>
                    </a:p>
                  </a:txBody>
                  <a:tcPr marL="64294" marR="64294" marT="32147" marB="32147"/>
                </a:tc>
                <a:extLst>
                  <a:ext uri="{0D108BD9-81ED-4DB2-BD59-A6C34878D82A}">
                    <a16:rowId xmlns:a16="http://schemas.microsoft.com/office/drawing/2014/main" val="10001"/>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Atención</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Especializada</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$15</a:t>
                      </a:r>
                    </a:p>
                  </a:txBody>
                  <a:tcPr marL="64294" marR="64294" marT="32147" marB="32147"/>
                </a:tc>
                <a:extLst>
                  <a:ext uri="{0D108BD9-81ED-4DB2-BD59-A6C34878D82A}">
                    <a16:rowId xmlns:a16="http://schemas.microsoft.com/office/drawing/2014/main" val="10002"/>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Salud</a:t>
                      </a:r>
                      <a:r>
                        <a:rPr lang="en-US" sz="1300" b="0" i="0" dirty="0">
                          <a:solidFill>
                            <a:srgbClr val="012851"/>
                          </a:solidFill>
                          <a:latin typeface="Helvetica" panose="020B0604020202020204" pitchFamily="34" charset="0"/>
                          <a:cs typeface="Helvetica" panose="020B0604020202020204" pitchFamily="34" charset="0"/>
                        </a:rPr>
                        <a:t> Mental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$5</a:t>
                      </a:r>
                    </a:p>
                  </a:txBody>
                  <a:tcPr marL="64294" marR="64294" marT="32147" marB="32147"/>
                </a:tc>
                <a:extLst>
                  <a:ext uri="{0D108BD9-81ED-4DB2-BD59-A6C34878D82A}">
                    <a16:rowId xmlns:a16="http://schemas.microsoft.com/office/drawing/2014/main" val="713610324"/>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Atención</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Urgente</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$25</a:t>
                      </a:r>
                    </a:p>
                  </a:txBody>
                  <a:tcPr marL="64294" marR="64294" marT="32147" marB="32147"/>
                </a:tc>
                <a:extLst>
                  <a:ext uri="{0D108BD9-81ED-4DB2-BD59-A6C34878D82A}">
                    <a16:rowId xmlns:a16="http://schemas.microsoft.com/office/drawing/2014/main" val="10003"/>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sala</a:t>
                      </a:r>
                      <a:r>
                        <a:rPr lang="en-US" sz="1300" b="0" i="0" dirty="0">
                          <a:solidFill>
                            <a:srgbClr val="012851"/>
                          </a:solidFill>
                          <a:latin typeface="Helvetica" panose="020B0604020202020204" pitchFamily="34" charset="0"/>
                          <a:cs typeface="Helvetica" panose="020B0604020202020204" pitchFamily="34" charset="0"/>
                        </a:rPr>
                        <a:t> de ER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$75</a:t>
                      </a:r>
                    </a:p>
                  </a:txBody>
                  <a:tcPr marL="64294" marR="64294" marT="32147" marB="32147"/>
                </a:tc>
                <a:extLst>
                  <a:ext uri="{0D108BD9-81ED-4DB2-BD59-A6C34878D82A}">
                    <a16:rowId xmlns:a16="http://schemas.microsoft.com/office/drawing/2014/main" val="10004"/>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Servicios</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ambulancia</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aire</a:t>
                      </a:r>
                      <a:r>
                        <a:rPr lang="en-US" sz="1300" b="0" i="0" dirty="0">
                          <a:solidFill>
                            <a:srgbClr val="012851"/>
                          </a:solidFill>
                          <a:latin typeface="Helvetica" panose="020B0604020202020204" pitchFamily="34" charset="0"/>
                          <a:cs typeface="Helvetica" panose="020B0604020202020204" pitchFamily="34" charset="0"/>
                        </a:rPr>
                        <a:t> y tierra)
</a:t>
                      </a:r>
                    </a:p>
                  </a:txBody>
                  <a:tcPr marL="64294" marR="64294" marT="32147" marB="32147"/>
                </a:tc>
                <a:tc>
                  <a:txBody>
                    <a:bodyPr/>
                    <a:lstStyle/>
                    <a:p>
                      <a:r>
                        <a:rPr lang="en-US" sz="1400" b="0" i="0" dirty="0" err="1">
                          <a:solidFill>
                            <a:srgbClr val="012851"/>
                          </a:solidFill>
                          <a:latin typeface="Helvetica" panose="020B0604020202020204" pitchFamily="34" charset="0"/>
                          <a:cs typeface="Helvetica" panose="020B0604020202020204" pitchFamily="34" charset="0"/>
                        </a:rPr>
                        <a:t>Cubierto</a:t>
                      </a:r>
                      <a:r>
                        <a:rPr lang="en-US" sz="1400" b="0" i="0" dirty="0">
                          <a:solidFill>
                            <a:srgbClr val="012851"/>
                          </a:solidFill>
                          <a:latin typeface="Helvetica" panose="020B0604020202020204" pitchFamily="34" charset="0"/>
                          <a:cs typeface="Helvetica" panose="020B0604020202020204" pitchFamily="34" charset="0"/>
                        </a:rPr>
                        <a:t> al 100%
</a:t>
                      </a:r>
                    </a:p>
                  </a:txBody>
                  <a:tcPr marL="64294" marR="64294" marT="32147" marB="32147"/>
                </a:tc>
                <a:extLst>
                  <a:ext uri="{0D108BD9-81ED-4DB2-BD59-A6C34878D82A}">
                    <a16:rowId xmlns:a16="http://schemas.microsoft.com/office/drawing/2014/main" val="10005"/>
                  </a:ext>
                </a:extLst>
              </a:tr>
              <a:tr h="444975">
                <a:tc>
                  <a:txBody>
                    <a:bodyPr/>
                    <a:lstStyle/>
                    <a:p>
                      <a:pPr lvl="0" algn="l"/>
                      <a:r>
                        <a:rPr lang="en-US" sz="1300" b="0" i="0" dirty="0">
                          <a:solidFill>
                            <a:srgbClr val="012851"/>
                          </a:solidFill>
                          <a:latin typeface="Helvetica" panose="020B0604020202020204" pitchFamily="34" charset="0"/>
                          <a:cs typeface="Helvetica" panose="020B0604020202020204" pitchFamily="34" charset="0"/>
                        </a:rPr>
                        <a:t>Copay de </a:t>
                      </a:r>
                      <a:r>
                        <a:rPr lang="en-US" sz="1300" b="0" i="0" dirty="0" err="1">
                          <a:solidFill>
                            <a:srgbClr val="012851"/>
                          </a:solidFill>
                          <a:latin typeface="Helvetica" panose="020B0604020202020204" pitchFamily="34" charset="0"/>
                          <a:cs typeface="Helvetica" panose="020B0604020202020204" pitchFamily="34" charset="0"/>
                        </a:rPr>
                        <a:t>receta</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marca</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preferida</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$25</a:t>
                      </a:r>
                    </a:p>
                  </a:txBody>
                  <a:tcPr marL="64294" marR="64294" marT="32147" marB="32147"/>
                </a:tc>
                <a:extLst>
                  <a:ext uri="{0D108BD9-81ED-4DB2-BD59-A6C34878D82A}">
                    <a16:rowId xmlns:a16="http://schemas.microsoft.com/office/drawing/2014/main" val="10006"/>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Copago</a:t>
                      </a:r>
                      <a:r>
                        <a:rPr lang="en-US" sz="1300" b="0" i="0" dirty="0">
                          <a:solidFill>
                            <a:srgbClr val="012851"/>
                          </a:solidFill>
                          <a:latin typeface="Helvetica" panose="020B0604020202020204" pitchFamily="34" charset="0"/>
                          <a:cs typeface="Helvetica" panose="020B0604020202020204" pitchFamily="34" charset="0"/>
                        </a:rPr>
                        <a:t> con </a:t>
                      </a:r>
                      <a:r>
                        <a:rPr lang="en-US" sz="1300" b="0" i="0" dirty="0" err="1">
                          <a:solidFill>
                            <a:srgbClr val="012851"/>
                          </a:solidFill>
                          <a:latin typeface="Helvetica" panose="020B0604020202020204" pitchFamily="34" charset="0"/>
                          <a:cs typeface="Helvetica" panose="020B0604020202020204" pitchFamily="34" charset="0"/>
                        </a:rPr>
                        <a:t>receta</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genérica</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$5</a:t>
                      </a:r>
                    </a:p>
                  </a:txBody>
                  <a:tcPr marL="64294" marR="64294" marT="32147" marB="32147"/>
                </a:tc>
                <a:extLst>
                  <a:ext uri="{0D108BD9-81ED-4DB2-BD59-A6C34878D82A}">
                    <a16:rowId xmlns:a16="http://schemas.microsoft.com/office/drawing/2014/main" val="10007"/>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Coseguro</a:t>
                      </a:r>
                      <a:r>
                        <a:rPr lang="en-US" sz="1300" b="0" i="0" dirty="0">
                          <a:solidFill>
                            <a:srgbClr val="012851"/>
                          </a:solidFill>
                          <a:latin typeface="Helvetica" panose="020B0604020202020204" pitchFamily="34" charset="0"/>
                          <a:cs typeface="Helvetica" panose="020B0604020202020204" pitchFamily="34" charset="0"/>
                        </a:rPr>
                        <a:t> - </a:t>
                      </a:r>
                      <a:r>
                        <a:rPr lang="en-US" sz="1300" b="0" i="0" dirty="0" err="1">
                          <a:solidFill>
                            <a:srgbClr val="012851"/>
                          </a:solidFill>
                          <a:latin typeface="Helvetica" panose="020B0604020202020204" pitchFamily="34" charset="0"/>
                          <a:cs typeface="Helvetica" panose="020B0604020202020204" pitchFamily="34" charset="0"/>
                        </a:rPr>
                        <a:t>Hospitalización</a:t>
                      </a:r>
                      <a:r>
                        <a:rPr lang="en-US" sz="13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20%</a:t>
                      </a:r>
                    </a:p>
                  </a:txBody>
                  <a:tcPr marL="64294" marR="64294" marT="32147" marB="32147"/>
                </a:tc>
                <a:extLst>
                  <a:ext uri="{0D108BD9-81ED-4DB2-BD59-A6C34878D82A}">
                    <a16:rowId xmlns:a16="http://schemas.microsoft.com/office/drawing/2014/main" val="10008"/>
                  </a:ext>
                </a:extLst>
              </a:tr>
              <a:tr h="444975">
                <a:tc>
                  <a:txBody>
                    <a:bodyPr/>
                    <a:lstStyle/>
                    <a:p>
                      <a:pPr lvl="0" algn="l"/>
                      <a:r>
                        <a:rPr lang="en-US" sz="1300" b="0" i="0" dirty="0" err="1">
                          <a:solidFill>
                            <a:srgbClr val="012851"/>
                          </a:solidFill>
                          <a:latin typeface="Helvetica" panose="020B0604020202020204" pitchFamily="34" charset="0"/>
                          <a:cs typeface="Helvetica" panose="020B0604020202020204" pitchFamily="34" charset="0"/>
                        </a:rPr>
                        <a:t>Máximo</a:t>
                      </a:r>
                      <a:r>
                        <a:rPr lang="en-US" sz="1300" b="0" i="0" dirty="0">
                          <a:solidFill>
                            <a:srgbClr val="012851"/>
                          </a:solidFill>
                          <a:latin typeface="Helvetica" panose="020B0604020202020204" pitchFamily="34" charset="0"/>
                          <a:cs typeface="Helvetica" panose="020B0604020202020204" pitchFamily="34" charset="0"/>
                        </a:rPr>
                        <a:t> </a:t>
                      </a:r>
                      <a:r>
                        <a:rPr lang="en-US" sz="1300" b="0" i="0" dirty="0" err="1">
                          <a:solidFill>
                            <a:srgbClr val="012851"/>
                          </a:solidFill>
                          <a:latin typeface="Helvetica" panose="020B0604020202020204" pitchFamily="34" charset="0"/>
                          <a:cs typeface="Helvetica" panose="020B0604020202020204" pitchFamily="34" charset="0"/>
                        </a:rPr>
                        <a:t>anual</a:t>
                      </a:r>
                      <a:r>
                        <a:rPr lang="en-US" sz="1300" b="0" i="0" dirty="0">
                          <a:solidFill>
                            <a:srgbClr val="012851"/>
                          </a:solidFill>
                          <a:latin typeface="Helvetica" panose="020B0604020202020204" pitchFamily="34" charset="0"/>
                          <a:cs typeface="Helvetica" panose="020B0604020202020204" pitchFamily="34" charset="0"/>
                        </a:rPr>
                        <a:t> de </a:t>
                      </a:r>
                      <a:r>
                        <a:rPr lang="en-US" sz="1300" b="0" i="0" dirty="0" err="1">
                          <a:solidFill>
                            <a:srgbClr val="012851"/>
                          </a:solidFill>
                          <a:latin typeface="Helvetica" panose="020B0604020202020204" pitchFamily="34" charset="0"/>
                          <a:cs typeface="Helvetica" panose="020B0604020202020204" pitchFamily="34" charset="0"/>
                        </a:rPr>
                        <a:t>bolsillo</a:t>
                      </a:r>
                      <a:r>
                        <a:rPr lang="en-US" sz="1400" b="0" i="0" dirty="0">
                          <a:solidFill>
                            <a:srgbClr val="012851"/>
                          </a:solidFill>
                          <a:latin typeface="Helvetica" panose="020B0604020202020204" pitchFamily="34" charset="0"/>
                          <a:cs typeface="Helvetica" panose="020B0604020202020204" pitchFamily="34" charset="0"/>
                        </a:rPr>
                        <a:t>
</a:t>
                      </a:r>
                    </a:p>
                  </a:txBody>
                  <a:tcPr marL="64294" marR="64294" marT="32147" marB="32147"/>
                </a:tc>
                <a:tc>
                  <a:txBody>
                    <a:bodyPr/>
                    <a:lstStyle/>
                    <a:p>
                      <a:r>
                        <a:rPr lang="en-US" sz="1400" b="0" i="0" dirty="0">
                          <a:solidFill>
                            <a:srgbClr val="012851"/>
                          </a:solidFill>
                          <a:latin typeface="Helvetica" panose="020B0604020202020204" pitchFamily="34" charset="0"/>
                          <a:cs typeface="Helvetica" panose="020B0604020202020204" pitchFamily="34" charset="0"/>
                        </a:rPr>
                        <a:t>$2,500</a:t>
                      </a:r>
                    </a:p>
                  </a:txBody>
                  <a:tcPr marL="64294" marR="64294" marT="32147" marB="32147"/>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15562A32-8C75-B444-9C23-4740F175029B}"/>
              </a:ext>
            </a:extLst>
          </p:cNvPr>
          <p:cNvSpPr txBox="1"/>
          <p:nvPr/>
        </p:nvSpPr>
        <p:spPr>
          <a:xfrm>
            <a:off x="7601522" y="2793652"/>
            <a:ext cx="39270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Requiere</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una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referencia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SHCS
</a:t>
            </a:r>
          </a:p>
        </p:txBody>
      </p:sp>
    </p:spTree>
    <p:extLst>
      <p:ext uri="{BB962C8B-B14F-4D97-AF65-F5344CB8AC3E}">
        <p14:creationId xmlns:p14="http://schemas.microsoft.com/office/powerpoint/2010/main" val="7324566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cship-mobile.jpg">
            <a:extLst>
              <a:ext uri="{FF2B5EF4-FFF2-40B4-BE49-F238E27FC236}">
                <a16:creationId xmlns:a16="http://schemas.microsoft.com/office/drawing/2014/main" id="{1FB5400C-063A-CA41-B119-CB099EF128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804" y="1162591"/>
            <a:ext cx="7371529" cy="3940777"/>
          </a:xfrm>
          <a:prstGeom prst="rect">
            <a:avLst/>
          </a:prstGeom>
        </p:spPr>
      </p:pic>
      <p:sp>
        <p:nvSpPr>
          <p:cNvPr id="3" name="TextBox 2">
            <a:extLst>
              <a:ext uri="{FF2B5EF4-FFF2-40B4-BE49-F238E27FC236}">
                <a16:creationId xmlns:a16="http://schemas.microsoft.com/office/drawing/2014/main" id="{52818795-672B-D447-956E-1B4CFEFAE0ED}"/>
              </a:ext>
            </a:extLst>
          </p:cNvPr>
          <p:cNvSpPr txBox="1"/>
          <p:nvPr/>
        </p:nvSpPr>
        <p:spPr>
          <a:xfrm>
            <a:off x="510804" y="565002"/>
            <a:ext cx="9904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UC SHIP Mobile </a:t>
            </a:r>
            <a:r>
              <a:rPr kumimoji="0" lang="en-US" sz="24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Aplicación</a:t>
            </a:r>
            <a:r>
              <a:rPr kumimoji="0" lang="en-US" sz="24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Móvil</a:t>
            </a:r>
            <a:r>
              <a:rPr kumimoji="0" lang="en-US" sz="24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Tarjetas</a:t>
            </a:r>
            <a:r>
              <a:rPr kumimoji="0" lang="en-US" sz="24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a:t>
            </a:r>
            <a:r>
              <a:rPr kumimoji="0" lang="en-US" sz="2400" b="1"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Identificación</a:t>
            </a:r>
            <a:endParaRPr kumimoji="0" lang="en-US" sz="2400" b="1"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endParaRPr>
          </a:p>
        </p:txBody>
      </p:sp>
      <p:sp>
        <p:nvSpPr>
          <p:cNvPr id="4" name="TextBox 3">
            <a:extLst>
              <a:ext uri="{FF2B5EF4-FFF2-40B4-BE49-F238E27FC236}">
                <a16:creationId xmlns:a16="http://schemas.microsoft.com/office/drawing/2014/main" id="{AAA86A60-26F7-9B4F-B04E-0AFE1376B441}"/>
              </a:ext>
            </a:extLst>
          </p:cNvPr>
          <p:cNvSpPr txBox="1"/>
          <p:nvPr/>
        </p:nvSpPr>
        <p:spPr>
          <a:xfrm>
            <a:off x="8222372" y="1563319"/>
            <a:ext cx="323045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Tenga</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en</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cuenta</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que la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aplicación</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sólo</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está</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disponible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en</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un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teléfono</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los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Estados</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Unidos o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teléfono</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4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convertido</a:t>
            </a:r>
            <a:r>
              <a:rPr kumimoji="0" lang="en-US" sz="24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a:t>
            </a:r>
          </a:p>
        </p:txBody>
      </p:sp>
      <p:sp>
        <p:nvSpPr>
          <p:cNvPr id="5" name="TextBox 4">
            <a:extLst>
              <a:ext uri="{FF2B5EF4-FFF2-40B4-BE49-F238E27FC236}">
                <a16:creationId xmlns:a16="http://schemas.microsoft.com/office/drawing/2014/main" id="{21656283-8BDA-9B41-919B-5FD49784C68B}"/>
              </a:ext>
            </a:extLst>
          </p:cNvPr>
          <p:cNvSpPr txBox="1"/>
          <p:nvPr/>
        </p:nvSpPr>
        <p:spPr>
          <a:xfrm>
            <a:off x="587075" y="5239292"/>
            <a:ext cx="7635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https://www.mobilehealthconsumer.com/web/pages/universitylogin.html</a:t>
            </a:r>
          </a:p>
        </p:txBody>
      </p:sp>
    </p:spTree>
    <p:extLst>
      <p:ext uri="{BB962C8B-B14F-4D97-AF65-F5344CB8AC3E}">
        <p14:creationId xmlns:p14="http://schemas.microsoft.com/office/powerpoint/2010/main" val="29412853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BD9AB7-10FE-C147-B18C-E84C0FD8533A}"/>
              </a:ext>
            </a:extLst>
          </p:cNvPr>
          <p:cNvSpPr txBox="1">
            <a:spLocks/>
          </p:cNvSpPr>
          <p:nvPr/>
        </p:nvSpPr>
        <p:spPr>
          <a:xfrm>
            <a:off x="430427" y="737349"/>
            <a:ext cx="10515600" cy="5802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UC SHIP SOLICITUD DE RENUNCIA TARDÍA</a:t>
            </a:r>
          </a:p>
        </p:txBody>
      </p:sp>
      <p:sp>
        <p:nvSpPr>
          <p:cNvPr id="3" name="TextBox 2">
            <a:extLst>
              <a:ext uri="{FF2B5EF4-FFF2-40B4-BE49-F238E27FC236}">
                <a16:creationId xmlns:a16="http://schemas.microsoft.com/office/drawing/2014/main" id="{996F25EE-5F06-854B-88A7-08E02D523685}"/>
              </a:ext>
            </a:extLst>
          </p:cNvPr>
          <p:cNvSpPr txBox="1"/>
          <p:nvPr/>
        </p:nvSpPr>
        <p:spPr>
          <a:xfrm>
            <a:off x="6837405" y="2133272"/>
            <a:ext cx="4451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Helvetica" panose="020B0604020202020204" pitchFamily="34" charset="0"/>
                <a:ea typeface="+mn-ea"/>
                <a:cs typeface="Helvetica" panose="020B0604020202020204" pitchFamily="34" charset="0"/>
              </a:rPr>
              <a:t>Octubre</a:t>
            </a:r>
            <a:r>
              <a:rPr kumimoji="0" lang="en-US" sz="36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 15th, 2020</a:t>
            </a:r>
            <a:endParaRPr kumimoji="0" lang="en-US" sz="3600" b="0" i="0" u="none" strike="noStrike" kern="1200" cap="none" spc="0" normalizeH="0" baseline="3000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pic>
        <p:nvPicPr>
          <p:cNvPr id="5" name="Content Placeholder 5">
            <a:extLst>
              <a:ext uri="{FF2B5EF4-FFF2-40B4-BE49-F238E27FC236}">
                <a16:creationId xmlns:a16="http://schemas.microsoft.com/office/drawing/2014/main" id="{82DBDCC3-425A-234C-9798-CD01905ACE08}"/>
              </a:ext>
            </a:extLst>
          </p:cNvPr>
          <p:cNvPicPr>
            <a:picLocks noChangeAspect="1"/>
          </p:cNvPicPr>
          <p:nvPr/>
        </p:nvPicPr>
        <p:blipFill>
          <a:blip r:embed="rId2"/>
          <a:stretch>
            <a:fillRect/>
          </a:stretch>
        </p:blipFill>
        <p:spPr>
          <a:xfrm>
            <a:off x="853918" y="2289087"/>
            <a:ext cx="4834309" cy="2794997"/>
          </a:xfrm>
          <a:prstGeom prst="rect">
            <a:avLst/>
          </a:prstGeom>
        </p:spPr>
      </p:pic>
      <p:sp>
        <p:nvSpPr>
          <p:cNvPr id="6" name="TextBox 5">
            <a:extLst>
              <a:ext uri="{FF2B5EF4-FFF2-40B4-BE49-F238E27FC236}">
                <a16:creationId xmlns:a16="http://schemas.microsoft.com/office/drawing/2014/main" id="{72901903-AF50-D44D-A155-DA9E2FDE4A18}"/>
              </a:ext>
            </a:extLst>
          </p:cNvPr>
          <p:cNvSpPr txBox="1"/>
          <p:nvPr/>
        </p:nvSpPr>
        <p:spPr>
          <a:xfrm>
            <a:off x="7935096" y="2967335"/>
            <a:ext cx="22557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srgbClr val="FF0000"/>
                </a:solidFill>
                <a:effectLst/>
                <a:uLnTx/>
                <a:uFillTx/>
                <a:latin typeface="Helvetica" panose="020B0604020202020204" pitchFamily="34" charset="0"/>
                <a:ea typeface="+mn-ea"/>
                <a:cs typeface="Helvetica" panose="020B0604020202020204" pitchFamily="34" charset="0"/>
              </a:rPr>
              <a:t>$50 cargo por </a:t>
            </a:r>
            <a:r>
              <a:rPr kumimoji="0" lang="en-US" sz="3600" b="0" i="0" u="none" strike="noStrike" kern="1200" cap="none" spc="0" normalizeH="0" baseline="30000" noProof="0" dirty="0" err="1">
                <a:ln>
                  <a:noFill/>
                </a:ln>
                <a:solidFill>
                  <a:srgbClr val="FF0000"/>
                </a:solidFill>
                <a:effectLst/>
                <a:uLnTx/>
                <a:uFillTx/>
                <a:latin typeface="Helvetica" panose="020B0604020202020204" pitchFamily="34" charset="0"/>
                <a:ea typeface="+mn-ea"/>
                <a:cs typeface="Helvetica" panose="020B0604020202020204" pitchFamily="34" charset="0"/>
              </a:rPr>
              <a:t>retraso</a:t>
            </a:r>
            <a:endParaRPr kumimoji="0" lang="en-US" sz="3600" b="0" i="0" u="none" strike="noStrike" kern="1200" cap="none" spc="0" normalizeH="0" baseline="3000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731120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88687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321022"/>
            <a:ext cx="7464525" cy="861774"/>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Servicios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Salud</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Consejería</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Estudiantil</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insurance@shcs.ucdavis.edu</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24259874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78131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Pausa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8929196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8ADB1-A0D6-0540-AB62-34A19D8FFAD3}"/>
              </a:ext>
            </a:extLst>
          </p:cNvPr>
          <p:cNvSpPr>
            <a:spLocks noGrp="1"/>
          </p:cNvSpPr>
          <p:nvPr>
            <p:ph type="ctrTitle"/>
          </p:nvPr>
        </p:nvSpPr>
        <p:spPr>
          <a:xfrm>
            <a:off x="3754582" y="1378453"/>
            <a:ext cx="8437418" cy="1508949"/>
          </a:xfrm>
        </p:spPr>
        <p:txBody>
          <a:bodyPr/>
          <a:lstStyle/>
          <a:p>
            <a:r>
              <a:rPr lang="en-US" sz="3600" dirty="0"/>
              <a:t>DEPARTAMENTO DE POLICIA </a:t>
            </a:r>
            <a:br>
              <a:rPr lang="en-US" sz="3600" dirty="0"/>
            </a:br>
            <a:r>
              <a:rPr lang="en-US" sz="3600" dirty="0"/>
              <a:t>UC DAVIS</a:t>
            </a:r>
          </a:p>
        </p:txBody>
      </p:sp>
      <p:sp>
        <p:nvSpPr>
          <p:cNvPr id="4" name="Subtitle 3">
            <a:extLst>
              <a:ext uri="{FF2B5EF4-FFF2-40B4-BE49-F238E27FC236}">
                <a16:creationId xmlns:a16="http://schemas.microsoft.com/office/drawing/2014/main" id="{7C487EAF-38FF-884B-B823-8A110A35C579}"/>
              </a:ext>
            </a:extLst>
          </p:cNvPr>
          <p:cNvSpPr>
            <a:spLocks noGrp="1"/>
          </p:cNvSpPr>
          <p:nvPr>
            <p:ph type="subTitle" idx="1"/>
          </p:nvPr>
        </p:nvSpPr>
        <p:spPr>
          <a:xfrm>
            <a:off x="3829722" y="3221767"/>
            <a:ext cx="7524078" cy="365125"/>
          </a:xfrm>
        </p:spPr>
        <p:txBody>
          <a:bodyPr/>
          <a:lstStyle/>
          <a:p>
            <a:r>
              <a:rPr lang="en-US" dirty="0"/>
              <a:t>David Uribe </a:t>
            </a:r>
          </a:p>
        </p:txBody>
      </p:sp>
      <p:sp>
        <p:nvSpPr>
          <p:cNvPr id="5" name="Text Placeholder 4">
            <a:extLst>
              <a:ext uri="{FF2B5EF4-FFF2-40B4-BE49-F238E27FC236}">
                <a16:creationId xmlns:a16="http://schemas.microsoft.com/office/drawing/2014/main" id="{01DE37CB-0A96-2142-ADD4-72D133FBB8E7}"/>
              </a:ext>
            </a:extLst>
          </p:cNvPr>
          <p:cNvSpPr>
            <a:spLocks noGrp="1"/>
          </p:cNvSpPr>
          <p:nvPr>
            <p:ph type="body" sz="quarter" idx="10"/>
          </p:nvPr>
        </p:nvSpPr>
        <p:spPr>
          <a:xfrm>
            <a:off x="3819352" y="3586892"/>
            <a:ext cx="7524750" cy="338138"/>
          </a:xfrm>
        </p:spPr>
        <p:txBody>
          <a:bodyPr/>
          <a:lstStyle/>
          <a:p>
            <a:r>
              <a:rPr lang="en-US" dirty="0" err="1"/>
              <a:t>Oficial</a:t>
            </a:r>
            <a:r>
              <a:rPr lang="en-US" dirty="0"/>
              <a:t> de </a:t>
            </a:r>
            <a:r>
              <a:rPr lang="en-US" dirty="0" err="1"/>
              <a:t>Policía</a:t>
            </a:r>
            <a:endParaRPr lang="en-US" dirty="0"/>
          </a:p>
        </p:txBody>
      </p:sp>
      <p:pic>
        <p:nvPicPr>
          <p:cNvPr id="7" name="Shape 127"/>
          <p:cNvPicPr preferRelativeResize="0"/>
          <p:nvPr/>
        </p:nvPicPr>
        <p:blipFill>
          <a:blip r:embed="rId3">
            <a:alphaModFix/>
          </a:blip>
          <a:stretch>
            <a:fillRect/>
          </a:stretch>
        </p:blipFill>
        <p:spPr>
          <a:xfrm>
            <a:off x="756459" y="756499"/>
            <a:ext cx="596872" cy="573537"/>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516" y="738142"/>
            <a:ext cx="1680816" cy="640311"/>
          </a:xfrm>
          <a:prstGeom prst="rect">
            <a:avLst/>
          </a:prstGeom>
        </p:spPr>
      </p:pic>
      <p:sp>
        <p:nvSpPr>
          <p:cNvPr id="2" name="Rectangle 1"/>
          <p:cNvSpPr/>
          <p:nvPr/>
        </p:nvSpPr>
        <p:spPr>
          <a:xfrm>
            <a:off x="9401695" y="691752"/>
            <a:ext cx="2010294" cy="629242"/>
          </a:xfrm>
          <a:prstGeom prst="rect">
            <a:avLst/>
          </a:prstGeom>
          <a:solidFill>
            <a:srgbClr val="01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7113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54B7-38A4-6F43-8C91-BA59CC577B73}"/>
              </a:ext>
            </a:extLst>
          </p:cNvPr>
          <p:cNvSpPr>
            <a:spLocks noGrp="1"/>
          </p:cNvSpPr>
          <p:nvPr>
            <p:ph type="title"/>
          </p:nvPr>
        </p:nvSpPr>
        <p:spPr>
          <a:xfrm>
            <a:off x="814648" y="1230284"/>
            <a:ext cx="10075025" cy="580241"/>
          </a:xfrm>
        </p:spPr>
        <p:txBody>
          <a:bodyPr/>
          <a:lstStyle/>
          <a:p>
            <a:r>
              <a:rPr lang="en-US" dirty="0" err="1"/>
              <a:t>Bienvenidos</a:t>
            </a:r>
            <a:r>
              <a:rPr lang="en-US" dirty="0"/>
              <a:t> a la Universidad de California, Davis</a:t>
            </a:r>
          </a:p>
        </p:txBody>
      </p:sp>
      <p:pic>
        <p:nvPicPr>
          <p:cNvPr id="5"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6"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pic>
        <p:nvPicPr>
          <p:cNvPr id="7"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617979" y="2599976"/>
            <a:ext cx="4383810" cy="3287858"/>
          </a:xfrm>
          <a:prstGeom prst="rect">
            <a:avLst/>
          </a:prstGeom>
          <a:ln>
            <a:noFill/>
          </a:ln>
          <a:effectLst>
            <a:softEdge rad="112500"/>
          </a:effectLst>
        </p:spPr>
      </p:pic>
      <p:sp>
        <p:nvSpPr>
          <p:cNvPr id="4" name="Rectangle 3"/>
          <p:cNvSpPr/>
          <p:nvPr/>
        </p:nvSpPr>
        <p:spPr>
          <a:xfrm>
            <a:off x="9551324" y="773084"/>
            <a:ext cx="1911927" cy="581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30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94f4d574de_0_4"/>
          <p:cNvSpPr txBox="1"/>
          <p:nvPr/>
        </p:nvSpPr>
        <p:spPr>
          <a:xfrm>
            <a:off x="598528" y="349125"/>
            <a:ext cx="9926700" cy="1446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002855"/>
                </a:solidFill>
                <a:effectLst/>
                <a:uLnTx/>
                <a:uFillTx/>
                <a:latin typeface="Proxima Nova Extrabold"/>
                <a:ea typeface="Proxima Nova Extrabold"/>
                <a:cs typeface="Proxima Nova Extrabold"/>
                <a:sym typeface="Proxima Nova Extrabold"/>
              </a:rPr>
              <a:t>Objetivo y Visión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g94f4d574de_0_4"/>
          <p:cNvSpPr txBox="1"/>
          <p:nvPr/>
        </p:nvSpPr>
        <p:spPr>
          <a:xfrm>
            <a:off x="598532" y="2076825"/>
            <a:ext cx="10371000" cy="769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4040"/>
                </a:solidFill>
                <a:effectLst/>
                <a:uLnTx/>
                <a:uFillTx/>
                <a:latin typeface="Trebuchet MS"/>
                <a:ea typeface="Trebuchet MS"/>
                <a:cs typeface="Trebuchet MS"/>
                <a:sym typeface="Trebuchet MS"/>
              </a:rPr>
              <a:t>Nuestro objetivo es proveer un espacio en donde estudiantes puedan prosperar como académicos/as y individuos unicos. Nuestros servicios son basados en las prioridades siguientes: </a:t>
            </a:r>
            <a:endParaRPr kumimoji="0" sz="2400" b="0" i="0" u="none" strike="noStrike" kern="0" cap="none" spc="0" normalizeH="0" baseline="0" noProof="0">
              <a:ln>
                <a:noFill/>
              </a:ln>
              <a:solidFill>
                <a:srgbClr val="40404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0B5394"/>
                </a:solidFill>
                <a:effectLst/>
                <a:uLnTx/>
                <a:uFillTx/>
                <a:latin typeface="Trebuchet MS"/>
                <a:ea typeface="Trebuchet MS"/>
                <a:cs typeface="Trebuchet MS"/>
                <a:sym typeface="Trebuchet MS"/>
              </a:rPr>
              <a:t>Accesso</a:t>
            </a:r>
            <a:r>
              <a:rPr kumimoji="0" lang="en-US" sz="2400" b="0" i="0" u="none" strike="noStrike" kern="0" cap="none" spc="0" normalizeH="0" baseline="0" noProof="0">
                <a:ln>
                  <a:noFill/>
                </a:ln>
                <a:solidFill>
                  <a:srgbClr val="404040"/>
                </a:solidFill>
                <a:effectLst/>
                <a:uLnTx/>
                <a:uFillTx/>
                <a:latin typeface="Trebuchet MS"/>
                <a:ea typeface="Trebuchet MS"/>
                <a:cs typeface="Trebuchet MS"/>
                <a:sym typeface="Trebuchet MS"/>
              </a:rPr>
              <a:t>: Conectarse con el apoyo en comunidad, apoyo acadèmico, y apoyo social.</a:t>
            </a:r>
            <a:endParaRPr kumimoji="0" sz="2400" b="0" i="0" u="none" strike="noStrike" kern="0" cap="none" spc="0" normalizeH="0" baseline="0" noProof="0">
              <a:ln>
                <a:noFill/>
              </a:ln>
              <a:solidFill>
                <a:srgbClr val="40404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15000"/>
              </a:lnSpc>
              <a:spcBef>
                <a:spcPts val="1000"/>
              </a:spcBef>
              <a:spcAft>
                <a:spcPts val="0"/>
              </a:spcAft>
              <a:buClr>
                <a:srgbClr val="000000"/>
              </a:buClr>
              <a:buSzPts val="1100"/>
              <a:buFont typeface="Arial"/>
              <a:buNone/>
              <a:tabLst/>
              <a:defRPr/>
            </a:pPr>
            <a:r>
              <a:rPr kumimoji="0" lang="en-US" sz="2400" b="1" i="1" u="none" strike="noStrike" kern="0" cap="none" spc="0" normalizeH="0" baseline="0" noProof="0">
                <a:ln>
                  <a:noFill/>
                </a:ln>
                <a:solidFill>
                  <a:srgbClr val="0B5394"/>
                </a:solidFill>
                <a:effectLst/>
                <a:uLnTx/>
                <a:uFillTx/>
                <a:latin typeface="Trebuchet MS"/>
                <a:ea typeface="Trebuchet MS"/>
                <a:cs typeface="Trebuchet MS"/>
                <a:sym typeface="Trebuchet MS"/>
              </a:rPr>
              <a:t>Acadėmicos</a:t>
            </a:r>
            <a:r>
              <a:rPr kumimoji="0" lang="en-US" sz="2400" b="0" i="0" u="none" strike="noStrike" kern="0" cap="none" spc="0" normalizeH="0" baseline="0" noProof="0">
                <a:ln>
                  <a:noFill/>
                </a:ln>
                <a:solidFill>
                  <a:srgbClr val="404040"/>
                </a:solidFill>
                <a:effectLst/>
                <a:uLnTx/>
                <a:uFillTx/>
                <a:latin typeface="Trebuchet MS"/>
                <a:ea typeface="Trebuchet MS"/>
                <a:cs typeface="Trebuchet MS"/>
                <a:sym typeface="Trebuchet MS"/>
              </a:rPr>
              <a:t>: Aprender estrategias y las mejores </a:t>
            </a:r>
            <a:r>
              <a:rPr kumimoji="0" lang="en-US" sz="2400" b="0" i="0" u="none" strike="noStrike" kern="0" cap="none" spc="0" normalizeH="0" baseline="0" noProof="0">
                <a:ln>
                  <a:noFill/>
                </a:ln>
                <a:solidFill>
                  <a:srgbClr val="222222"/>
                </a:solidFill>
                <a:effectLst/>
                <a:uLnTx/>
                <a:uFillTx/>
                <a:latin typeface="Trebuchet MS"/>
                <a:ea typeface="Trebuchet MS"/>
                <a:cs typeface="Trebuchet MS"/>
                <a:sym typeface="Trebuchet MS"/>
              </a:rPr>
              <a:t>practicás para la clase</a:t>
            </a:r>
            <a:r>
              <a:rPr kumimoji="0" lang="en-US" sz="2400" b="0" i="0" u="none" strike="noStrike" kern="0" cap="none" spc="0" normalizeH="0" baseline="0" noProof="0">
                <a:ln>
                  <a:noFill/>
                </a:ln>
                <a:solidFill>
                  <a:srgbClr val="404040"/>
                </a:solidFill>
                <a:effectLst/>
                <a:uLnTx/>
                <a:uFillTx/>
                <a:latin typeface="Trebuchet MS"/>
                <a:ea typeface="Trebuchet MS"/>
                <a:cs typeface="Trebuchet MS"/>
                <a:sym typeface="Trebuchet MS"/>
              </a:rPr>
              <a:t>.</a:t>
            </a:r>
            <a:endParaRPr kumimoji="0" sz="2400" b="0" i="0" u="none" strike="noStrike" kern="0" cap="none" spc="0" normalizeH="0" baseline="0" noProof="0">
              <a:ln>
                <a:noFill/>
              </a:ln>
              <a:solidFill>
                <a:srgbClr val="40404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15000"/>
              </a:lnSpc>
              <a:spcBef>
                <a:spcPts val="1000"/>
              </a:spcBef>
              <a:spcAft>
                <a:spcPts val="0"/>
              </a:spcAft>
              <a:buClr>
                <a:srgbClr val="000000"/>
              </a:buClr>
              <a:buSzPts val="1100"/>
              <a:buFont typeface="Arial"/>
              <a:buNone/>
              <a:tabLst/>
              <a:defRPr/>
            </a:pPr>
            <a:r>
              <a:rPr kumimoji="0" lang="en-US" sz="2400" b="1" i="1" u="none" strike="noStrike" kern="0" cap="none" spc="0" normalizeH="0" baseline="0" noProof="0">
                <a:ln>
                  <a:noFill/>
                </a:ln>
                <a:solidFill>
                  <a:srgbClr val="0B5394"/>
                </a:solidFill>
                <a:effectLst/>
                <a:uLnTx/>
                <a:uFillTx/>
                <a:latin typeface="Trebuchet MS"/>
                <a:ea typeface="Trebuchet MS"/>
                <a:cs typeface="Trebuchet MS"/>
                <a:sym typeface="Trebuchet MS"/>
              </a:rPr>
              <a:t>Empoderamiento</a:t>
            </a:r>
            <a:r>
              <a:rPr kumimoji="0" lang="en-US" sz="2400" b="0" i="0" u="none" strike="noStrike" kern="0" cap="none" spc="0" normalizeH="0" baseline="0" noProof="0">
                <a:ln>
                  <a:noFill/>
                </a:ln>
                <a:solidFill>
                  <a:srgbClr val="404040"/>
                </a:solidFill>
                <a:effectLst/>
                <a:uLnTx/>
                <a:uFillTx/>
                <a:latin typeface="Trebuchet MS"/>
                <a:ea typeface="Trebuchet MS"/>
                <a:cs typeface="Trebuchet MS"/>
                <a:sym typeface="Trebuchet MS"/>
              </a:rPr>
              <a:t>: Descubrir oportunidades para liderazgo y progresar en desarollo profesional y explorar oportunidades de empleo.</a:t>
            </a:r>
            <a:endParaRPr kumimoji="0" sz="2800" b="0" i="0" u="none" strike="noStrike" kern="0" cap="none" spc="0" normalizeH="0" baseline="0" noProof="0">
              <a:ln>
                <a:noFill/>
              </a:ln>
              <a:solidFill>
                <a:srgbClr val="404040"/>
              </a:solidFill>
              <a:effectLst/>
              <a:uLnTx/>
              <a:uFillTx/>
              <a:latin typeface="Trebuchet MS"/>
              <a:ea typeface="Trebuchet MS"/>
              <a:cs typeface="Trebuchet MS"/>
              <a:sym typeface="Trebuchet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32377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9" name="Content Placeholder 2"/>
          <p:cNvSpPr txBox="1">
            <a:spLocks/>
          </p:cNvSpPr>
          <p:nvPr/>
        </p:nvSpPr>
        <p:spPr>
          <a:xfrm>
            <a:off x="955964" y="1255221"/>
            <a:ext cx="8229600" cy="5045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El Department de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UC Davis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similar 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cualquier</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department de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Contamos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con lo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siguiente</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0" marR="0" lvl="0" indent="0" algn="l" defTabSz="914400" rtl="0" eaLnBrk="1" fontAlgn="auto" latinLnBrk="0" hangingPunct="1">
              <a:lnSpc>
                <a:spcPct val="90000"/>
              </a:lnSpc>
              <a:spcBef>
                <a:spcPts val="0"/>
              </a:spcBef>
              <a:spcAft>
                <a:spcPts val="0"/>
              </a:spcAft>
              <a:buClrTx/>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644652"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Estación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los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campos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universitarios</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644652"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Centro de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Despachadores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911</a:t>
            </a:r>
          </a:p>
          <a:p>
            <a:pPr marL="644652"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Servimos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ambos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campos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universitarios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Davis y </a:t>
            </a:r>
          </a:p>
          <a:p>
            <a:pPr marL="301752" marR="0" lvl="1" indent="0" algn="l" defTabSz="914400" rtl="0" eaLnBrk="1" fontAlgn="auto" latinLnBrk="0" hangingPunct="1">
              <a:lnSpc>
                <a:spcPct val="90000"/>
              </a:lnSpc>
              <a:spcBef>
                <a:spcPts val="0"/>
              </a:spcBef>
              <a:spcAft>
                <a:spcPts val="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Sacramento Medical Center</a:t>
            </a:r>
          </a:p>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Patrullaje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las 24 horas- 7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dias</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la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semana</a:t>
            </a:r>
            <a:endPar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Carros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patrullaje</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con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oficiales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Oficiales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bicicleta</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Oficiliales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moto</a:t>
            </a: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Oficiales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patrullando</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pie</a:t>
            </a: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Oficina</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relaciones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públicas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inclusión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comunitaria</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Unidad</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Investigación</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710248" marR="0" lvl="1" indent="-28575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Estacion</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para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hacer</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reportes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buscar</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algo</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perdido</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o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hacer</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denuncias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424498" marR="0" lvl="1" indent="0" algn="l" defTabSz="914400" rtl="0" eaLnBrk="1" fontAlgn="auto" latinLnBrk="0" hangingPunct="1">
              <a:lnSpc>
                <a:spcPct val="90000"/>
              </a:lnSpc>
              <a:spcBef>
                <a:spcPts val="0"/>
              </a:spcBef>
              <a:spcAft>
                <a:spcPts val="0"/>
              </a:spcAft>
              <a:buClrTx/>
              <a:buSzPct val="100000"/>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8944495" y="1188097"/>
            <a:ext cx="1860491" cy="1237179"/>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30851" r="4675" b="1168"/>
          <a:stretch/>
        </p:blipFill>
        <p:spPr>
          <a:xfrm>
            <a:off x="8991253" y="4096061"/>
            <a:ext cx="1813733" cy="144021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582" y="2620588"/>
            <a:ext cx="3240404" cy="128016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37131" y="3992226"/>
            <a:ext cx="2269399" cy="1273889"/>
          </a:xfrm>
          <a:prstGeom prst="rect">
            <a:avLst/>
          </a:prstGeom>
        </p:spPr>
      </p:pic>
    </p:spTree>
    <p:extLst>
      <p:ext uri="{BB962C8B-B14F-4D97-AF65-F5344CB8AC3E}">
        <p14:creationId xmlns:p14="http://schemas.microsoft.com/office/powerpoint/2010/main" val="770651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3373581" y="784263"/>
            <a:ext cx="5595852"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SERVICIOS DE “SAFE RIDE”</a:t>
            </a:r>
          </a:p>
        </p:txBody>
      </p:sp>
      <p:sp>
        <p:nvSpPr>
          <p:cNvPr id="12" name="Content Placeholder 2"/>
          <p:cNvSpPr txBox="1">
            <a:spLocks/>
          </p:cNvSpPr>
          <p:nvPr/>
        </p:nvSpPr>
        <p:spPr>
          <a:xfrm>
            <a:off x="861750" y="1468330"/>
            <a:ext cx="10476809" cy="25965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12000"/>
              <a:buFont typeface="Arial" panose="020B0604020202020204" pitchFamily="34" charset="0"/>
              <a:buNone/>
              <a:tabLst/>
              <a:defRPr/>
            </a:pPr>
            <a:r>
              <a:rPr kumimoji="0" lang="en"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 Narrow"/>
                <a:cs typeface="Arial" panose="020B0604020202020204" pitchFamily="34" charset="0"/>
                <a:sym typeface="Arial Narrow"/>
              </a:rPr>
              <a:t>Servicio gratuito disponible durante los 7 dias de la semana cuando ya no hay buses circulando en el campo universitario.   Este servicio ha sido diseñado para incrementar la seguridad de los estudiantes, empleados y profesores.  Servicio ofrecido por estudiantes entrenados. </a:t>
            </a:r>
          </a:p>
          <a:p>
            <a:pPr marL="685800" marR="0" lvl="1" indent="-228600" algn="l" defTabSz="914400" rtl="0" eaLnBrk="1" fontAlgn="auto" latinLnBrk="0" hangingPunct="1">
              <a:lnSpc>
                <a:spcPct val="90000"/>
              </a:lnSpc>
              <a:spcBef>
                <a:spcPts val="1200"/>
              </a:spcBef>
              <a:spcAft>
                <a:spcPts val="0"/>
              </a:spcAft>
              <a:buClrTx/>
              <a:buSzPct val="100000"/>
              <a:buFont typeface="Arial" panose="020B0604020202020204" pitchFamily="34" charset="0"/>
              <a:buChar char="•"/>
              <a:tabLst/>
              <a:defRPr/>
            </a:pPr>
            <a:r>
              <a:rPr kumimoji="0" lang="en"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 Narrow"/>
                <a:cs typeface="Arial" panose="020B0604020202020204" pitchFamily="34" charset="0"/>
                <a:sym typeface="Arial Narrow"/>
              </a:rPr>
              <a:t>Transporte gratuito dentro del campo universitario  ---&gt; 5pm-10pm</a:t>
            </a:r>
          </a:p>
          <a:p>
            <a:pPr marL="685800" marR="0" lvl="1" indent="-228600" algn="l" defTabSz="914400" rtl="0" eaLnBrk="1" fontAlgn="auto" latinLnBrk="0" hangingPunct="1">
              <a:lnSpc>
                <a:spcPct val="90000"/>
              </a:lnSpc>
              <a:spcBef>
                <a:spcPts val="1200"/>
              </a:spcBef>
              <a:spcAft>
                <a:spcPts val="0"/>
              </a:spcAft>
              <a:buClrTx/>
              <a:buSzPct val="100000"/>
              <a:buFont typeface="Arial" panose="020B0604020202020204" pitchFamily="34" charset="0"/>
              <a:buChar char="•"/>
              <a:tabLst/>
              <a:defRPr/>
            </a:pPr>
            <a:r>
              <a:rPr kumimoji="0" lang="en"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 Narrow"/>
                <a:cs typeface="Arial" panose="020B0604020202020204" pitchFamily="34" charset="0"/>
                <a:sym typeface="Arial Narrow"/>
              </a:rPr>
              <a:t>Transporte gratuito del campo universitario a otro lugar residencial dentro de la ciudad de Davis.  &gt; 10pm-6am</a:t>
            </a:r>
          </a:p>
          <a:p>
            <a:pPr marL="685800" marR="0" lvl="1" indent="-228600" algn="l" defTabSz="914400" rtl="0" eaLnBrk="1" fontAlgn="auto" latinLnBrk="0" hangingPunct="1">
              <a:lnSpc>
                <a:spcPct val="90000"/>
              </a:lnSpc>
              <a:spcBef>
                <a:spcPts val="1200"/>
              </a:spcBef>
              <a:spcAft>
                <a:spcPts val="0"/>
              </a:spcAft>
              <a:buClrTx/>
              <a:buSzPct val="100000"/>
              <a:buFont typeface="Arial" panose="020B0604020202020204" pitchFamily="34" charset="0"/>
              <a:buChar char="•"/>
              <a:tabLst/>
              <a:defRPr/>
            </a:pPr>
            <a:r>
              <a:rPr kumimoji="0" lang="en"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 Narrow"/>
                <a:cs typeface="Arial" panose="020B0604020202020204" pitchFamily="34" charset="0"/>
                <a:sym typeface="Arial Narrow"/>
              </a:rPr>
              <a:t>24 horas- 7 dias a la semana- Asistencia a estudiantes en silla de ruedas</a:t>
            </a:r>
          </a:p>
        </p:txBody>
      </p:sp>
      <p:sp>
        <p:nvSpPr>
          <p:cNvPr id="13" name="Rectangle 12"/>
          <p:cNvSpPr/>
          <p:nvPr/>
        </p:nvSpPr>
        <p:spPr>
          <a:xfrm>
            <a:off x="789709" y="3942723"/>
            <a:ext cx="6100411" cy="2169825"/>
          </a:xfrm>
          <a:prstGeom prst="rect">
            <a:avLst/>
          </a:prstGeom>
        </p:spPr>
        <p:txBody>
          <a:bodyPr wrap="square">
            <a:spAutoFit/>
          </a:bodyPr>
          <a:lstStyle/>
          <a:p>
            <a:pPr marL="0" marR="0" lvl="0" indent="0" algn="l" defTabSz="914400" rtl="0" eaLnBrk="1" fontAlgn="auto" latinLnBrk="0" hangingPunct="1">
              <a:lnSpc>
                <a:spcPct val="100000"/>
              </a:lnSpc>
              <a:spcBef>
                <a:spcPts val="1440"/>
              </a:spcBef>
              <a:spcAft>
                <a:spcPts val="0"/>
              </a:spcAft>
              <a:buClr>
                <a:srgbClr val="4472C4"/>
              </a:buClr>
              <a:buSzPct val="25000"/>
              <a:buFontTx/>
              <a:buNone/>
              <a:tabLst/>
              <a:defRPr/>
            </a:pPr>
            <a:r>
              <a:rPr kumimoji="0" lang="en"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Formas para solicitar el servicio: </a:t>
            </a:r>
          </a:p>
          <a:p>
            <a:pPr marL="0" marR="0" lvl="0" indent="0" algn="l" defTabSz="914400" rtl="0" eaLnBrk="1" fontAlgn="auto" latinLnBrk="0" hangingPunct="1">
              <a:lnSpc>
                <a:spcPct val="100000"/>
              </a:lnSpc>
              <a:spcBef>
                <a:spcPts val="1440"/>
              </a:spcBef>
              <a:spcAft>
                <a:spcPts val="0"/>
              </a:spcAft>
              <a:buClr>
                <a:srgbClr val="4472C4"/>
              </a:buClr>
              <a:buSzPct val="25000"/>
              <a:buFontTx/>
              <a:buNone/>
              <a:tabLst/>
              <a:defRPr/>
            </a:pPr>
            <a:r>
              <a:rPr kumimoji="0" lang="en"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Baje la aplicacion en su celular </a:t>
            </a:r>
            <a:r>
              <a:rPr kumimoji="0" lang="en" sz="2000" b="1" i="0" u="none" strike="noStrike" kern="1200" cap="none" spc="0" normalizeH="0" baseline="0" noProof="0" dirty="0">
                <a:ln>
                  <a:noFill/>
                </a:ln>
                <a:solidFill>
                  <a:srgbClr val="00B0F0"/>
                </a:solidFill>
                <a:effectLst/>
                <a:uLnTx/>
                <a:uFillTx/>
                <a:latin typeface="Arial" panose="020B0604020202020204" pitchFamily="34" charset="0"/>
                <a:ea typeface="Calibri"/>
                <a:cs typeface="Arial" panose="020B0604020202020204" pitchFamily="34" charset="0"/>
                <a:sym typeface="Calibri"/>
              </a:rPr>
              <a:t>TapRide </a:t>
            </a:r>
          </a:p>
          <a:p>
            <a:pPr marL="0" marR="0" lvl="0" indent="0" algn="l" defTabSz="914400" rtl="0" eaLnBrk="1" fontAlgn="auto" latinLnBrk="0" hangingPunct="1">
              <a:lnSpc>
                <a:spcPct val="100000"/>
              </a:lnSpc>
              <a:spcBef>
                <a:spcPts val="1440"/>
              </a:spcBef>
              <a:spcAft>
                <a:spcPts val="0"/>
              </a:spcAft>
              <a:buClr>
                <a:srgbClr val="4472C4"/>
              </a:buClr>
              <a:buSzPct val="25000"/>
              <a:buFontTx/>
              <a:buNone/>
              <a:tabLst/>
              <a:defRPr/>
            </a:pPr>
            <a:endParaRPr kumimoji="0" lang="en" sz="2000" b="1" i="0" u="none" strike="noStrike" kern="1200" cap="none" spc="0" normalizeH="0" baseline="0" noProof="0" dirty="0">
              <a:ln>
                <a:noFill/>
              </a:ln>
              <a:solidFill>
                <a:srgbClr val="00B0F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1440"/>
              </a:spcBef>
              <a:spcAft>
                <a:spcPts val="0"/>
              </a:spcAft>
              <a:buClr>
                <a:srgbClr val="4472C4"/>
              </a:buClr>
              <a:buSzPct val="25000"/>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Llame</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a:t>
            </a:r>
            <a:r>
              <a:rPr kumimoji="0" lang="en"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(530)754-2677 para solicitar el servicio de </a:t>
            </a:r>
            <a:r>
              <a:rPr kumimoji="0" lang="en"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Safe Ride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87" t="21292" r="23809" b="25862"/>
          <a:stretch/>
        </p:blipFill>
        <p:spPr>
          <a:xfrm>
            <a:off x="7056843" y="4132183"/>
            <a:ext cx="4008108" cy="1720146"/>
          </a:xfrm>
          <a:prstGeom prst="rect">
            <a:avLst/>
          </a:prstGeom>
        </p:spPr>
      </p:pic>
      <p:pic>
        <p:nvPicPr>
          <p:cNvPr id="15" name="Picture 14"/>
          <p:cNvPicPr/>
          <p:nvPr/>
        </p:nvPicPr>
        <p:blipFill>
          <a:blip r:embed="rId5"/>
          <a:stretch>
            <a:fillRect/>
          </a:stretch>
        </p:blipFill>
        <p:spPr>
          <a:xfrm>
            <a:off x="5536576" y="4409654"/>
            <a:ext cx="1269862" cy="533238"/>
          </a:xfrm>
          <a:prstGeom prst="rect">
            <a:avLst/>
          </a:prstGeom>
        </p:spPr>
      </p:pic>
      <p:sp>
        <p:nvSpPr>
          <p:cNvPr id="16" name="TextBox 15"/>
          <p:cNvSpPr txBox="1"/>
          <p:nvPr/>
        </p:nvSpPr>
        <p:spPr>
          <a:xfrm rot="5400000">
            <a:off x="2014056" y="3627521"/>
            <a:ext cx="553998" cy="285860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SAFETY  MOBILE  APP</a:t>
            </a:r>
          </a:p>
        </p:txBody>
      </p:sp>
    </p:spTree>
    <p:extLst>
      <p:ext uri="{BB962C8B-B14F-4D97-AF65-F5344CB8AC3E}">
        <p14:creationId xmlns:p14="http://schemas.microsoft.com/office/powerpoint/2010/main" val="29479231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49199" y="1135283"/>
            <a:ext cx="7186488"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CAJAS DE EMERGENCIA AZULES</a:t>
            </a:r>
          </a:p>
        </p:txBody>
      </p:sp>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05727"/>
            <a:ext cx="463575" cy="499619"/>
          </a:xfrm>
          <a:prstGeom prst="rect">
            <a:avLst/>
          </a:prstGeom>
          <a:noFill/>
          <a:ln>
            <a:noFill/>
          </a:ln>
        </p:spPr>
      </p:pic>
      <p:sp>
        <p:nvSpPr>
          <p:cNvPr id="8" name="Content Placeholder 2"/>
          <p:cNvSpPr>
            <a:spLocks noGrp="1"/>
          </p:cNvSpPr>
          <p:nvPr>
            <p:ph idx="1"/>
          </p:nvPr>
        </p:nvSpPr>
        <p:spPr>
          <a:xfrm>
            <a:off x="1145219" y="1827648"/>
            <a:ext cx="7990467" cy="4091013"/>
          </a:xfrm>
        </p:spPr>
        <p:txBody>
          <a:bodyPr>
            <a:noAutofit/>
          </a:bodyPr>
          <a:lstStyle/>
          <a:p>
            <a:pPr marL="36576" indent="0">
              <a:lnSpc>
                <a:spcPct val="100000"/>
              </a:lnSpc>
              <a:buNone/>
            </a:pPr>
            <a:r>
              <a:rPr lang="en-US" sz="2000" b="0" dirty="0"/>
              <a:t>Tenemos12 </a:t>
            </a:r>
            <a:r>
              <a:rPr lang="en-US" sz="2000" b="0" dirty="0" err="1"/>
              <a:t>estaciones</a:t>
            </a:r>
            <a:r>
              <a:rPr lang="en-US" sz="2000" b="0" dirty="0"/>
              <a:t> o </a:t>
            </a:r>
            <a:r>
              <a:rPr lang="en-US" sz="2000" b="0" dirty="0" err="1"/>
              <a:t>cajas</a:t>
            </a:r>
            <a:r>
              <a:rPr lang="en-US" sz="2000" b="0" dirty="0"/>
              <a:t> de </a:t>
            </a:r>
            <a:r>
              <a:rPr lang="en-US" sz="2000" b="0" dirty="0" err="1"/>
              <a:t>emergencia</a:t>
            </a:r>
            <a:r>
              <a:rPr lang="en-US" sz="2000" b="0" dirty="0"/>
              <a:t> </a:t>
            </a:r>
            <a:r>
              <a:rPr lang="en-US" sz="2000" b="0" dirty="0" err="1"/>
              <a:t>en</a:t>
            </a:r>
            <a:r>
              <a:rPr lang="en-US" sz="2000" b="0" dirty="0"/>
              <a:t> </a:t>
            </a:r>
            <a:r>
              <a:rPr lang="en-US" sz="2000" b="0" dirty="0" err="1"/>
              <a:t>varios</a:t>
            </a:r>
            <a:r>
              <a:rPr lang="en-US" sz="2000" b="0" dirty="0"/>
              <a:t> </a:t>
            </a:r>
            <a:r>
              <a:rPr lang="en-US" sz="2000" b="0" dirty="0" err="1"/>
              <a:t>lugares</a:t>
            </a:r>
            <a:r>
              <a:rPr lang="en-US" sz="2000" b="0" dirty="0"/>
              <a:t> </a:t>
            </a:r>
            <a:r>
              <a:rPr lang="en-US" sz="2000" b="0" dirty="0" err="1"/>
              <a:t>estratégicamente</a:t>
            </a:r>
            <a:r>
              <a:rPr lang="en-US" sz="2000" b="0" dirty="0"/>
              <a:t> </a:t>
            </a:r>
            <a:r>
              <a:rPr lang="en-US" sz="2000" b="0" dirty="0" err="1"/>
              <a:t>ubicados</a:t>
            </a:r>
            <a:r>
              <a:rPr lang="en-US" sz="2000" b="0" dirty="0"/>
              <a:t> para </a:t>
            </a:r>
            <a:r>
              <a:rPr lang="en-US" sz="2000" b="0" dirty="0" err="1"/>
              <a:t>ayudar</a:t>
            </a:r>
            <a:r>
              <a:rPr lang="en-US" sz="2000" b="0" dirty="0"/>
              <a:t> a </a:t>
            </a:r>
            <a:r>
              <a:rPr lang="en-US" sz="2000" b="0" dirty="0" err="1"/>
              <a:t>los</a:t>
            </a:r>
            <a:r>
              <a:rPr lang="en-US" sz="2000" b="0" dirty="0"/>
              <a:t> </a:t>
            </a:r>
            <a:r>
              <a:rPr lang="en-US" sz="2000" b="0" dirty="0" err="1"/>
              <a:t>estudiantes</a:t>
            </a:r>
            <a:r>
              <a:rPr lang="en-US" sz="2000" b="0" dirty="0"/>
              <a:t> </a:t>
            </a:r>
            <a:r>
              <a:rPr lang="en-US" sz="2000" b="0" dirty="0" err="1"/>
              <a:t>en</a:t>
            </a:r>
            <a:r>
              <a:rPr lang="en-US" sz="2000" b="0" dirty="0"/>
              <a:t> un </a:t>
            </a:r>
            <a:r>
              <a:rPr lang="en-US" sz="2000" b="0" dirty="0" err="1"/>
              <a:t>momento</a:t>
            </a:r>
            <a:r>
              <a:rPr lang="en-US" sz="2000" b="0" dirty="0"/>
              <a:t> de </a:t>
            </a:r>
            <a:r>
              <a:rPr lang="en-US" sz="2000" b="0" dirty="0" err="1"/>
              <a:t>emergencia</a:t>
            </a:r>
            <a:r>
              <a:rPr lang="en-US" sz="2000" b="0" dirty="0"/>
              <a:t>.  </a:t>
            </a:r>
          </a:p>
          <a:p>
            <a:pPr marL="36576" indent="0">
              <a:lnSpc>
                <a:spcPct val="100000"/>
              </a:lnSpc>
              <a:buNone/>
            </a:pPr>
            <a:r>
              <a:rPr lang="en-US" sz="2000" b="0" dirty="0" err="1"/>
              <a:t>Estas</a:t>
            </a:r>
            <a:r>
              <a:rPr lang="en-US" sz="2000" b="0" dirty="0"/>
              <a:t> </a:t>
            </a:r>
            <a:r>
              <a:rPr lang="en-US" sz="2000" b="0" dirty="0" err="1"/>
              <a:t>cajas</a:t>
            </a:r>
            <a:r>
              <a:rPr lang="en-US" sz="2000" b="0" dirty="0"/>
              <a:t> </a:t>
            </a:r>
            <a:r>
              <a:rPr lang="en-US" sz="2000" b="0" dirty="0" err="1"/>
              <a:t>cuentan</a:t>
            </a:r>
            <a:r>
              <a:rPr lang="en-US" sz="2000" b="0" dirty="0"/>
              <a:t> con un </a:t>
            </a:r>
            <a:r>
              <a:rPr lang="en-US" sz="2000" b="0" dirty="0" err="1"/>
              <a:t>botón</a:t>
            </a:r>
            <a:r>
              <a:rPr lang="en-US" sz="2000" b="0" dirty="0"/>
              <a:t> para </a:t>
            </a:r>
            <a:r>
              <a:rPr lang="en-US" sz="2000" b="0" dirty="0" err="1"/>
              <a:t>llamar</a:t>
            </a:r>
            <a:r>
              <a:rPr lang="en-US" sz="2000" b="0" dirty="0"/>
              <a:t> </a:t>
            </a:r>
            <a:r>
              <a:rPr lang="en-US" sz="2000" b="0" dirty="0" err="1"/>
              <a:t>directamente</a:t>
            </a:r>
            <a:r>
              <a:rPr lang="en-US" sz="2000" b="0" dirty="0"/>
              <a:t> a la </a:t>
            </a:r>
            <a:r>
              <a:rPr lang="en-US" sz="2000" b="0" dirty="0" err="1"/>
              <a:t>policia</a:t>
            </a:r>
            <a:r>
              <a:rPr lang="en-US" sz="2000" b="0" dirty="0"/>
              <a:t> y </a:t>
            </a:r>
            <a:r>
              <a:rPr lang="en-US" sz="2000" b="0" dirty="0" err="1"/>
              <a:t>hablar</a:t>
            </a:r>
            <a:r>
              <a:rPr lang="en-US" sz="2000" b="0" dirty="0"/>
              <a:t> con un </a:t>
            </a:r>
            <a:r>
              <a:rPr lang="en-US" sz="2000" b="0" dirty="0" err="1"/>
              <a:t>despachador</a:t>
            </a:r>
            <a:r>
              <a:rPr lang="en-US" sz="2000" b="0" dirty="0"/>
              <a:t> de 911.  </a:t>
            </a:r>
            <a:r>
              <a:rPr lang="en-US" sz="2000" b="0" dirty="0" err="1"/>
              <a:t>Cuenta</a:t>
            </a:r>
            <a:r>
              <a:rPr lang="en-US" sz="2000" b="0" dirty="0"/>
              <a:t> con </a:t>
            </a:r>
            <a:r>
              <a:rPr lang="en-US" sz="2000" b="0" dirty="0" err="1"/>
              <a:t>bocina</a:t>
            </a:r>
            <a:r>
              <a:rPr lang="en-US" sz="2000" b="0" dirty="0"/>
              <a:t>, </a:t>
            </a:r>
            <a:r>
              <a:rPr lang="en-US" sz="2000" b="0" dirty="0" err="1"/>
              <a:t>micrófono</a:t>
            </a:r>
            <a:r>
              <a:rPr lang="en-US" sz="2000" b="0" dirty="0"/>
              <a:t> y </a:t>
            </a:r>
            <a:r>
              <a:rPr lang="en-US" sz="2000" b="0" dirty="0" err="1"/>
              <a:t>camara</a:t>
            </a:r>
            <a:r>
              <a:rPr lang="en-US" sz="2000" b="0" dirty="0"/>
              <a:t>. </a:t>
            </a:r>
            <a:r>
              <a:rPr lang="en-US" sz="2000" dirty="0"/>
              <a:t> </a:t>
            </a:r>
            <a:r>
              <a:rPr lang="en-US" sz="2000" b="1" dirty="0"/>
              <a:t> </a:t>
            </a:r>
          </a:p>
          <a:p>
            <a:pPr marL="36576" indent="0" algn="ctr">
              <a:lnSpc>
                <a:spcPct val="100000"/>
              </a:lnSpc>
              <a:buNone/>
            </a:pPr>
            <a:r>
              <a:rPr lang="en-US" sz="2000" b="1" dirty="0"/>
              <a:t>7 </a:t>
            </a:r>
            <a:r>
              <a:rPr lang="en-US" sz="2000" dirty="0" err="1"/>
              <a:t>estaciones</a:t>
            </a:r>
            <a:r>
              <a:rPr lang="en-US" sz="2000" dirty="0"/>
              <a:t> </a:t>
            </a:r>
            <a:r>
              <a:rPr lang="en-US" sz="2000" dirty="0" err="1"/>
              <a:t>en</a:t>
            </a:r>
            <a:r>
              <a:rPr lang="en-US" sz="2000" dirty="0"/>
              <a:t> el </a:t>
            </a:r>
            <a:r>
              <a:rPr lang="en-US" sz="2000" dirty="0" err="1"/>
              <a:t>área</a:t>
            </a:r>
            <a:r>
              <a:rPr lang="en-US" sz="2000" dirty="0"/>
              <a:t> de la </a:t>
            </a:r>
            <a:r>
              <a:rPr lang="en-US" sz="2000" dirty="0" err="1"/>
              <a:t>Arboleda</a:t>
            </a:r>
            <a:endParaRPr lang="en-US" sz="2000" b="1" dirty="0"/>
          </a:p>
          <a:p>
            <a:pPr marL="36576" indent="0" algn="ctr">
              <a:lnSpc>
                <a:spcPct val="100000"/>
              </a:lnSpc>
              <a:buNone/>
            </a:pPr>
            <a:r>
              <a:rPr lang="en-US" sz="2000" b="1" dirty="0"/>
              <a:t>1 </a:t>
            </a:r>
            <a:r>
              <a:rPr lang="en-US" sz="2000" dirty="0" err="1"/>
              <a:t>estación</a:t>
            </a:r>
            <a:r>
              <a:rPr lang="en-US" sz="2000" dirty="0"/>
              <a:t> </a:t>
            </a:r>
            <a:r>
              <a:rPr lang="en-US" sz="2000" dirty="0" err="1"/>
              <a:t>en</a:t>
            </a:r>
            <a:r>
              <a:rPr lang="en-US" sz="2000" dirty="0"/>
              <a:t> </a:t>
            </a:r>
            <a:r>
              <a:rPr lang="en-US" sz="2000" b="1" dirty="0"/>
              <a:t>West Village </a:t>
            </a:r>
          </a:p>
          <a:p>
            <a:pPr marL="36576" indent="0" algn="ctr">
              <a:lnSpc>
                <a:spcPct val="100000"/>
              </a:lnSpc>
              <a:buNone/>
            </a:pPr>
            <a:r>
              <a:rPr lang="en-US" sz="2000" b="1" dirty="0"/>
              <a:t>4 </a:t>
            </a:r>
            <a:r>
              <a:rPr lang="en-US" sz="2000" dirty="0" err="1"/>
              <a:t>estaciones</a:t>
            </a:r>
            <a:r>
              <a:rPr lang="en-US" sz="2000" dirty="0"/>
              <a:t> </a:t>
            </a:r>
            <a:r>
              <a:rPr lang="en-US" sz="2000" dirty="0" err="1"/>
              <a:t>en</a:t>
            </a:r>
            <a:r>
              <a:rPr lang="en-US" sz="2000" dirty="0"/>
              <a:t> el </a:t>
            </a:r>
            <a:r>
              <a:rPr lang="en-US" sz="2000" dirty="0" err="1"/>
              <a:t>área</a:t>
            </a:r>
            <a:r>
              <a:rPr lang="en-US" sz="2000" dirty="0"/>
              <a:t> de </a:t>
            </a:r>
            <a:r>
              <a:rPr lang="en-US" sz="2000" b="1" dirty="0"/>
              <a:t>Memorial Union y </a:t>
            </a:r>
            <a:r>
              <a:rPr lang="en-US" sz="2000" b="1" dirty="0" err="1"/>
              <a:t>Biblioteca</a:t>
            </a:r>
            <a:r>
              <a:rPr lang="en-US" sz="2000" b="1" dirty="0"/>
              <a:t> </a:t>
            </a:r>
          </a:p>
        </p:txBody>
      </p:sp>
      <p:pic>
        <p:nvPicPr>
          <p:cNvPr id="9" name="Picture 8"/>
          <p:cNvPicPr>
            <a:picLocks noChangeAspect="1"/>
          </p:cNvPicPr>
          <p:nvPr/>
        </p:nvPicPr>
        <p:blipFill>
          <a:blip r:embed="rId4"/>
          <a:stretch>
            <a:fillRect/>
          </a:stretch>
        </p:blipFill>
        <p:spPr>
          <a:xfrm>
            <a:off x="9294420" y="1147157"/>
            <a:ext cx="1880294" cy="4600960"/>
          </a:xfrm>
          <a:prstGeom prst="rect">
            <a:avLst/>
          </a:prstGeom>
        </p:spPr>
      </p:pic>
      <p:sp>
        <p:nvSpPr>
          <p:cNvPr id="2" name="Rectangle 1"/>
          <p:cNvSpPr/>
          <p:nvPr/>
        </p:nvSpPr>
        <p:spPr>
          <a:xfrm>
            <a:off x="9135687" y="748146"/>
            <a:ext cx="2402378" cy="6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886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8" name="Content Placeholder 2"/>
          <p:cNvSpPr txBox="1">
            <a:spLocks/>
          </p:cNvSpPr>
          <p:nvPr/>
        </p:nvSpPr>
        <p:spPr>
          <a:xfrm>
            <a:off x="1188719" y="1803861"/>
            <a:ext cx="5536277" cy="431430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Asegure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y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vigile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su</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propiedad</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todo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momento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t>
            </a:r>
          </a:p>
          <a:p>
            <a:pPr marL="0" marR="0" lvl="0" indent="0" algn="l" defTabSz="914400" rtl="0" eaLnBrk="1" fontAlgn="auto" latinLnBrk="0" hangingPunct="1">
              <a:lnSpc>
                <a:spcPct val="90000"/>
              </a:lnSpc>
              <a:spcBef>
                <a:spcPts val="0"/>
              </a:spcBef>
              <a:spcAft>
                <a:spcPts val="0"/>
              </a:spcAft>
              <a:buClrTx/>
              <a:buSzPct val="100000"/>
              <a:buFont typeface="Arial" panose="020B0604020202020204" pitchFamily="34" charset="0"/>
              <a:buNone/>
              <a:tabLst/>
              <a:defRPr/>
            </a:pP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Bicicletas</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Computadoras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 laptops</a:t>
            </a: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Teléfonos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celulares</a:t>
            </a: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Mochilas,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bolsas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etc. </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Reporte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cualquier</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comportamiento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sospechoso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la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Mantengase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alerta</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sus</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alrededores</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469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Mantenga</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su</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cuarto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o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dormitorio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con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llave</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todo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el </a:t>
            </a:r>
            <a:r>
              <a:rPr kumimoji="0" 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tiempo</a:t>
            </a:r>
            <a:r>
              <a:rPr kumimoji="0" 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No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deje</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entrar</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desconocidos</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su</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0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dormitorio</a:t>
            </a: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584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p:txBody>
      </p:sp>
      <p:sp>
        <p:nvSpPr>
          <p:cNvPr id="2" name="TextBox 1"/>
          <p:cNvSpPr txBox="1"/>
          <p:nvPr/>
        </p:nvSpPr>
        <p:spPr>
          <a:xfrm>
            <a:off x="6575368" y="1787238"/>
            <a:ext cx="4871257"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Seguridad</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noche</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Utilice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“Safe Ride Services”</a:t>
            </a:r>
          </a:p>
          <a:p>
            <a:pPr marL="800100" marR="0" lvl="1"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Baje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la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aplicación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“Aggie Guardian”</a:t>
            </a:r>
          </a:p>
          <a:p>
            <a:pPr marL="800100" marR="0" lvl="1"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Ubique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donde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estan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las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Cajas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Emergencia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azules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campus.  </a:t>
            </a:r>
          </a:p>
          <a:p>
            <a:pPr marL="800100" marR="0" lvl="1"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Caminar</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con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compañia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no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solitario</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Si no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tiene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opción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notifique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alguien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conocido</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su</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ubicación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y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tiempo</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llegada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aproximadamente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4904802"/>
            <a:ext cx="2310938" cy="1047626"/>
          </a:xfrm>
          <a:prstGeom prst="rect">
            <a:avLst/>
          </a:prstGeom>
        </p:spPr>
      </p:pic>
      <p:sp>
        <p:nvSpPr>
          <p:cNvPr id="10" name="Title 1"/>
          <p:cNvSpPr txBox="1">
            <a:spLocks/>
          </p:cNvSpPr>
          <p:nvPr/>
        </p:nvSpPr>
        <p:spPr>
          <a:xfrm>
            <a:off x="2759824" y="1008183"/>
            <a:ext cx="5918663" cy="944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CONSEJO DE SEGURIDAD </a:t>
            </a:r>
          </a:p>
        </p:txBody>
      </p:sp>
    </p:spTree>
    <p:extLst>
      <p:ext uri="{BB962C8B-B14F-4D97-AF65-F5344CB8AC3E}">
        <p14:creationId xmlns:p14="http://schemas.microsoft.com/office/powerpoint/2010/main" val="13824246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05727"/>
            <a:ext cx="463575" cy="499619"/>
          </a:xfrm>
          <a:prstGeom prst="rect">
            <a:avLst/>
          </a:prstGeom>
          <a:noFill/>
          <a:ln>
            <a:noFill/>
          </a:ln>
        </p:spPr>
      </p:pic>
      <p:sp>
        <p:nvSpPr>
          <p:cNvPr id="12" name="Title 1"/>
          <p:cNvSpPr txBox="1">
            <a:spLocks/>
          </p:cNvSpPr>
          <p:nvPr/>
        </p:nvSpPr>
        <p:spPr>
          <a:xfrm>
            <a:off x="3373581" y="802269"/>
            <a:ext cx="6061364"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ACADEMIA COMUNITARIA</a:t>
            </a:r>
          </a:p>
        </p:txBody>
      </p:sp>
      <p:sp>
        <p:nvSpPr>
          <p:cNvPr id="8" name="Content Placeholder 2"/>
          <p:cNvSpPr txBox="1">
            <a:spLocks/>
          </p:cNvSpPr>
          <p:nvPr/>
        </p:nvSpPr>
        <p:spPr>
          <a:xfrm>
            <a:off x="1454727" y="1455326"/>
            <a:ext cx="8595360" cy="4443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1285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285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285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85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85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1"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La academia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esta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dirigida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para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estudiantes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empleados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y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comunidad</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general.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Tiene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una</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duración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(8)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semanas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durante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el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Otoño</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gratis y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cubre</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los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siguientes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temas</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p>
          <a:p>
            <a:pPr marL="177801"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4472C4">
                  <a:lumMod val="50000"/>
                </a:srgbClr>
              </a:solidFill>
              <a:effectLst/>
              <a:uLnTx/>
              <a:uFillTx/>
              <a:latin typeface="Helvetica"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rol</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oficial</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policia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proceso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evidencias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y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huellas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dáctilares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Custodia</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Consejos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para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ayudarse</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durante</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un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ataque</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armado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en</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público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Vigilancia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con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orientacion</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cuidado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la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comunidad</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Visita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 la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carcel</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condado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y la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oficina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forénsica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condado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Yolo.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horario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clases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cada</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miércoles</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durante</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el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Otoño</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Lugar:  UC Davis PD Station  </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Hora:  5:30 pm – 7:30 pm </a:t>
            </a:r>
          </a:p>
          <a:p>
            <a:pPr marL="36576"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70AD47">
                    <a:lumMod val="60000"/>
                    <a:lumOff val="40000"/>
                  </a:srgbClr>
                </a:solidFill>
                <a:effectLst/>
                <a:uLnTx/>
                <a:uFillTx/>
                <a:latin typeface="Helvetica" pitchFamily="2" charset="0"/>
                <a:ea typeface="+mn-ea"/>
                <a:cs typeface="+mn-cs"/>
              </a:rPr>
              <a:t>                                                                                                            </a:t>
            </a:r>
            <a:endParaRPr kumimoji="0" lang="en-US" sz="1600" b="1" i="0" u="none" strike="noStrike" kern="1200" cap="none" spc="0" normalizeH="0" baseline="0" noProof="0" dirty="0">
              <a:ln>
                <a:noFill/>
              </a:ln>
              <a:solidFill>
                <a:srgbClr val="FFC000"/>
              </a:solidFill>
              <a:effectLst/>
              <a:uLnTx/>
              <a:uFillTx/>
              <a:latin typeface="Helvetica" pitchFamily="2" charset="0"/>
              <a:ea typeface="+mn-ea"/>
              <a:cs typeface="+mn-cs"/>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25927"/>
          <a:stretch/>
        </p:blipFill>
        <p:spPr>
          <a:xfrm>
            <a:off x="8685750" y="2436872"/>
            <a:ext cx="2589470" cy="1370134"/>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9802" b="11863"/>
          <a:stretch/>
        </p:blipFill>
        <p:spPr>
          <a:xfrm>
            <a:off x="8803178" y="4965622"/>
            <a:ext cx="2472042" cy="1081540"/>
          </a:xfrm>
          <a:prstGeom prst="rect">
            <a:avLst/>
          </a:prstGeom>
        </p:spPr>
      </p:pic>
      <p:sp>
        <p:nvSpPr>
          <p:cNvPr id="2" name="Rectangle 1"/>
          <p:cNvSpPr/>
          <p:nvPr/>
        </p:nvSpPr>
        <p:spPr>
          <a:xfrm>
            <a:off x="9301942" y="730665"/>
            <a:ext cx="2169622" cy="640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567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3169395" y="1080042"/>
            <a:ext cx="5885828"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ACADEMIA DE CADETES</a:t>
            </a:r>
          </a:p>
        </p:txBody>
      </p:sp>
      <p:sp>
        <p:nvSpPr>
          <p:cNvPr id="9" name="Content Placeholder 2"/>
          <p:cNvSpPr txBox="1">
            <a:spLocks/>
          </p:cNvSpPr>
          <p:nvPr/>
        </p:nvSpPr>
        <p:spPr>
          <a:xfrm>
            <a:off x="940515" y="1742717"/>
            <a:ext cx="10572612" cy="23065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11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 sz="21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Academia para estudiantes que esten interesados en la carrera policiaca.  Abierta para estudiantes juniors, graduandos y recien graduados. Todos son bienvenidos sin importar el estatus migratorio.   </a:t>
            </a:r>
          </a:p>
          <a:p>
            <a:pPr marL="311150" marR="0" lvl="0" indent="-285750" algn="l" defTabSz="914400"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 sz="21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Periodo:  Enero a Abril con clases en las tardes, tres veces por semana. </a:t>
            </a:r>
          </a:p>
          <a:p>
            <a:pPr marL="311150" marR="0" lvl="0" indent="-285750" algn="l" defTabSz="914400"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 sz="21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Entrenamiento físico y policial</a:t>
            </a:r>
          </a:p>
          <a:p>
            <a:pPr marL="311150" marR="0" lvl="0" indent="-285750" algn="l" defTabSz="914400" rtl="0" eaLnBrk="1" fontAlgn="auto" latinLnBrk="0" hangingPunct="1">
              <a:lnSpc>
                <a:spcPct val="90000"/>
              </a:lnSpc>
              <a:spcBef>
                <a:spcPts val="480"/>
              </a:spcBef>
              <a:spcAft>
                <a:spcPts val="0"/>
              </a:spcAft>
              <a:buClrTx/>
              <a:buSzTx/>
              <a:buFont typeface="Arial" panose="020B0604020202020204" pitchFamily="34" charset="0"/>
              <a:buChar char="•"/>
              <a:tabLst/>
              <a:defRPr/>
            </a:pPr>
            <a:r>
              <a:rPr kumimoji="0" lang="en" sz="21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Oportunidad de oferta de trabajo o becas para los cadetes con alto rendimiento.</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6891" b="4314"/>
          <a:stretch/>
        </p:blipFill>
        <p:spPr>
          <a:xfrm>
            <a:off x="7534731" y="4247947"/>
            <a:ext cx="3122743" cy="154769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515" y="4231415"/>
            <a:ext cx="2487172" cy="157515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9365"/>
          <a:stretch/>
        </p:blipFill>
        <p:spPr>
          <a:xfrm>
            <a:off x="4179232" y="4237738"/>
            <a:ext cx="2770208" cy="1467551"/>
          </a:xfrm>
          <a:prstGeom prst="rect">
            <a:avLst/>
          </a:prstGeom>
        </p:spPr>
      </p:pic>
    </p:spTree>
    <p:extLst>
      <p:ext uri="{BB962C8B-B14F-4D97-AF65-F5344CB8AC3E}">
        <p14:creationId xmlns:p14="http://schemas.microsoft.com/office/powerpoint/2010/main" val="31582732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2369127" y="1080042"/>
            <a:ext cx="6686096"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OFICIAL K-9 CHARLIE </a:t>
            </a:r>
          </a:p>
        </p:txBody>
      </p:sp>
      <p:sp>
        <p:nvSpPr>
          <p:cNvPr id="8" name="Content Placeholder 2"/>
          <p:cNvSpPr txBox="1">
            <a:spLocks/>
          </p:cNvSpPr>
          <p:nvPr/>
        </p:nvSpPr>
        <p:spPr>
          <a:xfrm>
            <a:off x="1188719" y="1756010"/>
            <a:ext cx="8763000" cy="32078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Oficial</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Charlie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un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perro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entrenado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siguiente</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Detección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explosivos</a:t>
            </a:r>
            <a:endPar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Buscador</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evidencias</a:t>
            </a:r>
            <a:endPar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Charlie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esta</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trabajando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la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estación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policial</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del campo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universitario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Davis.   </a:t>
            </a:r>
          </a:p>
        </p:txBody>
      </p:sp>
      <p:sp>
        <p:nvSpPr>
          <p:cNvPr id="11" name="Rectangle 10"/>
          <p:cNvSpPr/>
          <p:nvPr/>
        </p:nvSpPr>
        <p:spPr>
          <a:xfrm>
            <a:off x="6816436" y="5065450"/>
            <a:ext cx="4308764" cy="872034"/>
          </a:xfrm>
          <a:prstGeom prst="rect">
            <a:avLst/>
          </a:prstGeom>
        </p:spPr>
        <p:txBody>
          <a:bodyPr wrap="square">
            <a:spAutoFit/>
          </a:bodyPr>
          <a:lstStyle/>
          <a:p>
            <a:pPr marL="36576" marR="0" lvl="0" indent="0" algn="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Facebook.com/</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UCDavisCharlie</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a:p>
            <a:pPr marL="36576" marR="0" lvl="0" indent="0" algn="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Instagram- </a:t>
            </a:r>
            <a:r>
              <a:rPr kumimoji="0" lang="en-US" sz="18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UCDCharlie</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p:txBody>
      </p:sp>
      <p:pic>
        <p:nvPicPr>
          <p:cNvPr id="14" name="Shape 242"/>
          <p:cNvPicPr preferRelativeResize="0"/>
          <p:nvPr/>
        </p:nvPicPr>
        <p:blipFill rotWithShape="1">
          <a:blip r:embed="rId4">
            <a:alphaModFix/>
          </a:blip>
          <a:srcRect l="7298"/>
          <a:stretch/>
        </p:blipFill>
        <p:spPr>
          <a:xfrm>
            <a:off x="7381009" y="2268443"/>
            <a:ext cx="3944388" cy="2464293"/>
          </a:xfrm>
          <a:prstGeom prst="rect">
            <a:avLst/>
          </a:prstGeom>
          <a:noFill/>
          <a:ln>
            <a:noFill/>
          </a:ln>
        </p:spPr>
      </p:pic>
      <p:sp>
        <p:nvSpPr>
          <p:cNvPr id="3" name="TextBox 2"/>
          <p:cNvSpPr txBox="1"/>
          <p:nvPr/>
        </p:nvSpPr>
        <p:spPr>
          <a:xfrm>
            <a:off x="2275650" y="5132135"/>
            <a:ext cx="36991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libri" panose="020F0502020204030204"/>
                <a:ea typeface="+mn-ea"/>
                <a:cs typeface="+mn-cs"/>
              </a:rPr>
              <a:t>Sigue</a:t>
            </a: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 Charlie </a:t>
            </a:r>
            <a:r>
              <a:rPr kumimoji="0" lang="en-US" sz="1800" b="0" i="0" u="none" strike="noStrike" kern="1200" cap="none" spc="0" normalizeH="0" baseline="0" noProof="0" dirty="0" err="1">
                <a:ln>
                  <a:noFill/>
                </a:ln>
                <a:solidFill>
                  <a:srgbClr val="00B0F0"/>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0B0F0"/>
                </a:solidFill>
                <a:effectLst/>
                <a:uLnTx/>
                <a:uFillTx/>
                <a:latin typeface="Calibri" panose="020F0502020204030204"/>
                <a:ea typeface="+mn-ea"/>
                <a:cs typeface="+mn-cs"/>
              </a:rPr>
              <a:t>Redes</a:t>
            </a: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0B0F0"/>
                </a:solidFill>
                <a:effectLst/>
                <a:uLnTx/>
                <a:uFillTx/>
                <a:latin typeface="Calibri" panose="020F0502020204030204"/>
                <a:ea typeface="+mn-ea"/>
                <a:cs typeface="+mn-cs"/>
              </a:rPr>
              <a:t>Sociales</a:t>
            </a: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t>
            </a:r>
          </a:p>
        </p:txBody>
      </p:sp>
      <p:pic>
        <p:nvPicPr>
          <p:cNvPr id="4" name="Picture 3" descr="File:Instagram icon.pn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3645" y="3816747"/>
            <a:ext cx="45719" cy="45719"/>
          </a:xfrm>
          <a:prstGeom prst="rect">
            <a:avLst/>
          </a:prstGeom>
        </p:spPr>
      </p:pic>
      <p:pic>
        <p:nvPicPr>
          <p:cNvPr id="5" name="Picture 4" descr="Archivo:Instagram-Icon.png - Wikipedia, la enciclopedia lib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827" y="5557527"/>
            <a:ext cx="341758" cy="341758"/>
          </a:xfrm>
          <a:prstGeom prst="rect">
            <a:avLst/>
          </a:prstGeom>
        </p:spPr>
      </p:pic>
      <p:pic>
        <p:nvPicPr>
          <p:cNvPr id="9" name="Picture 8" descr="File:Facebook Shiny Icon.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0812" y="5065450"/>
            <a:ext cx="400395" cy="400395"/>
          </a:xfrm>
          <a:prstGeom prst="rect">
            <a:avLst/>
          </a:prstGeom>
        </p:spPr>
      </p:pic>
      <p:sp>
        <p:nvSpPr>
          <p:cNvPr id="2" name="Striped Right Arrow 1"/>
          <p:cNvSpPr/>
          <p:nvPr/>
        </p:nvSpPr>
        <p:spPr>
          <a:xfrm>
            <a:off x="5712175" y="5197549"/>
            <a:ext cx="978408" cy="238503"/>
          </a:xfrm>
          <a:prstGeom prst="strip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5694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3169395" y="1080042"/>
            <a:ext cx="5885828"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Adobe Fan Heiti Std B" pitchFamily="34" charset="-128"/>
                <a:ea typeface="Adobe Fan Heiti Std B" pitchFamily="34" charset="-128"/>
                <a:cs typeface="+mj-cs"/>
              </a:rPr>
              <a:t>OFICIAL K-9 RONO </a:t>
            </a:r>
          </a:p>
        </p:txBody>
      </p:sp>
      <p:sp>
        <p:nvSpPr>
          <p:cNvPr id="8" name="Content Placeholder 2"/>
          <p:cNvSpPr txBox="1">
            <a:spLocks/>
          </p:cNvSpPr>
          <p:nvPr/>
        </p:nvSpPr>
        <p:spPr>
          <a:xfrm>
            <a:off x="1188718" y="1994127"/>
            <a:ext cx="6949442" cy="34061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Oficial</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K-9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Rono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es</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un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perro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policia</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recien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ingresado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al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departamento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y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entrenado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lo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siguiente</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tambien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detección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explosivos</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a:t>
            </a:r>
          </a:p>
          <a:p>
            <a:pPr marL="36576"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K-9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Rono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trabaja</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tiempo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completo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el campo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universitario</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del Centro Medico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en</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Sacramento.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Muy</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pronto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tendrá</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redes</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r>
              <a:rPr kumimoji="0" lang="en-US" sz="2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sociales</a:t>
            </a:r>
            <a:r>
              <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rPr>
              <a:t>.    </a:t>
            </a:r>
          </a:p>
          <a:p>
            <a:pPr marL="36576"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Calibri"/>
              <a:cs typeface="Arial" panose="020B0604020202020204" pitchFamily="34" charset="0"/>
              <a:sym typeface="Calibri"/>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1899"/>
          <a:stretch/>
        </p:blipFill>
        <p:spPr>
          <a:xfrm rot="5400000">
            <a:off x="8225146" y="2693200"/>
            <a:ext cx="3200398" cy="2153254"/>
          </a:xfrm>
          <a:prstGeom prst="rect">
            <a:avLst/>
          </a:prstGeom>
        </p:spPr>
      </p:pic>
      <p:sp>
        <p:nvSpPr>
          <p:cNvPr id="5" name="TextBox 4"/>
          <p:cNvSpPr txBox="1"/>
          <p:nvPr/>
        </p:nvSpPr>
        <p:spPr>
          <a:xfrm>
            <a:off x="8952807" y="4644318"/>
            <a:ext cx="20178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60000"/>
                    <a:lumOff val="40000"/>
                  </a:srgbClr>
                </a:solidFill>
                <a:effectLst/>
                <a:uLnTx/>
                <a:uFillTx/>
                <a:latin typeface="Arial Black" panose="020B0A04020102020204" pitchFamily="34" charset="0"/>
                <a:ea typeface="+mn-ea"/>
                <a:cs typeface="+mn-cs"/>
              </a:rPr>
              <a:t>K-9 Officer </a:t>
            </a:r>
            <a:r>
              <a:rPr kumimoji="0" lang="en-US" sz="1400" b="1" i="0" u="none" strike="noStrike" kern="1200" cap="none" spc="0" normalizeH="0" baseline="0" noProof="0" dirty="0" err="1">
                <a:ln>
                  <a:noFill/>
                </a:ln>
                <a:solidFill>
                  <a:srgbClr val="FFC000">
                    <a:lumMod val="60000"/>
                    <a:lumOff val="40000"/>
                  </a:srgbClr>
                </a:solidFill>
                <a:effectLst/>
                <a:uLnTx/>
                <a:uFillTx/>
                <a:latin typeface="Arial Black" panose="020B0A04020102020204" pitchFamily="34" charset="0"/>
                <a:ea typeface="+mn-ea"/>
                <a:cs typeface="+mn-cs"/>
              </a:rPr>
              <a:t>Rono</a:t>
            </a:r>
            <a:endParaRPr kumimoji="0" lang="en-US" sz="1400" b="1" i="0" u="none" strike="noStrike" kern="1200" cap="none" spc="0" normalizeH="0" baseline="0" noProof="0" dirty="0">
              <a:ln>
                <a:noFill/>
              </a:ln>
              <a:solidFill>
                <a:srgbClr val="FFC000">
                  <a:lumMod val="60000"/>
                  <a:lumOff val="40000"/>
                </a:srgbClr>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3944596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2111433" y="1042201"/>
            <a:ext cx="8246225" cy="2521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El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objetivo</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del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Departamento</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es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proveer</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un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ambiente</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seguro</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para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todos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los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estudiantes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trabajadores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y personas que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visitan</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la Universidad.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Por</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favor no dude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en</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comunicarse</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con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nosotros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por</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cualquier</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pregunta</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ó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servicio</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Hablamos</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r>
              <a:rPr kumimoji="0" lang="en-US" sz="2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español</a:t>
            </a:r>
            <a:r>
              <a:rPr kumimoji="0" lang="en-US" sz="2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946" b="4678"/>
          <a:stretch/>
        </p:blipFill>
        <p:spPr>
          <a:xfrm>
            <a:off x="3932846" y="3563573"/>
            <a:ext cx="3914369" cy="2448074"/>
          </a:xfrm>
          <a:prstGeom prst="rect">
            <a:avLst/>
          </a:prstGeom>
        </p:spPr>
      </p:pic>
    </p:spTree>
    <p:extLst>
      <p:ext uri="{BB962C8B-B14F-4D97-AF65-F5344CB8AC3E}">
        <p14:creationId xmlns:p14="http://schemas.microsoft.com/office/powerpoint/2010/main" val="24065504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28"/>
          <p:cNvPicPr preferRelativeResize="0"/>
          <p:nvPr/>
        </p:nvPicPr>
        <p:blipFill>
          <a:blip r:embed="rId2">
            <a:alphaModFix/>
          </a:blip>
          <a:stretch>
            <a:fillRect/>
          </a:stretch>
        </p:blipFill>
        <p:spPr>
          <a:xfrm>
            <a:off x="1072341" y="730665"/>
            <a:ext cx="1296786" cy="499619"/>
          </a:xfrm>
          <a:prstGeom prst="rect">
            <a:avLst/>
          </a:prstGeom>
          <a:noFill/>
          <a:ln>
            <a:noFill/>
          </a:ln>
        </p:spPr>
      </p:pic>
      <p:pic>
        <p:nvPicPr>
          <p:cNvPr id="7" name="Shape 127"/>
          <p:cNvPicPr preferRelativeResize="0"/>
          <p:nvPr/>
        </p:nvPicPr>
        <p:blipFill>
          <a:blip r:embed="rId3">
            <a:alphaModFix/>
          </a:blip>
          <a:stretch>
            <a:fillRect/>
          </a:stretch>
        </p:blipFill>
        <p:spPr>
          <a:xfrm>
            <a:off x="681644" y="730665"/>
            <a:ext cx="507075" cy="499619"/>
          </a:xfrm>
          <a:prstGeom prst="rect">
            <a:avLst/>
          </a:prstGeom>
          <a:noFill/>
          <a:ln>
            <a:noFill/>
          </a:ln>
        </p:spPr>
      </p:pic>
      <p:sp>
        <p:nvSpPr>
          <p:cNvPr id="10" name="Title 1"/>
          <p:cNvSpPr txBox="1">
            <a:spLocks/>
          </p:cNvSpPr>
          <p:nvPr/>
        </p:nvSpPr>
        <p:spPr>
          <a:xfrm>
            <a:off x="4330931" y="1377576"/>
            <a:ext cx="5000676" cy="66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a:ln>
                  <a:noFill/>
                </a:ln>
                <a:solidFill>
                  <a:srgbClr val="4472C4">
                    <a:lumMod val="50000"/>
                  </a:srgbClr>
                </a:solidFill>
                <a:effectLst/>
                <a:uLnTx/>
                <a:uFillTx/>
                <a:latin typeface="Arial" panose="020B0604020202020204" pitchFamily="34" charset="0"/>
                <a:ea typeface="Adobe Fan Heiti Std B" pitchFamily="34" charset="-128"/>
                <a:cs typeface="Arial" panose="020B0604020202020204" pitchFamily="34" charset="0"/>
              </a:rPr>
              <a:t>INFORMACION </a:t>
            </a:r>
          </a:p>
        </p:txBody>
      </p:sp>
      <p:sp>
        <p:nvSpPr>
          <p:cNvPr id="11" name="TextBox 10"/>
          <p:cNvSpPr txBox="1"/>
          <p:nvPr/>
        </p:nvSpPr>
        <p:spPr>
          <a:xfrm>
            <a:off x="2276550" y="2564079"/>
            <a:ext cx="8312728" cy="329320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FF0000"/>
                </a:solidFill>
                <a:effectLst/>
                <a:uLnTx/>
                <a:uFillTx/>
                <a:latin typeface="Arial Black" panose="020B0A04020102020204" pitchFamily="34" charset="0"/>
                <a:ea typeface="+mn-ea"/>
                <a:cs typeface="+mn-cs"/>
              </a:rPr>
              <a:t>LLAMADAS DE EMERGENCIA: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911</a:t>
            </a:r>
            <a:r>
              <a:rPr kumimoji="0" lang="en-US"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 </a:t>
            </a:r>
            <a:r>
              <a:rPr kumimoji="0" lang="en-US" sz="32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or  </a:t>
            </a:r>
            <a:r>
              <a:rPr kumimoji="0" lang="en-US"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530-752-1230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FF0000"/>
                </a:solidFill>
                <a:effectLst/>
                <a:uLnTx/>
                <a:uFillTx/>
                <a:latin typeface="Arial Black" panose="020B0A04020102020204" pitchFamily="34" charset="0"/>
                <a:ea typeface="+mn-ea"/>
                <a:cs typeface="+mn-cs"/>
              </a:rPr>
              <a:t>NO - EMERGENCIA</a:t>
            </a:r>
            <a:r>
              <a:rPr kumimoji="0" lang="en-US" sz="2800" b="1" i="0" u="none" strike="noStrike" kern="1200" cap="none" spc="0" normalizeH="0" baseline="0" noProof="0" dirty="0">
                <a:ln w="22225">
                  <a:solidFill>
                    <a:srgbClr val="ED7D31"/>
                  </a:solidFill>
                  <a:prstDash val="solid"/>
                </a:ln>
                <a:solidFill>
                  <a:srgbClr val="FF0000"/>
                </a:solidFill>
                <a:effectLst/>
                <a:uLnTx/>
                <a:uFillTx/>
                <a:latin typeface="Arial Black" panose="020B0A04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Tel.  530-752-1727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Email: police.web@ucdavis.edu   </a:t>
            </a:r>
          </a:p>
        </p:txBody>
      </p:sp>
      <p:sp>
        <p:nvSpPr>
          <p:cNvPr id="12" name="Right Arrow 11"/>
          <p:cNvSpPr/>
          <p:nvPr/>
        </p:nvSpPr>
        <p:spPr>
          <a:xfrm rot="1158056">
            <a:off x="806754" y="1455878"/>
            <a:ext cx="2609568" cy="6965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Despachadores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descr="Telephone Phone Old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478" y="1163782"/>
            <a:ext cx="935689" cy="938295"/>
          </a:xfrm>
          <a:prstGeom prst="rect">
            <a:avLst/>
          </a:prstGeom>
        </p:spPr>
      </p:pic>
    </p:spTree>
    <p:extLst>
      <p:ext uri="{BB962C8B-B14F-4D97-AF65-F5344CB8AC3E}">
        <p14:creationId xmlns:p14="http://schemas.microsoft.com/office/powerpoint/2010/main" val="1379933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94f4d574de_0_76"/>
          <p:cNvSpPr txBox="1"/>
          <p:nvPr/>
        </p:nvSpPr>
        <p:spPr>
          <a:xfrm>
            <a:off x="548641" y="207818"/>
            <a:ext cx="92604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73763"/>
                </a:solidFill>
                <a:effectLst/>
                <a:uLnTx/>
                <a:uFillTx/>
                <a:latin typeface="Proxima Nova"/>
                <a:ea typeface="Proxima Nova"/>
                <a:cs typeface="Proxima Nova"/>
                <a:sym typeface="Proxima Nova"/>
              </a:rPr>
              <a:t>Programas Disponibles</a:t>
            </a:r>
            <a:endParaRPr kumimoji="0" sz="1400" b="0" i="0" u="none" strike="noStrike" kern="0" cap="none" spc="0" normalizeH="0" baseline="0" noProof="0">
              <a:ln>
                <a:noFill/>
              </a:ln>
              <a:solidFill>
                <a:srgbClr val="073763"/>
              </a:solidFill>
              <a:effectLst/>
              <a:uLnTx/>
              <a:uFillTx/>
              <a:latin typeface="Arial"/>
              <a:cs typeface="Arial"/>
              <a:sym typeface="Arial"/>
            </a:endParaRPr>
          </a:p>
        </p:txBody>
      </p:sp>
      <p:sp>
        <p:nvSpPr>
          <p:cNvPr id="149" name="Google Shape;149;g94f4d574de_0_76"/>
          <p:cNvSpPr txBox="1"/>
          <p:nvPr/>
        </p:nvSpPr>
        <p:spPr>
          <a:xfrm>
            <a:off x="629016" y="1055262"/>
            <a:ext cx="5971289" cy="3970200"/>
          </a:xfrm>
          <a:prstGeom prst="rect">
            <a:avLst/>
          </a:prstGeom>
          <a:noFill/>
          <a:ln>
            <a:noFill/>
          </a:ln>
        </p:spPr>
        <p:txBody>
          <a:bodyPr spcFirstLastPara="1" wrap="square" lIns="91425" tIns="45700" rIns="91425" bIns="45700" anchor="t" anchorCtr="0">
            <a:noAutofit/>
          </a:bodyPr>
          <a:lstStyle/>
          <a:p>
            <a:pPr marL="514350" marR="0" lvl="0" indent="-514350" algn="l" defTabSz="914400" rtl="0" eaLnBrk="1" fontAlgn="auto" latinLnBrk="0" hangingPunct="1">
              <a:lnSpc>
                <a:spcPct val="90000"/>
              </a:lnSpc>
              <a:spcBef>
                <a:spcPts val="0"/>
              </a:spcBef>
              <a:spcAft>
                <a:spcPts val="0"/>
              </a:spcAft>
              <a:buClr>
                <a:srgbClr val="000000"/>
              </a:buClr>
              <a:buSzPts val="2800"/>
              <a:buFont typeface="Arial"/>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Ayuda</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Acadèmica</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Arial"/>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Apoyo</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de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Profesión</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y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Práctica</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Arial"/>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Servicios</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de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Consejo</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Arial"/>
              <a:buAutoNum type="arabicPeriod"/>
              <a:tabLst/>
              <a:defRPr/>
            </a:pP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Co-Classes</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Arial"/>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Conexiónes</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para Aggies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en</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su</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Primer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Aňo</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a:t>
            </a:r>
            <a:endParaRPr lang="en-US" sz="2800" kern="0" dirty="0">
              <a:solidFill>
                <a:srgbClr val="000000"/>
              </a:solidFill>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Arial"/>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Consejos</a:t>
            </a:r>
            <a:r>
              <a:rPr kumimoji="0" lang="en-US"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rPr>
              <a:t> de </a:t>
            </a: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Facultad</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514350" marR="0" lvl="0" indent="-514350" algn="l" defTabSz="914400" rtl="0" eaLnBrk="1" fontAlgn="auto" latinLnBrk="0" hangingPunct="1">
              <a:lnSpc>
                <a:spcPct val="90000"/>
              </a:lnSpc>
              <a:spcBef>
                <a:spcPts val="1000"/>
              </a:spcBef>
              <a:spcAft>
                <a:spcPts val="0"/>
              </a:spcAft>
              <a:buClr>
                <a:srgbClr val="000000"/>
              </a:buClr>
              <a:buSzPts val="2800"/>
              <a:buFont typeface="Proxima Nova"/>
              <a:buAutoNum type="arabicPeriod"/>
              <a:tabLst/>
              <a:defRPr/>
            </a:pPr>
            <a:r>
              <a:rPr kumimoji="0" lang="en-US" sz="2800" b="0" i="0" u="none" strike="noStrike" kern="0" cap="none" spc="0" normalizeH="0" baseline="0" noProof="0" dirty="0" err="1">
                <a:ln>
                  <a:noFill/>
                </a:ln>
                <a:solidFill>
                  <a:srgbClr val="000000"/>
                </a:solidFill>
                <a:effectLst/>
                <a:uLnTx/>
                <a:uFillTx/>
                <a:latin typeface="Proxima Nova"/>
                <a:ea typeface="Proxima Nova"/>
                <a:cs typeface="Proxima Nova"/>
                <a:sym typeface="Proxima Nova"/>
              </a:rPr>
              <a:t>Seminarios</a:t>
            </a: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a:p>
            <a:pPr marL="692150" marR="0" lvl="0" indent="-514350" algn="l" defTabSz="914400" rtl="0" eaLnBrk="1" fontAlgn="auto" latinLnBrk="0" hangingPunct="1">
              <a:lnSpc>
                <a:spcPct val="100000"/>
              </a:lnSpc>
              <a:spcBef>
                <a:spcPts val="0"/>
              </a:spcBef>
              <a:spcAft>
                <a:spcPts val="0"/>
              </a:spcAft>
              <a:buClr>
                <a:srgbClr val="000000"/>
              </a:buClr>
              <a:buSzPts val="2800"/>
              <a:buFont typeface="+mj-lt"/>
              <a:buAutoNum type="arabicPeriod"/>
              <a:tabLst/>
              <a:defRPr/>
            </a:pPr>
            <a:endParaRPr kumimoji="0" sz="2800" b="0" i="0" u="none" strike="noStrike" kern="0" cap="none" spc="0" normalizeH="0" baseline="0" noProof="0" dirty="0">
              <a:ln>
                <a:noFill/>
              </a:ln>
              <a:solidFill>
                <a:srgbClr val="000000"/>
              </a:solidFill>
              <a:effectLst/>
              <a:uLnTx/>
              <a:uFillTx/>
              <a:latin typeface="Proxima Nova"/>
              <a:ea typeface="Proxima Nova"/>
              <a:cs typeface="Proxima Nova"/>
              <a:sym typeface="Proxima Nova"/>
            </a:endParaRPr>
          </a:p>
        </p:txBody>
      </p:sp>
      <p:pic>
        <p:nvPicPr>
          <p:cNvPr id="150" name="Google Shape;150;g94f4d574de_0_76"/>
          <p:cNvPicPr preferRelativeResize="0"/>
          <p:nvPr/>
        </p:nvPicPr>
        <p:blipFill rotWithShape="1">
          <a:blip r:embed="rId3">
            <a:alphaModFix/>
          </a:blip>
          <a:srcRect l="4155" t="-789" r="13390" b="789"/>
          <a:stretch/>
        </p:blipFill>
        <p:spPr>
          <a:xfrm>
            <a:off x="8358200" y="207825"/>
            <a:ext cx="4032600" cy="3462300"/>
          </a:xfrm>
          <a:prstGeom prst="ellipse">
            <a:avLst/>
          </a:prstGeom>
          <a:noFill/>
          <a:ln>
            <a:noFill/>
          </a:ln>
        </p:spPr>
      </p:pic>
      <p:pic>
        <p:nvPicPr>
          <p:cNvPr id="151" name="Google Shape;151;g94f4d574de_0_76"/>
          <p:cNvPicPr preferRelativeResize="0"/>
          <p:nvPr/>
        </p:nvPicPr>
        <p:blipFill rotWithShape="1">
          <a:blip r:embed="rId4">
            <a:alphaModFix/>
          </a:blip>
          <a:srcRect t="14831" b="19543"/>
          <a:stretch/>
        </p:blipFill>
        <p:spPr>
          <a:xfrm>
            <a:off x="6320980" y="2116006"/>
            <a:ext cx="3160200" cy="3110700"/>
          </a:xfrm>
          <a:prstGeom prst="ellipse">
            <a:avLst/>
          </a:prstGeom>
          <a:noFill/>
          <a:ln>
            <a:noFill/>
          </a:ln>
        </p:spPr>
      </p:pic>
      <p:pic>
        <p:nvPicPr>
          <p:cNvPr id="152" name="Google Shape;152;g94f4d574de_0_76"/>
          <p:cNvPicPr preferRelativeResize="0"/>
          <p:nvPr/>
        </p:nvPicPr>
        <p:blipFill rotWithShape="1">
          <a:blip r:embed="rId5">
            <a:alphaModFix/>
          </a:blip>
          <a:srcRect l="2660" r="23232"/>
          <a:stretch/>
        </p:blipFill>
        <p:spPr>
          <a:xfrm>
            <a:off x="8924375" y="3537100"/>
            <a:ext cx="2543400" cy="2293500"/>
          </a:xfrm>
          <a:prstGeom prst="ellipse">
            <a:avLst/>
          </a:prstGeom>
          <a:noFill/>
          <a:ln>
            <a:noFill/>
          </a:ln>
        </p:spPr>
      </p:pic>
    </p:spTree>
    <p:extLst>
      <p:ext uri="{BB962C8B-B14F-4D97-AF65-F5344CB8AC3E}">
        <p14:creationId xmlns:p14="http://schemas.microsoft.com/office/powerpoint/2010/main" val="86653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8ADB1-A0D6-0540-AB62-34A19D8FFAD3}"/>
              </a:ext>
            </a:extLst>
          </p:cNvPr>
          <p:cNvSpPr>
            <a:spLocks noGrp="1"/>
          </p:cNvSpPr>
          <p:nvPr>
            <p:ph type="ctrTitle"/>
          </p:nvPr>
        </p:nvSpPr>
        <p:spPr>
          <a:xfrm>
            <a:off x="3754582" y="1834210"/>
            <a:ext cx="6012873" cy="859097"/>
          </a:xfrm>
        </p:spPr>
        <p:txBody>
          <a:bodyPr/>
          <a:lstStyle/>
          <a:p>
            <a:r>
              <a:rPr lang="en-US" sz="2800" dirty="0"/>
              <a:t>SIGUENOS EN REDES SOCIALES</a:t>
            </a:r>
          </a:p>
        </p:txBody>
      </p:sp>
      <p:sp>
        <p:nvSpPr>
          <p:cNvPr id="4" name="Subtitle 3">
            <a:extLst>
              <a:ext uri="{FF2B5EF4-FFF2-40B4-BE49-F238E27FC236}">
                <a16:creationId xmlns:a16="http://schemas.microsoft.com/office/drawing/2014/main" id="{7C487EAF-38FF-884B-B823-8A110A35C579}"/>
              </a:ext>
            </a:extLst>
          </p:cNvPr>
          <p:cNvSpPr>
            <a:spLocks noGrp="1"/>
          </p:cNvSpPr>
          <p:nvPr>
            <p:ph type="subTitle" idx="1"/>
          </p:nvPr>
        </p:nvSpPr>
        <p:spPr>
          <a:xfrm>
            <a:off x="4636057" y="3093503"/>
            <a:ext cx="6453122" cy="2331135"/>
          </a:xfrm>
        </p:spPr>
        <p:txBody>
          <a:bodyPr/>
          <a:lstStyle/>
          <a:p>
            <a:r>
              <a:rPr lang="en" b="0" dirty="0">
                <a:solidFill>
                  <a:srgbClr val="00B0F0"/>
                </a:solidFill>
                <a:latin typeface="Arial"/>
                <a:ea typeface="Calibri"/>
                <a:cs typeface="Calibri"/>
                <a:sym typeface="Calibri"/>
              </a:rPr>
              <a:t>Website:  www.police.ucdavis.edu</a:t>
            </a:r>
            <a:br>
              <a:rPr lang="en" b="0" dirty="0">
                <a:solidFill>
                  <a:schemeClr val="accent1">
                    <a:lumMod val="50000"/>
                  </a:schemeClr>
                </a:solidFill>
                <a:latin typeface="Arial"/>
                <a:ea typeface="Calibri"/>
                <a:cs typeface="Calibri"/>
                <a:sym typeface="Calibri"/>
              </a:rPr>
            </a:br>
            <a:endParaRPr lang="en-US" dirty="0"/>
          </a:p>
          <a:p>
            <a:pPr>
              <a:lnSpc>
                <a:spcPct val="200000"/>
              </a:lnSpc>
              <a:spcBef>
                <a:spcPts val="0"/>
              </a:spcBef>
              <a:buClr>
                <a:schemeClr val="lt1"/>
              </a:buClr>
              <a:buSzPct val="25000"/>
            </a:pPr>
            <a:r>
              <a:rPr lang="en" sz="1800" dirty="0">
                <a:latin typeface="Arial Narrow" panose="020B0606020202030204" pitchFamily="34" charset="0"/>
                <a:ea typeface="Calibri"/>
                <a:cs typeface="Calibri"/>
                <a:sym typeface="Calibri"/>
              </a:rPr>
              <a:t>	Facebook   -  </a:t>
            </a:r>
            <a:r>
              <a:rPr lang="en" sz="1800" dirty="0">
                <a:solidFill>
                  <a:srgbClr val="00B0F0"/>
                </a:solidFill>
                <a:latin typeface="Arial Narrow" panose="020B0606020202030204" pitchFamily="34" charset="0"/>
                <a:ea typeface="Calibri"/>
                <a:cs typeface="Calibri"/>
                <a:sym typeface="Calibri"/>
              </a:rPr>
              <a:t>UCDavisPoliceDepartment    </a:t>
            </a:r>
            <a:br>
              <a:rPr lang="en" sz="1800" dirty="0">
                <a:solidFill>
                  <a:srgbClr val="00B0F0"/>
                </a:solidFill>
                <a:ea typeface="Calibri"/>
                <a:cs typeface="Calibri"/>
                <a:sym typeface="Calibri"/>
              </a:rPr>
            </a:br>
            <a:r>
              <a:rPr lang="en" sz="1800" dirty="0">
                <a:ea typeface="Calibri"/>
                <a:cs typeface="Calibri"/>
                <a:sym typeface="Calibri"/>
              </a:rPr>
              <a:t>	</a:t>
            </a:r>
            <a:r>
              <a:rPr lang="en" sz="1800" dirty="0">
                <a:latin typeface="Arial Narrow" panose="020B0606020202030204" pitchFamily="34" charset="0"/>
                <a:ea typeface="Calibri"/>
                <a:cs typeface="Calibri"/>
                <a:sym typeface="Calibri"/>
              </a:rPr>
              <a:t>Twitter    	</a:t>
            </a:r>
            <a:r>
              <a:rPr lang="en" sz="1800" dirty="0">
                <a:solidFill>
                  <a:srgbClr val="00B0F0"/>
                </a:solidFill>
                <a:latin typeface="Arial Narrow" panose="020B0606020202030204" pitchFamily="34" charset="0"/>
                <a:ea typeface="Calibri"/>
                <a:cs typeface="Calibri"/>
                <a:sym typeface="Calibri"/>
              </a:rPr>
              <a:t>@UCDavisPolice</a:t>
            </a:r>
          </a:p>
          <a:p>
            <a:pPr>
              <a:lnSpc>
                <a:spcPct val="200000"/>
              </a:lnSpc>
              <a:spcBef>
                <a:spcPts val="0"/>
              </a:spcBef>
              <a:buClr>
                <a:schemeClr val="lt1"/>
              </a:buClr>
              <a:buSzPct val="25000"/>
            </a:pPr>
            <a:r>
              <a:rPr lang="en" sz="1800" dirty="0">
                <a:latin typeface="Arial Narrow" panose="020B0606020202030204" pitchFamily="34" charset="0"/>
                <a:ea typeface="Calibri"/>
                <a:cs typeface="Calibri"/>
                <a:sym typeface="Calibri"/>
              </a:rPr>
              <a:t>	Instagram  </a:t>
            </a:r>
            <a:r>
              <a:rPr lang="en" sz="1800" dirty="0">
                <a:solidFill>
                  <a:srgbClr val="00B0F0"/>
                </a:solidFill>
                <a:latin typeface="Arial Narrow" panose="020B0606020202030204" pitchFamily="34" charset="0"/>
                <a:ea typeface="Calibri"/>
                <a:cs typeface="Calibri"/>
                <a:sym typeface="Calibri"/>
              </a:rPr>
              <a:t>@UCDavisPolice</a:t>
            </a:r>
            <a:endParaRPr lang="en-US" sz="1800" dirty="0">
              <a:solidFill>
                <a:srgbClr val="00B0F0"/>
              </a:solidFill>
            </a:endParaRPr>
          </a:p>
          <a:p>
            <a:endParaRPr lang="en-US" dirty="0"/>
          </a:p>
        </p:txBody>
      </p:sp>
      <p:pic>
        <p:nvPicPr>
          <p:cNvPr id="7" name="Shape 127"/>
          <p:cNvPicPr preferRelativeResize="0"/>
          <p:nvPr/>
        </p:nvPicPr>
        <p:blipFill>
          <a:blip r:embed="rId2">
            <a:alphaModFix/>
          </a:blip>
          <a:stretch>
            <a:fillRect/>
          </a:stretch>
        </p:blipFill>
        <p:spPr>
          <a:xfrm>
            <a:off x="756459" y="756499"/>
            <a:ext cx="596872" cy="573537"/>
          </a:xfrm>
          <a:prstGeom prst="rect">
            <a:avLst/>
          </a:prstGeom>
          <a:noFill/>
          <a:ln>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16" y="738142"/>
            <a:ext cx="1680816" cy="640311"/>
          </a:xfrm>
          <a:prstGeom prst="rect">
            <a:avLst/>
          </a:prstGeom>
        </p:spPr>
      </p:pic>
      <p:sp>
        <p:nvSpPr>
          <p:cNvPr id="2" name="Rectangle 1"/>
          <p:cNvSpPr/>
          <p:nvPr/>
        </p:nvSpPr>
        <p:spPr>
          <a:xfrm>
            <a:off x="9401695" y="691752"/>
            <a:ext cx="2010294" cy="629242"/>
          </a:xfrm>
          <a:prstGeom prst="rect">
            <a:avLst/>
          </a:prstGeom>
          <a:solidFill>
            <a:srgbClr val="01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5175800" y="3929549"/>
            <a:ext cx="341406" cy="341406"/>
          </a:xfrm>
          <a:prstGeom prst="rect">
            <a:avLst/>
          </a:prstGeom>
        </p:spPr>
      </p:pic>
      <p:pic>
        <p:nvPicPr>
          <p:cNvPr id="8" name="Picture 7"/>
          <p:cNvPicPr>
            <a:picLocks noChangeAspect="1"/>
          </p:cNvPicPr>
          <p:nvPr/>
        </p:nvPicPr>
        <p:blipFill>
          <a:blip r:embed="rId5"/>
          <a:stretch>
            <a:fillRect/>
          </a:stretch>
        </p:blipFill>
        <p:spPr>
          <a:xfrm>
            <a:off x="5175800" y="4424295"/>
            <a:ext cx="377985" cy="353599"/>
          </a:xfrm>
          <a:prstGeom prst="rect">
            <a:avLst/>
          </a:prstGeom>
        </p:spPr>
      </p:pic>
      <p:pic>
        <p:nvPicPr>
          <p:cNvPr id="10" name="Picture 9" descr="Archivo:Instagram-Icon.png - Wikipedia, la enciclopedia lib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380" y="4995880"/>
            <a:ext cx="341758" cy="341758"/>
          </a:xfrm>
          <a:prstGeom prst="rect">
            <a:avLst/>
          </a:prstGeom>
        </p:spPr>
      </p:pic>
    </p:spTree>
    <p:extLst>
      <p:ext uri="{BB962C8B-B14F-4D97-AF65-F5344CB8AC3E}">
        <p14:creationId xmlns:p14="http://schemas.microsoft.com/office/powerpoint/2010/main" val="7601309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781317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321022"/>
            <a:ext cx="6546351" cy="492443"/>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Policía</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UCD </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29323512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781317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Panel de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Estudiantes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41258235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87970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Cierre</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Próximos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Pasos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12349659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603801"/>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Recordatorios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eventos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1" y="1493972"/>
            <a:ext cx="11142616" cy="3108543"/>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Primera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Generación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Oportunidad</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Educativa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Bienvenida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Estudiantil</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Familiar -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Mañana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Septiembre</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Internacionales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Académicos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Cómo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Apoyar</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September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Orientación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Aggie para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Nuevos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September 25-29 </a:t>
            </a:r>
          </a:p>
        </p:txBody>
      </p:sp>
    </p:spTree>
    <p:extLst>
      <p:ext uri="{BB962C8B-B14F-4D97-AF65-F5344CB8AC3E}">
        <p14:creationId xmlns:p14="http://schemas.microsoft.com/office/powerpoint/2010/main" val="28527021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2" y="390187"/>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Más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allá</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la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Orientación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2" y="1243486"/>
            <a:ext cx="6893008" cy="34317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Arial"/>
                <a:cs typeface="Arial"/>
              </a:rPr>
              <a:t>La </a:t>
            </a:r>
            <a:r>
              <a:rPr kumimoji="0" lang="en-US" sz="2700" b="0" i="0" u="none" strike="noStrike" kern="1200" cap="none" spc="0" normalizeH="0" baseline="0" noProof="0" err="1">
                <a:ln>
                  <a:noFill/>
                </a:ln>
                <a:effectLst/>
                <a:uLnTx/>
                <a:uFillTx/>
                <a:latin typeface="Arial"/>
                <a:cs typeface="Arial"/>
              </a:rPr>
              <a:t>instrucción</a:t>
            </a:r>
            <a:r>
              <a:rPr kumimoji="0" lang="en-US" sz="2700" b="0" i="0" u="none" strike="noStrike" kern="1200" cap="none" spc="0" normalizeH="0" baseline="0" noProof="0" dirty="0">
                <a:ln>
                  <a:noFill/>
                </a:ln>
                <a:effectLst/>
                <a:uLnTx/>
                <a:uFillTx/>
                <a:latin typeface="Arial"/>
                <a:cs typeface="Arial"/>
              </a:rPr>
              <a:t> </a:t>
            </a:r>
            <a:r>
              <a:rPr kumimoji="0" lang="en-US" sz="2700" b="0" i="0" u="none" strike="noStrike" kern="1200" cap="none" spc="0" normalizeH="0" baseline="0" noProof="0" err="1">
                <a:ln>
                  <a:noFill/>
                </a:ln>
                <a:effectLst/>
                <a:uLnTx/>
                <a:uFillTx/>
                <a:latin typeface="Arial"/>
                <a:cs typeface="Arial"/>
              </a:rPr>
              <a:t>comienza</a:t>
            </a:r>
            <a:r>
              <a:rPr kumimoji="0" lang="en-US" sz="2700" b="0" i="0" u="none" strike="noStrike" kern="1200" cap="none" spc="0" normalizeH="0" baseline="0" noProof="0" dirty="0">
                <a:ln>
                  <a:noFill/>
                </a:ln>
                <a:effectLst/>
                <a:uLnTx/>
                <a:uFillTx/>
                <a:latin typeface="Arial"/>
                <a:cs typeface="Arial"/>
              </a:rPr>
              <a:t> el 30 de </a:t>
            </a:r>
            <a:r>
              <a:rPr kumimoji="0" lang="en-US" sz="2700" b="0" i="0" u="none" strike="noStrike" kern="1200" cap="none" spc="0" normalizeH="0" baseline="0" noProof="0">
                <a:ln>
                  <a:noFill/>
                </a:ln>
                <a:effectLst/>
                <a:uLnTx/>
                <a:uFillTx/>
                <a:latin typeface="Arial"/>
                <a:cs typeface="Arial"/>
              </a:rPr>
              <a:t>septiembre</a:t>
            </a:r>
            <a:r>
              <a:rPr kumimoji="0" lang="en-US" sz="2700" b="0" i="0" u="none" strike="noStrike" kern="1200" cap="none" spc="0" normalizeH="0" baseline="0" noProof="0" dirty="0">
                <a:ln>
                  <a:noFill/>
                </a:ln>
                <a:effectLst/>
                <a:uLnTx/>
                <a:uFillTx/>
                <a:latin typeface="Arial"/>
                <a:cs typeface="Arial"/>
              </a:rPr>
              <a:t>
</a:t>
            </a:r>
          </a:p>
          <a:p>
            <a:pPr>
              <a:defRPr/>
            </a:pPr>
            <a:r>
              <a:rPr lang="en-US" sz="2700" dirty="0">
                <a:latin typeface="Arial"/>
                <a:cs typeface="Arial"/>
              </a:rPr>
              <a:t>- </a:t>
            </a:r>
            <a:r>
              <a:rPr kumimoji="0" lang="en-US" sz="2700" b="0" i="0" u="none" strike="noStrike" kern="1200" cap="none" spc="0" normalizeH="0" baseline="0" noProof="0" dirty="0">
                <a:ln>
                  <a:noFill/>
                </a:ln>
                <a:effectLst/>
                <a:uLnTx/>
                <a:uFillTx/>
                <a:latin typeface="Arial"/>
                <a:cs typeface="Arial"/>
              </a:rPr>
              <a:t>Semana del </a:t>
            </a:r>
            <a:r>
              <a:rPr kumimoji="0" lang="en-US" sz="2700" b="0" i="0" u="none" strike="noStrike" kern="1200" cap="none" spc="0" normalizeH="0" baseline="0" noProof="0" err="1">
                <a:ln>
                  <a:noFill/>
                </a:ln>
                <a:effectLst/>
                <a:uLnTx/>
                <a:uFillTx/>
                <a:latin typeface="Arial"/>
                <a:cs typeface="Arial"/>
              </a:rPr>
              <a:t>espíritu</a:t>
            </a:r>
            <a:r>
              <a:rPr kumimoji="0" lang="en-US" sz="2700" b="0" i="0" u="none" strike="noStrike" kern="1200" cap="none" spc="0" normalizeH="0" baseline="0" noProof="0" dirty="0">
                <a:ln>
                  <a:noFill/>
                </a:ln>
                <a:effectLst/>
                <a:uLnTx/>
                <a:uFillTx/>
                <a:latin typeface="Arial"/>
                <a:cs typeface="Arial"/>
              </a:rPr>
              <a:t> escolar Aggie,10-17 de </a:t>
            </a:r>
            <a:r>
              <a:rPr kumimoji="0" lang="en-US" sz="2700" b="0" i="0" u="none" strike="noStrike" kern="1200" cap="none" spc="0" normalizeH="0" baseline="0" noProof="0" err="1">
                <a:ln>
                  <a:noFill/>
                </a:ln>
                <a:effectLst/>
                <a:uLnTx/>
                <a:uFillTx/>
                <a:latin typeface="Arial"/>
                <a:cs typeface="Arial"/>
              </a:rPr>
              <a:t>Octubre</a:t>
            </a:r>
            <a:r>
              <a:rPr kumimoji="0" lang="en-US" sz="2700" b="0" i="0" u="none" strike="noStrike" kern="1200" cap="none" spc="0" normalizeH="0" baseline="0" noProof="0" dirty="0">
                <a:ln>
                  <a:noFill/>
                </a:ln>
                <a:effectLst/>
                <a:uLnTx/>
                <a:uFillTx/>
                <a:latin typeface="Arial"/>
                <a:cs typeface="Arial"/>
              </a:rPr>
              <a:t>
- </a:t>
            </a:r>
            <a:r>
              <a:rPr kumimoji="0" lang="en-US" sz="2700" b="0" i="0" u="none" strike="noStrike" kern="1200" cap="none" spc="0" normalizeH="0" baseline="0" noProof="0" err="1">
                <a:ln>
                  <a:noFill/>
                </a:ln>
                <a:effectLst/>
                <a:uLnTx/>
                <a:uFillTx/>
                <a:latin typeface="Arial"/>
                <a:cs typeface="Arial"/>
              </a:rPr>
              <a:t>Evento</a:t>
            </a:r>
            <a:r>
              <a:rPr kumimoji="0" lang="en-US" sz="2700" b="0" i="0" u="none" strike="noStrike" kern="1200" cap="none" spc="0" normalizeH="0" baseline="0" noProof="0" dirty="0">
                <a:ln>
                  <a:noFill/>
                </a:ln>
                <a:effectLst/>
                <a:uLnTx/>
                <a:uFillTx/>
                <a:latin typeface="Arial"/>
                <a:cs typeface="Arial"/>
              </a:rPr>
              <a:t> de </a:t>
            </a:r>
            <a:r>
              <a:rPr lang="en-US" sz="2700">
                <a:latin typeface="Arial"/>
                <a:cs typeface="Arial"/>
              </a:rPr>
              <a:t>“</a:t>
            </a:r>
            <a:r>
              <a:rPr kumimoji="0" lang="en-US" sz="2700" b="0" i="0" u="none" strike="noStrike" kern="1200" cap="none" spc="0" normalizeH="0" baseline="0" noProof="0">
                <a:ln>
                  <a:noFill/>
                </a:ln>
                <a:effectLst/>
                <a:uLnTx/>
                <a:uFillTx/>
                <a:latin typeface="Arial"/>
                <a:cs typeface="Arial"/>
              </a:rPr>
              <a:t>Homecoming</a:t>
            </a:r>
            <a:r>
              <a:rPr lang="en-US" sz="2700">
                <a:latin typeface="Arial"/>
                <a:cs typeface="Arial"/>
              </a:rPr>
              <a:t>”,</a:t>
            </a:r>
            <a:r>
              <a:rPr kumimoji="0" lang="en-US" sz="2700" b="0" i="0" u="none" strike="noStrike" kern="1200" cap="none" spc="0" normalizeH="0" baseline="0" noProof="0">
                <a:ln>
                  <a:noFill/>
                </a:ln>
                <a:effectLst/>
                <a:uLnTx/>
                <a:uFillTx/>
                <a:latin typeface="Arial"/>
                <a:cs typeface="Arial"/>
              </a:rPr>
              <a:t> </a:t>
            </a:r>
            <a:r>
              <a:rPr kumimoji="0" lang="en-US" sz="2700" b="0" i="0" u="none" strike="noStrike" kern="1200" cap="none" spc="0" normalizeH="0" baseline="0" noProof="0" err="1">
                <a:ln>
                  <a:noFill/>
                </a:ln>
                <a:effectLst/>
                <a:uLnTx/>
                <a:uFillTx/>
                <a:latin typeface="Arial"/>
                <a:cs typeface="Arial"/>
              </a:rPr>
              <a:t>Octubre</a:t>
            </a:r>
            <a:r>
              <a:rPr kumimoji="0" lang="en-US" sz="2700" b="0" i="0" u="none" strike="noStrike" kern="1200" cap="none" spc="0" normalizeH="0" baseline="0" noProof="0" dirty="0">
                <a:ln>
                  <a:noFill/>
                </a:ln>
                <a:effectLst/>
                <a:uLnTx/>
                <a:uFillTx/>
                <a:latin typeface="Arial"/>
                <a:cs typeface="Arial"/>
              </a:rPr>
              <a:t> 17 4-6 PM PST</a:t>
            </a:r>
            <a:endParaRPr lang="en-US" sz="2700" b="0" i="0" u="none" strike="noStrike" kern="1200" cap="none" spc="0" normalizeH="0" baseline="0" noProof="0" dirty="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8660"/>
          <a:stretch/>
        </p:blipFill>
        <p:spPr>
          <a:xfrm>
            <a:off x="7441650" y="1243486"/>
            <a:ext cx="4541344" cy="37268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33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603801"/>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¡Gracias por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acompañarnos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1" y="1373284"/>
            <a:ext cx="5878285" cy="34749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Información</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contacto</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(530) 752 – 4443</a:t>
            </a:r>
          </a:p>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Correo </a:t>
            </a:r>
            <a:r>
              <a:rPr kumimoji="0" lang="fr-FR"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electrónico</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orientation@ucdavis.edu</a:t>
            </a:r>
          </a:p>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Sitio</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web:</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orientation.ucdavis.edu</a:t>
            </a:r>
            <a:endPar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3">
            <a:extLst>
              <a:ext uri="{FF2B5EF4-FFF2-40B4-BE49-F238E27FC236}">
                <a16:creationId xmlns:a16="http://schemas.microsoft.com/office/drawing/2014/main" id="{EB773CB2-EA9E-1844-BA98-4D97E2038FB8}"/>
              </a:ext>
            </a:extLst>
          </p:cNvPr>
          <p:cNvSpPr txBox="1">
            <a:spLocks/>
          </p:cNvSpPr>
          <p:nvPr/>
        </p:nvSpPr>
        <p:spPr>
          <a:xfrm>
            <a:off x="3312995" y="4881317"/>
            <a:ext cx="6717391" cy="935615"/>
          </a:xfrm>
          <a:prstGeom prst="rect">
            <a:avLst/>
          </a:prstGeom>
          <a:noFill/>
          <a:ln>
            <a:noFill/>
          </a:ln>
        </p:spPr>
        <p:txBody>
          <a:bodyPr spcFirstLastPara="1" wrap="square" lIns="45707" tIns="22847" rIns="45707" bIns="22847" anchor="t" anchorCtr="0"/>
          <a:lstStyle>
            <a:defPPr marR="0" lvl="0" algn="l" rtl="0">
              <a:lnSpc>
                <a:spcPct val="100000"/>
              </a:lnSpc>
              <a:spcBef>
                <a:spcPts val="0"/>
              </a:spcBef>
              <a:spcAft>
                <a:spcPts val="0"/>
              </a:spcAft>
            </a:defPPr>
            <a:lvl1pPr marL="800100" marR="0" lvl="0" indent="-685800" algn="l" rtl="0">
              <a:lnSpc>
                <a:spcPct val="90000"/>
              </a:lnSpc>
              <a:spcBef>
                <a:spcPts val="2000"/>
              </a:spcBef>
              <a:spcAft>
                <a:spcPts val="0"/>
              </a:spcAft>
              <a:buClr>
                <a:schemeClr val="dk1"/>
              </a:buClr>
              <a:buSzPct val="100000"/>
              <a:buFont typeface="Arial" panose="020B0604020202020204" pitchFamily="34" charset="0"/>
              <a:buChar char="•"/>
              <a:defRPr sz="56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1000"/>
              </a:spcBef>
              <a:spcAft>
                <a:spcPts val="0"/>
              </a:spcAft>
              <a:buClr>
                <a:schemeClr val="dk1"/>
              </a:buClr>
              <a:buSzPts val="1800"/>
              <a:buFont typeface="Arial"/>
              <a:buChar char="•"/>
              <a:defRPr sz="4800" b="0" i="0" u="none" strike="noStrike" cap="none">
                <a:solidFill>
                  <a:schemeClr val="dk1"/>
                </a:solidFill>
                <a:latin typeface="Proxima Nova"/>
                <a:ea typeface="Proxima Nova"/>
                <a:cs typeface="Proxima Nova"/>
                <a:sym typeface="Proxima Nova"/>
              </a:defRPr>
            </a:lvl2pPr>
            <a:lvl3pPr marL="1371600" marR="0" lvl="2" indent="-342900" algn="l" rtl="0">
              <a:lnSpc>
                <a:spcPct val="90000"/>
              </a:lnSpc>
              <a:spcBef>
                <a:spcPts val="1000"/>
              </a:spcBef>
              <a:spcAft>
                <a:spcPts val="0"/>
              </a:spcAft>
              <a:buClr>
                <a:schemeClr val="dk1"/>
              </a:buClr>
              <a:buSzPts val="1800"/>
              <a:buFont typeface="Arial"/>
              <a:buChar char="•"/>
              <a:defRPr sz="4000" b="0" i="0" u="none" strike="noStrike" cap="none">
                <a:solidFill>
                  <a:schemeClr val="dk1"/>
                </a:solidFill>
                <a:latin typeface="Proxima Nova"/>
                <a:ea typeface="Proxima Nova"/>
                <a:cs typeface="Proxima Nova"/>
                <a:sym typeface="Proxima Nova"/>
              </a:defRPr>
            </a:lvl3pPr>
            <a:lvl4pPr marL="1828800" marR="0" lvl="3"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Proxima Nova"/>
                <a:ea typeface="Proxima Nova"/>
                <a:cs typeface="Proxima Nova"/>
                <a:sym typeface="Proxima Nova"/>
              </a:defRPr>
            </a:lvl4pPr>
            <a:lvl5pPr marL="2286000" marR="0" lvl="4"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10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2000"/>
              </a:spcBef>
              <a:spcAft>
                <a:spcPts val="0"/>
              </a:spcAft>
              <a:buClr>
                <a:prstClr val="black"/>
              </a:buClr>
              <a:buSzPct val="100000"/>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Proxima Nova Extrabold"/>
                <a:ea typeface="+mn-ea"/>
                <a:cs typeface="+mn-cs"/>
                <a:sym typeface="Proxima Nova"/>
              </a:rPr>
              <a:t>¡</a:t>
            </a:r>
            <a:r>
              <a:rPr kumimoji="0" lang="fr-FR" sz="3200" b="0" i="0" u="none" strike="noStrike" kern="1200" cap="none" spc="0" normalizeH="0" baseline="0" noProof="0" dirty="0" err="1">
                <a:ln>
                  <a:noFill/>
                </a:ln>
                <a:solidFill>
                  <a:prstClr val="black"/>
                </a:solidFill>
                <a:effectLst/>
                <a:uLnTx/>
                <a:uFillTx/>
                <a:latin typeface="Proxima Nova Extrabold"/>
                <a:ea typeface="+mn-ea"/>
                <a:cs typeface="+mn-cs"/>
                <a:sym typeface="Proxima Nova"/>
              </a:rPr>
              <a:t>Bienvenidos</a:t>
            </a:r>
            <a:r>
              <a:rPr kumimoji="0" lang="fr-FR" sz="3200" b="0" i="0" u="none" strike="noStrike" kern="1200" cap="none" spc="0" normalizeH="0" baseline="0" noProof="0" dirty="0">
                <a:ln>
                  <a:noFill/>
                </a:ln>
                <a:solidFill>
                  <a:prstClr val="black"/>
                </a:solidFill>
                <a:effectLst/>
                <a:uLnTx/>
                <a:uFillTx/>
                <a:latin typeface="Proxima Nova Extrabold"/>
                <a:ea typeface="+mn-ea"/>
                <a:cs typeface="+mn-cs"/>
                <a:sym typeface="Proxima Nova"/>
              </a:rPr>
              <a:t> a la </a:t>
            </a:r>
            <a:r>
              <a:rPr kumimoji="0" lang="fr-FR" sz="3200" b="0" i="0" u="none" strike="noStrike" kern="1200" cap="none" spc="0" normalizeH="0" baseline="0" noProof="0" dirty="0" err="1">
                <a:ln>
                  <a:noFill/>
                </a:ln>
                <a:solidFill>
                  <a:prstClr val="black"/>
                </a:solidFill>
                <a:effectLst/>
                <a:uLnTx/>
                <a:uFillTx/>
                <a:latin typeface="Proxima Nova Extrabold"/>
                <a:ea typeface="+mn-ea"/>
                <a:cs typeface="+mn-cs"/>
                <a:sym typeface="Proxima Nova"/>
              </a:rPr>
              <a:t>familia</a:t>
            </a:r>
            <a:r>
              <a:rPr kumimoji="0" lang="fr-FR" sz="3200" b="0" i="0" u="none" strike="noStrike" kern="1200" cap="none" spc="0" normalizeH="0" baseline="0" noProof="0" dirty="0">
                <a:ln>
                  <a:noFill/>
                </a:ln>
                <a:solidFill>
                  <a:prstClr val="black"/>
                </a:solidFill>
                <a:effectLst/>
                <a:uLnTx/>
                <a:uFillTx/>
                <a:latin typeface="Proxima Nova Extrabold"/>
                <a:ea typeface="+mn-ea"/>
                <a:cs typeface="+mn-cs"/>
                <a:sym typeface="Proxima Nova"/>
              </a:rPr>
              <a:t> </a:t>
            </a:r>
            <a:r>
              <a:rPr kumimoji="0" lang="fr-FR" sz="3200" b="0" i="0" u="none" strike="noStrike" kern="1200" cap="none" spc="0" normalizeH="0" baseline="0" noProof="0" dirty="0" err="1">
                <a:ln>
                  <a:noFill/>
                </a:ln>
                <a:solidFill>
                  <a:prstClr val="black"/>
                </a:solidFill>
                <a:effectLst/>
                <a:uLnTx/>
                <a:uFillTx/>
                <a:latin typeface="Proxima Nova Extrabold"/>
                <a:ea typeface="+mn-ea"/>
                <a:cs typeface="+mn-cs"/>
                <a:sym typeface="Proxima Nova"/>
              </a:rPr>
              <a:t>Aggie</a:t>
            </a:r>
            <a:r>
              <a:rPr kumimoji="0" lang="fr-FR" sz="3200" b="0" i="0" u="none" strike="noStrike" kern="1200" cap="none" spc="0" normalizeH="0" baseline="0" noProof="0" dirty="0">
                <a:ln>
                  <a:noFill/>
                </a:ln>
                <a:solidFill>
                  <a:prstClr val="black"/>
                </a:solidFill>
                <a:effectLst/>
                <a:uLnTx/>
                <a:uFillTx/>
                <a:latin typeface="Proxima Nova Extrabold"/>
                <a:ea typeface="+mn-ea"/>
                <a:cs typeface="+mn-cs"/>
                <a:sym typeface="Proxima Nova"/>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691" y="879051"/>
            <a:ext cx="5300178" cy="35383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61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94f4d574de_0_147"/>
          <p:cNvSpPr txBox="1"/>
          <p:nvPr/>
        </p:nvSpPr>
        <p:spPr>
          <a:xfrm>
            <a:off x="548641" y="207818"/>
            <a:ext cx="92604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4000" b="1" i="0" u="none" strike="noStrike" kern="0" cap="none" spc="0" normalizeH="0" baseline="0" noProof="0">
                <a:ln>
                  <a:noFill/>
                </a:ln>
                <a:solidFill>
                  <a:srgbClr val="073763"/>
                </a:solidFill>
                <a:effectLst/>
                <a:uLnTx/>
                <a:uFillTx/>
                <a:latin typeface="Proxima Nova"/>
                <a:ea typeface="Proxima Nova"/>
                <a:cs typeface="Proxima Nova"/>
                <a:sym typeface="Proxima Nova"/>
              </a:rPr>
              <a:t>Programas Disponibles</a:t>
            </a:r>
            <a:endParaRPr kumimoji="0" sz="4000" b="1" i="0" u="none" strike="noStrike" kern="0" cap="none" spc="0" normalizeH="0" baseline="0" noProof="0">
              <a:ln>
                <a:noFill/>
              </a:ln>
              <a:solidFill>
                <a:srgbClr val="073763"/>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endParaRPr kumimoji="0" sz="4000" b="1" i="0" u="none" strike="noStrike" kern="0" cap="none" spc="0" normalizeH="0" baseline="0" noProof="0">
              <a:ln>
                <a:noFill/>
              </a:ln>
              <a:solidFill>
                <a:srgbClr val="073763"/>
              </a:solidFill>
              <a:effectLst/>
              <a:uLnTx/>
              <a:uFillTx/>
              <a:latin typeface="Proxima Nova"/>
              <a:ea typeface="Proxima Nova"/>
              <a:cs typeface="Proxima Nova"/>
              <a:sym typeface="Proxima Nova"/>
            </a:endParaRPr>
          </a:p>
        </p:txBody>
      </p:sp>
      <p:sp>
        <p:nvSpPr>
          <p:cNvPr id="158" name="Google Shape;158;g94f4d574de_0_147"/>
          <p:cNvSpPr txBox="1"/>
          <p:nvPr/>
        </p:nvSpPr>
        <p:spPr>
          <a:xfrm>
            <a:off x="548647" y="1040950"/>
            <a:ext cx="6321600" cy="3971100"/>
          </a:xfrm>
          <a:prstGeom prst="rect">
            <a:avLst/>
          </a:prstGeom>
          <a:noFill/>
          <a:ln>
            <a:noFill/>
          </a:ln>
        </p:spPr>
        <p:txBody>
          <a:bodyPr spcFirstLastPara="1" wrap="square" lIns="91425" tIns="45700" rIns="91425" bIns="45700" anchor="t" anchorCtr="0">
            <a:no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8. Adelante Mujeres &amp; In Lak’ech</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9. Tlacelel</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10. Oradores Profesionales</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11. Eventos para Encontrarse y Saludarse</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12. Tutoría de Química y Matemáticas</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13. Apoyo de Escritura</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457200" marR="0" lvl="0" indent="-27940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pic>
        <p:nvPicPr>
          <p:cNvPr id="159" name="Google Shape;159;g94f4d574de_0_147"/>
          <p:cNvPicPr preferRelativeResize="0"/>
          <p:nvPr/>
        </p:nvPicPr>
        <p:blipFill>
          <a:blip r:embed="rId3">
            <a:alphaModFix/>
          </a:blip>
          <a:stretch>
            <a:fillRect/>
          </a:stretch>
        </p:blipFill>
        <p:spPr>
          <a:xfrm>
            <a:off x="7034900" y="416400"/>
            <a:ext cx="4725371" cy="4725371"/>
          </a:xfrm>
          <a:prstGeom prst="rect">
            <a:avLst/>
          </a:prstGeom>
          <a:noFill/>
          <a:ln>
            <a:noFill/>
          </a:ln>
        </p:spPr>
      </p:pic>
    </p:spTree>
    <p:extLst>
      <p:ext uri="{BB962C8B-B14F-4D97-AF65-F5344CB8AC3E}">
        <p14:creationId xmlns:p14="http://schemas.microsoft.com/office/powerpoint/2010/main" val="346918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94f4d574de_0_285"/>
          <p:cNvSpPr txBox="1"/>
          <p:nvPr/>
        </p:nvSpPr>
        <p:spPr>
          <a:xfrm>
            <a:off x="548641" y="207818"/>
            <a:ext cx="92604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73763"/>
                </a:solidFill>
                <a:effectLst/>
                <a:uLnTx/>
                <a:uFillTx/>
                <a:latin typeface="Proxima Nova Extrabold"/>
                <a:ea typeface="Proxima Nova Extrabold"/>
                <a:cs typeface="Proxima Nova Extrabold"/>
                <a:sym typeface="Proxima Nova Extrabold"/>
              </a:rPr>
              <a:t>Ubicación y Contacto</a:t>
            </a:r>
            <a:endParaRPr kumimoji="0" sz="1400" b="0" i="0" u="none" strike="noStrike" kern="0" cap="none" spc="0" normalizeH="0" baseline="0" noProof="0">
              <a:ln>
                <a:noFill/>
              </a:ln>
              <a:solidFill>
                <a:srgbClr val="073763"/>
              </a:solidFill>
              <a:effectLst/>
              <a:uLnTx/>
              <a:uFillTx/>
              <a:latin typeface="Arial"/>
              <a:cs typeface="Arial"/>
              <a:sym typeface="Arial"/>
            </a:endParaRPr>
          </a:p>
        </p:txBody>
      </p:sp>
      <p:sp>
        <p:nvSpPr>
          <p:cNvPr id="165" name="Google Shape;165;g94f4d574de_0_285"/>
          <p:cNvSpPr txBox="1"/>
          <p:nvPr/>
        </p:nvSpPr>
        <p:spPr>
          <a:xfrm>
            <a:off x="548641" y="1041862"/>
            <a:ext cx="9260400" cy="397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1" u="none" strike="noStrike" kern="0" cap="none" spc="0" normalizeH="0" baseline="0" noProof="0">
                <a:ln>
                  <a:noFill/>
                </a:ln>
                <a:solidFill>
                  <a:srgbClr val="000000"/>
                </a:solidFill>
                <a:effectLst/>
                <a:uLnTx/>
                <a:uFillTx/>
                <a:latin typeface="Proxima Nova"/>
                <a:ea typeface="Proxima Nova"/>
                <a:cs typeface="Proxima Nova"/>
                <a:sym typeface="Proxima Nova"/>
              </a:rPr>
              <a:t>Memorial Union, Segundo Piso</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Correo Electrónico: </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800" b="0" i="0" u="sng" strike="noStrike" kern="0" cap="none" spc="0" normalizeH="0" baseline="0" noProof="0">
                <a:ln>
                  <a:noFill/>
                </a:ln>
                <a:solidFill>
                  <a:srgbClr val="0563C1"/>
                </a:solidFill>
                <a:effectLst/>
                <a:uLnTx/>
                <a:uFillTx/>
                <a:latin typeface="Proxima Nova"/>
                <a:ea typeface="Proxima Nova"/>
                <a:cs typeface="Proxima Nova"/>
                <a:sym typeface="Proxima Nova"/>
                <a:hlinkClick r:id="rId3"/>
              </a:rPr>
              <a:t>cclass@ucdavis.edu</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Teléfono: 530-752-8402</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Proxima Nova"/>
                <a:ea typeface="Proxima Nova"/>
                <a:cs typeface="Proxima Nova"/>
                <a:sym typeface="Proxima Nova"/>
              </a:rPr>
              <a:t>Sitio Web: cclass.ucdavis.edu</a:t>
            </a:r>
            <a:endParaRPr kumimoji="0" sz="28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pic>
        <p:nvPicPr>
          <p:cNvPr id="166" name="Google Shape;166;g94f4d574de_0_285"/>
          <p:cNvPicPr preferRelativeResize="0"/>
          <p:nvPr/>
        </p:nvPicPr>
        <p:blipFill>
          <a:blip r:embed="rId4">
            <a:alphaModFix/>
          </a:blip>
          <a:stretch>
            <a:fillRect/>
          </a:stretch>
        </p:blipFill>
        <p:spPr>
          <a:xfrm>
            <a:off x="5996300" y="945925"/>
            <a:ext cx="5776527" cy="3850075"/>
          </a:xfrm>
          <a:prstGeom prst="rect">
            <a:avLst/>
          </a:prstGeom>
          <a:noFill/>
          <a:ln>
            <a:noFill/>
          </a:ln>
        </p:spPr>
      </p:pic>
    </p:spTree>
    <p:extLst>
      <p:ext uri="{BB962C8B-B14F-4D97-AF65-F5344CB8AC3E}">
        <p14:creationId xmlns:p14="http://schemas.microsoft.com/office/powerpoint/2010/main" val="1231837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94f4d574de_0_354"/>
          <p:cNvSpPr txBox="1"/>
          <p:nvPr/>
        </p:nvSpPr>
        <p:spPr>
          <a:xfrm>
            <a:off x="238125" y="158750"/>
            <a:ext cx="11096700" cy="126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700" b="1" i="0" u="none" strike="noStrike" kern="0" cap="none" spc="0" normalizeH="0" baseline="0" noProof="0">
                <a:ln>
                  <a:noFill/>
                </a:ln>
                <a:solidFill>
                  <a:srgbClr val="073763"/>
                </a:solidFill>
                <a:effectLst/>
                <a:uLnTx/>
                <a:uFillTx/>
                <a:latin typeface="Proxima Nova"/>
                <a:ea typeface="Proxima Nova"/>
                <a:cs typeface="Proxima Nova"/>
                <a:sym typeface="Proxima Nova"/>
              </a:rPr>
              <a:t>Siganos en Redes Sociales</a:t>
            </a:r>
            <a:endParaRPr kumimoji="0" sz="4700" b="1" i="0" u="none" strike="noStrike" kern="0" cap="none" spc="0" normalizeH="0" baseline="0" noProof="0">
              <a:ln>
                <a:noFill/>
              </a:ln>
              <a:solidFill>
                <a:srgbClr val="073763"/>
              </a:solidFill>
              <a:effectLst/>
              <a:uLnTx/>
              <a:uFillTx/>
              <a:latin typeface="Proxima Nova"/>
              <a:ea typeface="Proxima Nova"/>
              <a:cs typeface="Proxima Nova"/>
              <a:sym typeface="Proxima Nova"/>
            </a:endParaRPr>
          </a:p>
        </p:txBody>
      </p:sp>
      <p:pic>
        <p:nvPicPr>
          <p:cNvPr id="172" name="Google Shape;172;g94f4d574de_0_354"/>
          <p:cNvPicPr preferRelativeResize="0"/>
          <p:nvPr/>
        </p:nvPicPr>
        <p:blipFill>
          <a:blip r:embed="rId3">
            <a:alphaModFix/>
          </a:blip>
          <a:stretch>
            <a:fillRect/>
          </a:stretch>
        </p:blipFill>
        <p:spPr>
          <a:xfrm>
            <a:off x="311150" y="1073050"/>
            <a:ext cx="2101850" cy="2101850"/>
          </a:xfrm>
          <a:prstGeom prst="rect">
            <a:avLst/>
          </a:prstGeom>
          <a:noFill/>
          <a:ln>
            <a:noFill/>
          </a:ln>
        </p:spPr>
      </p:pic>
      <p:sp>
        <p:nvSpPr>
          <p:cNvPr id="173" name="Google Shape;173;g94f4d574de_0_354"/>
          <p:cNvSpPr txBox="1"/>
          <p:nvPr/>
        </p:nvSpPr>
        <p:spPr>
          <a:xfrm>
            <a:off x="2714625" y="1905000"/>
            <a:ext cx="7890000" cy="126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Proxima Nova"/>
                <a:ea typeface="Proxima Nova"/>
                <a:cs typeface="Proxima Nova"/>
                <a:sym typeface="Proxima Nova"/>
              </a:rPr>
              <a:t>Facebook.com/CCLASS.UCDavis</a:t>
            </a:r>
            <a:endParaRPr kumimoji="0" sz="4000" b="1"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pic>
        <p:nvPicPr>
          <p:cNvPr id="174" name="Google Shape;174;g94f4d574de_0_354"/>
          <p:cNvPicPr preferRelativeResize="0"/>
          <p:nvPr/>
        </p:nvPicPr>
        <p:blipFill>
          <a:blip r:embed="rId4">
            <a:alphaModFix/>
          </a:blip>
          <a:stretch>
            <a:fillRect/>
          </a:stretch>
        </p:blipFill>
        <p:spPr>
          <a:xfrm>
            <a:off x="311150" y="3441749"/>
            <a:ext cx="2101850" cy="2101850"/>
          </a:xfrm>
          <a:prstGeom prst="rect">
            <a:avLst/>
          </a:prstGeom>
          <a:noFill/>
          <a:ln>
            <a:noFill/>
          </a:ln>
        </p:spPr>
      </p:pic>
      <p:sp>
        <p:nvSpPr>
          <p:cNvPr id="175" name="Google Shape;175;g94f4d574de_0_354"/>
          <p:cNvSpPr txBox="1"/>
          <p:nvPr/>
        </p:nvSpPr>
        <p:spPr>
          <a:xfrm>
            <a:off x="2667000" y="3984625"/>
            <a:ext cx="7890000" cy="1016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Proxima Nova"/>
                <a:ea typeface="Proxima Nova"/>
                <a:cs typeface="Proxima Nova"/>
                <a:sym typeface="Proxima Nova"/>
              </a:rPr>
              <a:t>@cclass.ucdavis</a:t>
            </a:r>
            <a:endParaRPr kumimoji="0" sz="4000" b="1"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spTree>
    <p:extLst>
      <p:ext uri="{BB962C8B-B14F-4D97-AF65-F5344CB8AC3E}">
        <p14:creationId xmlns:p14="http://schemas.microsoft.com/office/powerpoint/2010/main" val="3959839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7" y="3785199"/>
            <a:ext cx="2711215" cy="180419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970" t="9064" r="7686"/>
          <a:stretch/>
        </p:blipFill>
        <p:spPr>
          <a:xfrm>
            <a:off x="5974045" y="3785199"/>
            <a:ext cx="2982318" cy="179345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2062"/>
          <a:stretch/>
        </p:blipFill>
        <p:spPr>
          <a:xfrm>
            <a:off x="9028426" y="3785199"/>
            <a:ext cx="2856866" cy="179345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9399" r="12492"/>
          <a:stretch/>
        </p:blipFill>
        <p:spPr>
          <a:xfrm>
            <a:off x="3027995" y="3785199"/>
            <a:ext cx="2873987" cy="1822449"/>
          </a:xfrm>
          <a:prstGeom prst="rect">
            <a:avLst/>
          </a:prstGeom>
        </p:spPr>
      </p:pic>
      <p:sp>
        <p:nvSpPr>
          <p:cNvPr id="8" name="Rectangle 7">
            <a:extLst>
              <a:ext uri="{FF2B5EF4-FFF2-40B4-BE49-F238E27FC236}">
                <a16:creationId xmlns:a16="http://schemas.microsoft.com/office/drawing/2014/main" id="{7BAECA50-8113-4126-B401-85713CA6859F}"/>
              </a:ext>
            </a:extLst>
          </p:cNvPr>
          <p:cNvSpPr/>
          <p:nvPr/>
        </p:nvSpPr>
        <p:spPr>
          <a:xfrm>
            <a:off x="0" y="3122023"/>
            <a:ext cx="12192000" cy="5178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a:ea typeface="+mn-ea"/>
                <a:cs typeface="+mn-cs"/>
              </a:rPr>
              <a:t>¡BIENVENIDOS A LA FAMILIA AGGIE!</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TextBox 3"/>
          <p:cNvSpPr txBox="1"/>
          <p:nvPr/>
        </p:nvSpPr>
        <p:spPr>
          <a:xfrm>
            <a:off x="1845930" y="3100632"/>
            <a:ext cx="78295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9900"/>
                </a:solidFill>
                <a:effectLst/>
                <a:uLnTx/>
                <a:uFillTx/>
                <a:latin typeface="Calibri"/>
                <a:ea typeface="+mn-ea"/>
                <a:cs typeface="+mn-cs"/>
              </a:rPr>
              <a:t>¡BIENVENIDOS A LA FAMILIA AGGIE!</a:t>
            </a:r>
          </a:p>
        </p:txBody>
      </p:sp>
      <p:sp>
        <p:nvSpPr>
          <p:cNvPr id="10" name="TextBox 9"/>
          <p:cNvSpPr txBox="1"/>
          <p:nvPr/>
        </p:nvSpPr>
        <p:spPr>
          <a:xfrm>
            <a:off x="2050869" y="1280161"/>
            <a:ext cx="9834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2060"/>
                </a:solidFill>
                <a:effectLst/>
                <a:uLnTx/>
                <a:uFillTx/>
                <a:latin typeface="Calibri"/>
                <a:ea typeface="+mn-ea"/>
                <a:cs typeface="+mn-cs"/>
              </a:rPr>
              <a:t>PROGRAMA PARA PADRES Y FAMILIAS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155371" y="2026284"/>
            <a:ext cx="72106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Tami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Kacevas</a:t>
            </a:r>
            <a:r>
              <a:rPr kumimoji="0" lang="en-US" sz="2000" b="0" i="0" u="none" strike="noStrike" kern="1200" cap="none" spc="0" normalizeH="0" baseline="0" noProof="0" dirty="0">
                <a:ln>
                  <a:noFill/>
                </a:ln>
                <a:solidFill>
                  <a:srgbClr val="002060"/>
                </a:solidFill>
                <a:effectLst/>
                <a:uLnTx/>
                <a:uFillTx/>
                <a:latin typeface="Calibri"/>
                <a:ea typeface="+mn-ea"/>
                <a:cs typeface="+mn-cs"/>
              </a:rPr>
              <a:t>, Aggie Parent and Family Council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Jasmine Herrera</a:t>
            </a:r>
            <a:r>
              <a:rPr kumimoji="0" lang="en-US" sz="2000" b="0" i="0" u="none" strike="noStrike" kern="1200" cap="none" spc="0" normalizeH="0" baseline="0" noProof="0" dirty="0">
                <a:ln>
                  <a:noFill/>
                </a:ln>
                <a:solidFill>
                  <a:srgbClr val="002060"/>
                </a:solidFill>
                <a:effectLst/>
                <a:uLnTx/>
                <a:uFillTx/>
                <a:latin typeface="Calibri"/>
                <a:ea typeface="+mn-ea"/>
                <a:cs typeface="+mn-cs"/>
              </a:rPr>
              <a:t>, Director of Membership </a:t>
            </a:r>
          </a:p>
        </p:txBody>
      </p:sp>
    </p:spTree>
    <p:extLst>
      <p:ext uri="{BB962C8B-B14F-4D97-AF65-F5344CB8AC3E}">
        <p14:creationId xmlns:p14="http://schemas.microsoft.com/office/powerpoint/2010/main" val="370954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4" name="TextBox 3"/>
          <p:cNvSpPr txBox="1"/>
          <p:nvPr/>
        </p:nvSpPr>
        <p:spPr>
          <a:xfrm>
            <a:off x="295763" y="2488386"/>
            <a:ext cx="5216516"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CC9900"/>
                </a:solidFill>
                <a:effectLst/>
                <a:uLnTx/>
                <a:uFillTx/>
                <a:latin typeface="Calibri"/>
                <a:ea typeface="+mn-ea"/>
                <a:cs typeface="+mn-cs"/>
              </a:rPr>
              <a:t>Una oportunidad de </a:t>
            </a:r>
            <a:r>
              <a:rPr kumimoji="0" lang="es-ES" sz="2000" b="1" i="0" u="none" strike="noStrike" kern="1200" cap="none" spc="0" normalizeH="0" baseline="0" noProof="0" dirty="0">
                <a:ln>
                  <a:noFill/>
                </a:ln>
                <a:solidFill>
                  <a:srgbClr val="002060"/>
                </a:solidFill>
                <a:effectLst/>
                <a:uLnTx/>
                <a:uFillTx/>
                <a:latin typeface="Calibri"/>
                <a:ea typeface="+mn-ea"/>
                <a:cs typeface="+mn-cs"/>
              </a:rPr>
              <a:t>participar y conectarse con UC Davis y otros padres / familias</a:t>
            </a:r>
            <a:endParaRPr kumimoji="0" lang="en-US" sz="1600" b="0"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C9900"/>
                </a:solidFill>
                <a:effectLst/>
                <a:uLnTx/>
                <a:uFillTx/>
                <a:latin typeface="Calibri"/>
                <a:ea typeface="+mn-ea"/>
                <a:cs typeface="+mn-cs"/>
              </a:rPr>
              <a:t>Le </a:t>
            </a:r>
            <a:r>
              <a:rPr kumimoji="0" lang="en-US" sz="2000" b="1" i="0" u="none" strike="noStrike" kern="1200" cap="none" spc="0" normalizeH="0" baseline="0" noProof="0" dirty="0" err="1">
                <a:ln>
                  <a:noFill/>
                </a:ln>
                <a:solidFill>
                  <a:srgbClr val="CC9900"/>
                </a:solidFill>
                <a:effectLst/>
                <a:uLnTx/>
                <a:uFillTx/>
                <a:latin typeface="Calibri"/>
                <a:ea typeface="+mn-ea"/>
                <a:cs typeface="+mn-cs"/>
              </a:rPr>
              <a:t>brinda</a:t>
            </a:r>
            <a:r>
              <a:rPr kumimoji="0" lang="en-US" sz="2000" b="1" i="0" u="none" strike="noStrike" kern="1200" cap="none" spc="0" normalizeH="0" baseline="0" noProof="0" dirty="0">
                <a:ln>
                  <a:noFill/>
                </a:ln>
                <a:solidFill>
                  <a:srgbClr val="CC9900"/>
                </a:solidFill>
                <a:effectLst/>
                <a:uLnTx/>
                <a:uFillTx/>
                <a:latin typeface="Calibri"/>
                <a:ea typeface="+mn-ea"/>
                <a:cs typeface="+mn-cs"/>
              </a:rPr>
              <a:t>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acceso</a:t>
            </a:r>
            <a:r>
              <a:rPr kumimoji="0" lang="en-US" sz="2000" b="1" i="0" u="none" strike="noStrike" kern="1200" cap="none" spc="0" normalizeH="0" baseline="0" noProof="0" dirty="0">
                <a:ln>
                  <a:noFill/>
                </a:ln>
                <a:solidFill>
                  <a:srgbClr val="002060"/>
                </a:solidFill>
                <a:effectLst/>
                <a:uLnTx/>
                <a:uFillTx/>
                <a:latin typeface="Calibri"/>
                <a:ea typeface="+mn-ea"/>
                <a:cs typeface="+mn-cs"/>
              </a:rPr>
              <a:t> a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Recursos</a:t>
            </a:r>
            <a:r>
              <a:rPr kumimoji="0" lang="en-US" sz="2000" b="1" i="0" u="none" strike="noStrike" kern="1200" cap="none" spc="0" normalizeH="0" baseline="0" noProof="0" dirty="0">
                <a:ln>
                  <a:noFill/>
                </a:ln>
                <a:solidFill>
                  <a:srgbClr val="002060"/>
                </a:solidFill>
                <a:effectLst/>
                <a:uLnTx/>
                <a:uFillTx/>
                <a:latin typeface="Calibri"/>
                <a:ea typeface="+mn-ea"/>
                <a:cs typeface="+mn-cs"/>
              </a:rPr>
              <a:t> e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Información</a:t>
            </a: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CC9900"/>
                </a:solidFill>
                <a:effectLst/>
                <a:uLnTx/>
                <a:uFillTx/>
                <a:latin typeface="Calibri"/>
                <a:ea typeface="+mn-ea"/>
                <a:cs typeface="+mn-cs"/>
              </a:rPr>
              <a:t>Pertenecerá a un </a:t>
            </a:r>
            <a:r>
              <a:rPr kumimoji="0" lang="es-ES" sz="2000" b="1" i="0" u="none" strike="noStrike" kern="1200" cap="none" spc="0" normalizeH="0" baseline="0" noProof="0" dirty="0">
                <a:ln>
                  <a:noFill/>
                </a:ln>
                <a:solidFill>
                  <a:srgbClr val="002060"/>
                </a:solidFill>
                <a:effectLst/>
                <a:uLnTx/>
                <a:uFillTx/>
                <a:latin typeface="Calibri"/>
                <a:ea typeface="+mn-ea"/>
                <a:cs typeface="+mn-cs"/>
              </a:rPr>
              <a:t>grupo de padres que quieren trabajar juntos para apoyar una experiencia positiva</a:t>
            </a:r>
            <a:r>
              <a:rPr kumimoji="0" lang="es-ES" sz="2000" b="1" i="0" u="none" strike="noStrike" kern="1200" cap="none" spc="0" normalizeH="0" baseline="0" noProof="0" dirty="0">
                <a:ln>
                  <a:noFill/>
                </a:ln>
                <a:solidFill>
                  <a:srgbClr val="CC9900"/>
                </a:solidFill>
                <a:effectLst/>
                <a:uLnTx/>
                <a:uFillTx/>
                <a:latin typeface="Calibri"/>
                <a:ea typeface="+mn-ea"/>
                <a:cs typeface="+mn-cs"/>
              </a:rPr>
              <a:t> para el estudiante y su familia</a:t>
            </a:r>
            <a:endParaRPr kumimoji="0" lang="en-US" sz="2000" b="1" i="0" u="none" strike="noStrike" kern="1200" cap="none" spc="0" normalizeH="0" baseline="0" noProof="0" dirty="0">
              <a:ln>
                <a:noFill/>
              </a:ln>
              <a:solidFill>
                <a:srgbClr val="CC9900"/>
              </a:solidFill>
              <a:effectLst/>
              <a:uLnTx/>
              <a:uFillTx/>
              <a:latin typeface="Calibri"/>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914" r="10863"/>
          <a:stretch/>
        </p:blipFill>
        <p:spPr>
          <a:xfrm rot="549335">
            <a:off x="5964290" y="1010512"/>
            <a:ext cx="5662859" cy="4311698"/>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90157C2F-DF05-4E11-8F31-F35BE7013195}"/>
              </a:ext>
            </a:extLst>
          </p:cNvPr>
          <p:cNvSpPr txBox="1"/>
          <p:nvPr/>
        </p:nvSpPr>
        <p:spPr>
          <a:xfrm>
            <a:off x="368290" y="1109004"/>
            <a:ext cx="897418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002060"/>
                </a:solidFill>
                <a:effectLst/>
                <a:uLnTx/>
                <a:uFillTx/>
                <a:latin typeface="Calibri"/>
                <a:ea typeface="+mn-ea"/>
                <a:cs typeface="+mn-cs"/>
              </a:rPr>
              <a:t>Aggie</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Parent</a:t>
            </a:r>
            <a:r>
              <a:rPr kumimoji="0" lang="es-ES" sz="1800" b="1" i="0" u="none" strike="noStrike" kern="1200" cap="none" spc="0" normalizeH="0" baseline="0" noProof="0" dirty="0">
                <a:ln>
                  <a:noFill/>
                </a:ln>
                <a:solidFill>
                  <a:srgbClr val="002060"/>
                </a:solidFill>
                <a:effectLst/>
                <a:uLnTx/>
                <a:uFillTx/>
                <a:latin typeface="Calibri"/>
                <a:ea typeface="+mn-ea"/>
                <a:cs typeface="+mn-cs"/>
              </a:rPr>
              <a:t> &amp;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Family</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Association</a:t>
            </a:r>
            <a:endParaRPr kumimoji="0" lang="es-ES"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a:ea typeface="+mn-ea"/>
                <a:cs typeface="+mn-cs"/>
              </a:rPr>
              <a:t>¿QUÉ ES LA ASOCIACION DE </a:t>
            </a:r>
            <a:br>
              <a:rPr kumimoji="0" lang="es-ES" sz="2400" b="1" i="0" u="none" strike="noStrike" kern="1200" cap="none" spc="0" normalizeH="0" baseline="0" noProof="0" dirty="0">
                <a:ln>
                  <a:noFill/>
                </a:ln>
                <a:solidFill>
                  <a:srgbClr val="002060"/>
                </a:solidFill>
                <a:effectLst/>
                <a:uLnTx/>
                <a:uFillTx/>
                <a:latin typeface="Calibri"/>
                <a:ea typeface="+mn-ea"/>
                <a:cs typeface="+mn-cs"/>
              </a:rPr>
            </a:br>
            <a:r>
              <a:rPr kumimoji="0" lang="es-ES" sz="2400" b="1" i="0" u="none" strike="noStrike" kern="1200" cap="none" spc="0" normalizeH="0" baseline="0" noProof="0" dirty="0">
                <a:ln>
                  <a:noFill/>
                </a:ln>
                <a:solidFill>
                  <a:srgbClr val="002060"/>
                </a:solidFill>
                <a:effectLst/>
                <a:uLnTx/>
                <a:uFillTx/>
                <a:latin typeface="Calibri"/>
                <a:ea typeface="+mn-ea"/>
                <a:cs typeface="+mn-cs"/>
              </a:rPr>
              <a:t>PADRES Y FAMILIA AGGIE?</a:t>
            </a:r>
          </a:p>
        </p:txBody>
      </p:sp>
      <p:cxnSp>
        <p:nvCxnSpPr>
          <p:cNvPr id="7" name="Straight Connector 6">
            <a:extLst>
              <a:ext uri="{FF2B5EF4-FFF2-40B4-BE49-F238E27FC236}">
                <a16:creationId xmlns:a16="http://schemas.microsoft.com/office/drawing/2014/main" id="{911F9A83-12AC-4B52-92A9-3F9CAAEBD037}"/>
              </a:ext>
            </a:extLst>
          </p:cNvPr>
          <p:cNvCxnSpPr>
            <a:cxnSpLocks/>
          </p:cNvCxnSpPr>
          <p:nvPr/>
        </p:nvCxnSpPr>
        <p:spPr>
          <a:xfrm>
            <a:off x="448804" y="2308524"/>
            <a:ext cx="5063475"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37932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4" name="TextBox 3"/>
          <p:cNvSpPr txBox="1"/>
          <p:nvPr/>
        </p:nvSpPr>
        <p:spPr>
          <a:xfrm>
            <a:off x="785814" y="2129247"/>
            <a:ext cx="6940447" cy="344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Los miembros de la Asociación de padres y familias están </a:t>
            </a:r>
            <a:r>
              <a:rPr kumimoji="0" lang="es-E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completamente involucrados en la comunidad de UC Davis</a:t>
            </a:r>
            <a:r>
              <a:rPr kumimoji="0" lang="es-ES" altLang="en-US" sz="1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y disfrutan de la experiencia completa con los siguientes </a:t>
            </a:r>
            <a:r>
              <a:rPr kumimoji="0" lang="es-E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beneficios: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Camiseta para padres/miembros, calcomanía para ventana con la insignia de UC Davis y tarjeta de membresía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10% de descuento en las tiendas de UC Davis</a:t>
            </a:r>
            <a:endParaRPr kumimoji="0" lang="en-U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Guía</a:t>
            </a:r>
            <a:r>
              <a:rPr kumimoji="0" lang="en-U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de </a:t>
            </a:r>
            <a:r>
              <a:rPr kumimoji="0" lang="en-US" altLang="en-US" sz="1600" b="1"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recursos</a:t>
            </a:r>
            <a:r>
              <a:rPr kumimoji="0" lang="en-U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para padres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err="1">
                <a:ln>
                  <a:noFill/>
                </a:ln>
                <a:solidFill>
                  <a:srgbClr val="CC9900"/>
                </a:solidFill>
                <a:effectLst/>
                <a:uLnTx/>
                <a:uFillTx/>
                <a:latin typeface="Calibri"/>
                <a:ea typeface="+mn-ea"/>
                <a:cs typeface="Arial" panose="020B0604020202020204" pitchFamily="34" charset="0"/>
              </a:rPr>
              <a:t>Acceso</a:t>
            </a:r>
            <a:r>
              <a:rPr kumimoji="0" lang="en-U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 a </a:t>
            </a:r>
            <a:r>
              <a:rPr kumimoji="0" lang="en-US" altLang="en-US" sz="1600" b="1" i="0" u="none" strike="noStrike" kern="1200" cap="none" spc="0" normalizeH="0" baseline="0" noProof="0" dirty="0" err="1">
                <a:ln>
                  <a:noFill/>
                </a:ln>
                <a:solidFill>
                  <a:srgbClr val="CC9900"/>
                </a:solidFill>
                <a:effectLst/>
                <a:uLnTx/>
                <a:uFillTx/>
                <a:latin typeface="Calibri"/>
                <a:ea typeface="+mn-ea"/>
                <a:cs typeface="Arial" panose="020B0604020202020204" pitchFamily="34" charset="0"/>
              </a:rPr>
              <a:t>seminarios</a:t>
            </a:r>
            <a:r>
              <a:rPr kumimoji="0" lang="en-U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 </a:t>
            </a:r>
            <a:r>
              <a:rPr kumimoji="0" lang="en-US" altLang="en-US" sz="1600" b="1" i="0" u="none" strike="noStrike" kern="1200" cap="none" spc="0" normalizeH="0" baseline="0" noProof="0" dirty="0" err="1">
                <a:ln>
                  <a:noFill/>
                </a:ln>
                <a:solidFill>
                  <a:srgbClr val="CC9900"/>
                </a:solidFill>
                <a:effectLst/>
                <a:uLnTx/>
                <a:uFillTx/>
                <a:latin typeface="Calibri"/>
                <a:ea typeface="+mn-ea"/>
                <a:cs typeface="Arial" panose="020B0604020202020204" pitchFamily="34" charset="0"/>
              </a:rPr>
              <a:t>en</a:t>
            </a:r>
            <a:r>
              <a:rPr kumimoji="0" lang="en-U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 la web con </a:t>
            </a:r>
            <a:r>
              <a:rPr kumimoji="0" lang="es-E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temas que cubren una variedad de áreas de interés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Acceso a eventos de </a:t>
            </a:r>
            <a:r>
              <a:rPr kumimoji="0" lang="es-ES" altLang="en-US" sz="1600" b="1"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ex-alumnos</a:t>
            </a:r>
            <a:r>
              <a:rPr kumimoji="0" lang="es-ES" alt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y afiliados de UC Davis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n-US" sz="1600" b="1" i="0" u="none" strike="noStrike" kern="1200" cap="none" spc="0" normalizeH="0" baseline="0" noProof="0" dirty="0">
                <a:ln>
                  <a:noFill/>
                </a:ln>
                <a:solidFill>
                  <a:srgbClr val="CC9900"/>
                </a:solidFill>
                <a:effectLst/>
                <a:uLnTx/>
                <a:uFillTx/>
                <a:latin typeface="Calibri"/>
                <a:ea typeface="+mn-ea"/>
                <a:cs typeface="Arial" panose="020B0604020202020204" pitchFamily="34" charset="0"/>
              </a:rPr>
              <a:t>Beneficios y descuentos exclusivos para miembros de la asociación de padres y familias </a:t>
            </a:r>
            <a:endParaRPr kumimoji="0" lang="en-US" alt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87A7025A-403E-4851-8C71-70EDD16C649E}"/>
              </a:ext>
            </a:extLst>
          </p:cNvPr>
          <p:cNvSpPr txBox="1"/>
          <p:nvPr/>
        </p:nvSpPr>
        <p:spPr>
          <a:xfrm>
            <a:off x="785814" y="1202707"/>
            <a:ext cx="89741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002060"/>
                </a:solidFill>
                <a:effectLst/>
                <a:uLnTx/>
                <a:uFillTx/>
                <a:latin typeface="Calibri"/>
                <a:ea typeface="+mn-ea"/>
                <a:cs typeface="+mn-cs"/>
              </a:rPr>
              <a:t>Aggie</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Parent</a:t>
            </a:r>
            <a:r>
              <a:rPr kumimoji="0" lang="es-ES" sz="1800" b="1" i="0" u="none" strike="noStrike" kern="1200" cap="none" spc="0" normalizeH="0" baseline="0" noProof="0" dirty="0">
                <a:ln>
                  <a:noFill/>
                </a:ln>
                <a:solidFill>
                  <a:srgbClr val="002060"/>
                </a:solidFill>
                <a:effectLst/>
                <a:uLnTx/>
                <a:uFillTx/>
                <a:latin typeface="Calibri"/>
                <a:ea typeface="+mn-ea"/>
                <a:cs typeface="+mn-cs"/>
              </a:rPr>
              <a:t> &amp;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Family</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Association</a:t>
            </a:r>
            <a:endParaRPr kumimoji="0" lang="es-ES"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ASOCIACIÓN DE PADRES Y FAMILIAS</a:t>
            </a:r>
          </a:p>
        </p:txBody>
      </p:sp>
      <p:cxnSp>
        <p:nvCxnSpPr>
          <p:cNvPr id="7" name="Straight Connector 6">
            <a:extLst>
              <a:ext uri="{FF2B5EF4-FFF2-40B4-BE49-F238E27FC236}">
                <a16:creationId xmlns:a16="http://schemas.microsoft.com/office/drawing/2014/main" id="{20F0679C-B4B4-4E94-B077-B8C823A47132}"/>
              </a:ext>
            </a:extLst>
          </p:cNvPr>
          <p:cNvCxnSpPr>
            <a:cxnSpLocks/>
          </p:cNvCxnSpPr>
          <p:nvPr/>
        </p:nvCxnSpPr>
        <p:spPr>
          <a:xfrm>
            <a:off x="864066" y="1995935"/>
            <a:ext cx="6031685"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546BB3DE-5775-4194-A77D-F007A9FA5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02">
            <a:off x="8190730" y="892318"/>
            <a:ext cx="2886892" cy="433034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616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4" name="TextBox 3"/>
          <p:cNvSpPr txBox="1"/>
          <p:nvPr/>
        </p:nvSpPr>
        <p:spPr>
          <a:xfrm>
            <a:off x="557531" y="1517086"/>
            <a:ext cx="89741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Calibri"/>
                <a:ea typeface="+mn-ea"/>
                <a:cs typeface="+mn-cs"/>
              </a:rPr>
              <a:t>Asociación de padres y familias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COSTO DE </a:t>
            </a:r>
            <a:r>
              <a:rPr kumimoji="0" lang="en-US" sz="2400" b="1" i="0" u="none" strike="noStrike" kern="1200" cap="none" spc="0" normalizeH="0" baseline="0" noProof="0" dirty="0" err="1">
                <a:ln>
                  <a:noFill/>
                </a:ln>
                <a:solidFill>
                  <a:srgbClr val="002060"/>
                </a:solidFill>
                <a:effectLst/>
                <a:uLnTx/>
                <a:uFillTx/>
                <a:latin typeface="Calibri"/>
                <a:ea typeface="+mn-ea"/>
                <a:cs typeface="+mn-cs"/>
              </a:rPr>
              <a:t>MEMBRESíA</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TextBox 5"/>
          <p:cNvSpPr txBox="1"/>
          <p:nvPr/>
        </p:nvSpPr>
        <p:spPr>
          <a:xfrm>
            <a:off x="445387" y="2625624"/>
            <a:ext cx="8871141"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9900"/>
                </a:solidFill>
                <a:effectLst/>
                <a:uLnTx/>
                <a:uFillTx/>
                <a:latin typeface="Calibri"/>
                <a:ea typeface="+mn-ea"/>
                <a:cs typeface="+mn-cs"/>
              </a:rPr>
              <a:t>- </a:t>
            </a:r>
            <a:r>
              <a:rPr kumimoji="0" lang="en-US" sz="1800" b="1" i="0" u="none" strike="noStrike" kern="1200" cap="none" spc="0" normalizeH="0" baseline="0" noProof="0" dirty="0" err="1">
                <a:ln>
                  <a:noFill/>
                </a:ln>
                <a:solidFill>
                  <a:srgbClr val="CC9900"/>
                </a:solidFill>
                <a:effectLst/>
                <a:uLnTx/>
                <a:uFillTx/>
                <a:latin typeface="Calibri"/>
                <a:ea typeface="+mn-ea"/>
                <a:cs typeface="+mn-cs"/>
              </a:rPr>
              <a:t>Membresía</a:t>
            </a:r>
            <a:r>
              <a:rPr kumimoji="0" lang="en-US" sz="1800" b="1" i="0" u="none" strike="noStrike" kern="1200" cap="none" spc="0" normalizeH="0" baseline="0" noProof="0" dirty="0">
                <a:ln>
                  <a:noFill/>
                </a:ln>
                <a:solidFill>
                  <a:srgbClr val="CC9900"/>
                </a:solidFill>
                <a:effectLst/>
                <a:uLnTx/>
                <a:uFillTx/>
                <a:latin typeface="Calibri"/>
                <a:ea typeface="+mn-ea"/>
                <a:cs typeface="+mn-cs"/>
              </a:rPr>
              <a:t> de padres y </a:t>
            </a:r>
            <a:r>
              <a:rPr kumimoji="0" lang="en-US" sz="1800" b="1" i="0" u="none" strike="noStrike" kern="1200" cap="none" spc="0" normalizeH="0" baseline="0" noProof="0" dirty="0" err="1">
                <a:ln>
                  <a:noFill/>
                </a:ln>
                <a:solidFill>
                  <a:srgbClr val="CC9900"/>
                </a:solidFill>
                <a:effectLst/>
                <a:uLnTx/>
                <a:uFillTx/>
                <a:latin typeface="Calibri"/>
                <a:ea typeface="+mn-ea"/>
                <a:cs typeface="+mn-cs"/>
              </a:rPr>
              <a:t>familias</a:t>
            </a:r>
            <a:r>
              <a:rPr kumimoji="0" lang="en-US" sz="1800" b="1" i="0" u="none" strike="noStrike" kern="1200" cap="none" spc="0" normalizeH="0" baseline="0" noProof="0" dirty="0">
                <a:ln>
                  <a:noFill/>
                </a:ln>
                <a:solidFill>
                  <a:srgbClr val="CC9900"/>
                </a:solidFill>
                <a:effectLst/>
                <a:uLnTx/>
                <a:uFillTx/>
                <a:latin typeface="Calibri"/>
                <a:ea typeface="+mn-ea"/>
                <a:cs typeface="+mn-cs"/>
              </a:rPr>
              <a:t>- </a:t>
            </a:r>
            <a:r>
              <a:rPr kumimoji="0" lang="en-US" sz="1800" b="1" i="0" u="none" strike="noStrike" kern="1200" cap="none" spc="0" normalizeH="0" baseline="0" noProof="0" dirty="0">
                <a:ln>
                  <a:noFill/>
                </a:ln>
                <a:solidFill>
                  <a:srgbClr val="002060"/>
                </a:solidFill>
                <a:effectLst/>
                <a:uLnTx/>
                <a:uFillTx/>
                <a:latin typeface="Calibri"/>
                <a:ea typeface="+mn-ea"/>
                <a:cs typeface="+mn-cs"/>
              </a:rPr>
              <a:t>$120 </a:t>
            </a:r>
            <a:endParaRPr kumimoji="0" lang="es-ES"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Calibri"/>
                <a:ea typeface="+mn-ea"/>
                <a:cs typeface="+mn-cs"/>
              </a:rPr>
              <a:t>   - La tarifa de membresía se utiliza para pagar los programas </a:t>
            </a:r>
            <a:br>
              <a:rPr kumimoji="0" lang="es-ES" sz="1400" b="1" i="0" u="none" strike="noStrike" kern="1200" cap="none" spc="0" normalizeH="0" baseline="0" noProof="0" dirty="0">
                <a:ln>
                  <a:noFill/>
                </a:ln>
                <a:solidFill>
                  <a:srgbClr val="002060"/>
                </a:solidFill>
                <a:effectLst/>
                <a:uLnTx/>
                <a:uFillTx/>
                <a:latin typeface="Calibri"/>
                <a:ea typeface="+mn-ea"/>
                <a:cs typeface="+mn-cs"/>
              </a:rPr>
            </a:br>
            <a:r>
              <a:rPr kumimoji="0" lang="es-ES" sz="1400" b="1" i="0" u="none" strike="noStrike" kern="1200" cap="none" spc="0" normalizeH="0" baseline="0" noProof="0" dirty="0">
                <a:ln>
                  <a:noFill/>
                </a:ln>
                <a:solidFill>
                  <a:srgbClr val="002060"/>
                </a:solidFill>
                <a:effectLst/>
                <a:uLnTx/>
                <a:uFillTx/>
                <a:latin typeface="Calibri"/>
                <a:ea typeface="+mn-ea"/>
                <a:cs typeface="+mn-cs"/>
              </a:rPr>
              <a:t>     de la asociación que benefician a las familias y alumnos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  </a:t>
            </a:r>
            <a:r>
              <a:rPr kumimoji="0" lang="es-ES" sz="1400" b="1" i="0" u="none" strike="noStrike" kern="1200" cap="none" spc="0" normalizeH="0" baseline="0" noProof="0" dirty="0">
                <a:ln>
                  <a:noFill/>
                </a:ln>
                <a:solidFill>
                  <a:srgbClr val="002060"/>
                </a:solidFill>
                <a:effectLst/>
                <a:uLnTx/>
                <a:uFillTx/>
                <a:latin typeface="Calibri"/>
                <a:ea typeface="+mn-ea"/>
                <a:cs typeface="+mn-cs"/>
              </a:rPr>
              <a:t>- La Tarifa cubre 1 o 2 miembros durante </a:t>
            </a:r>
            <a:r>
              <a:rPr kumimoji="0" lang="es-ES" sz="1400" b="1" i="0" u="none" strike="noStrike" kern="1200" cap="none" spc="0" normalizeH="0" baseline="0" noProof="0" dirty="0">
                <a:ln>
                  <a:noFill/>
                </a:ln>
                <a:solidFill>
                  <a:srgbClr val="CC9900"/>
                </a:solidFill>
                <a:effectLst/>
                <a:uLnTx/>
                <a:uFillTx/>
                <a:latin typeface="Calibri"/>
                <a:ea typeface="+mn-ea"/>
                <a:cs typeface="+mn-cs"/>
              </a:rPr>
              <a:t>cuatro años </a:t>
            </a:r>
            <a:br>
              <a:rPr kumimoji="0" lang="es-ES" sz="1400" b="1" i="0" u="none" strike="noStrike" kern="1200" cap="none" spc="0" normalizeH="0" baseline="0" noProof="0" dirty="0">
                <a:ln>
                  <a:noFill/>
                </a:ln>
                <a:solidFill>
                  <a:srgbClr val="CC9900"/>
                </a:solidFill>
                <a:effectLst/>
                <a:uLnTx/>
                <a:uFillTx/>
                <a:latin typeface="Calibri"/>
                <a:ea typeface="+mn-ea"/>
                <a:cs typeface="+mn-cs"/>
              </a:rPr>
            </a:br>
            <a:r>
              <a:rPr kumimoji="0" lang="es-ES" sz="1400" b="1" i="0" u="none" strike="noStrike" kern="1200" cap="none" spc="0" normalizeH="0" baseline="0" noProof="0" dirty="0">
                <a:ln>
                  <a:noFill/>
                </a:ln>
                <a:solidFill>
                  <a:srgbClr val="CC9900"/>
                </a:solidFill>
                <a:effectLst/>
                <a:uLnTx/>
                <a:uFillTx/>
                <a:latin typeface="Calibri"/>
                <a:ea typeface="+mn-ea"/>
                <a:cs typeface="+mn-cs"/>
              </a:rPr>
              <a:t>    </a:t>
            </a:r>
            <a:r>
              <a:rPr kumimoji="0" lang="en-US" sz="1400" b="1" i="0" u="none" strike="noStrike" kern="1200" cap="none" spc="0" normalizeH="0" baseline="0" noProof="0" dirty="0">
                <a:ln>
                  <a:noFill/>
                </a:ln>
                <a:solidFill>
                  <a:srgbClr val="002060"/>
                </a:solidFill>
                <a:effectLst/>
                <a:uLnTx/>
                <a:uFillTx/>
                <a:latin typeface="Calibri"/>
                <a:ea typeface="+mn-ea"/>
                <a:cs typeface="+mn-cs"/>
              </a:rPr>
              <a:t>(</a:t>
            </a:r>
            <a:r>
              <a:rPr kumimoji="0" lang="es-ES" sz="1400" b="1" i="0" u="none" strike="noStrike" kern="1200" cap="none" spc="0" normalizeH="0" baseline="0" noProof="0" dirty="0">
                <a:ln>
                  <a:noFill/>
                </a:ln>
                <a:solidFill>
                  <a:srgbClr val="002060"/>
                </a:solidFill>
                <a:effectLst/>
                <a:uLnTx/>
                <a:uFillTx/>
                <a:latin typeface="Calibri"/>
                <a:ea typeface="+mn-ea"/>
                <a:cs typeface="+mn-cs"/>
              </a:rPr>
              <a:t>o por todo el tiempo que su estudiante atienda UC Davis </a:t>
            </a:r>
            <a:r>
              <a:rPr kumimoji="0" lang="en-US" sz="14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Membresía conjunta de padres / estudiantes por $500 </a:t>
            </a:r>
            <a:br>
              <a:rPr kumimoji="0" lang="es-ES" sz="1800" b="1" i="0" u="none" strike="noStrike" kern="1200" cap="none" spc="0" normalizeH="0" baseline="0" noProof="0" dirty="0">
                <a:ln>
                  <a:noFill/>
                </a:ln>
                <a:solidFill>
                  <a:srgbClr val="CC9900"/>
                </a:solidFill>
                <a:effectLst/>
                <a:uLnTx/>
                <a:uFillTx/>
                <a:latin typeface="Calibri"/>
                <a:ea typeface="+mn-ea"/>
                <a:cs typeface="+mn-cs"/>
              </a:rPr>
            </a:br>
            <a:r>
              <a:rPr kumimoji="0" lang="es-ES" sz="1800" b="1" i="0" u="none" strike="noStrike" kern="1200" cap="none" spc="0" normalizeH="0" baseline="0" noProof="0" dirty="0">
                <a:ln>
                  <a:noFill/>
                </a:ln>
                <a:solidFill>
                  <a:srgbClr val="002060"/>
                </a:solidFill>
                <a:effectLst/>
                <a:uLnTx/>
                <a:uFillTx/>
                <a:latin typeface="Calibri"/>
                <a:ea typeface="+mn-ea"/>
                <a:cs typeface="+mn-cs"/>
              </a:rPr>
              <a:t> - Membresía de por vida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Calibri"/>
                <a:ea typeface="+mn-ea"/>
                <a:cs typeface="+mn-cs"/>
              </a:rPr>
              <a:t>  - </a:t>
            </a:r>
            <a:r>
              <a:rPr kumimoji="0" lang="en-US" sz="1400" b="1" i="0" u="none" strike="noStrike" kern="1200" cap="none" spc="0" normalizeH="0" baseline="0" noProof="0" dirty="0">
                <a:ln>
                  <a:noFill/>
                </a:ln>
                <a:solidFill>
                  <a:srgbClr val="002060"/>
                </a:solidFill>
                <a:effectLst/>
                <a:uLnTx/>
                <a:uFillTx/>
                <a:latin typeface="Calibri"/>
                <a:ea typeface="+mn-ea"/>
                <a:cs typeface="+mn-cs"/>
              </a:rPr>
              <a:t>Plan de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pago</a:t>
            </a:r>
            <a:r>
              <a:rPr kumimoji="0" lang="en-US" sz="1400" b="1" i="0" u="none" strike="noStrike" kern="1200" cap="none" spc="0" normalizeH="0" baseline="0" noProof="0" dirty="0">
                <a:ln>
                  <a:noFill/>
                </a:ln>
                <a:solidFill>
                  <a:srgbClr val="002060"/>
                </a:solidFill>
                <a:effectLst/>
                <a:uLnTx/>
                <a:uFillTx/>
                <a:latin typeface="Calibri"/>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en</a:t>
            </a:r>
            <a:r>
              <a:rPr kumimoji="0" lang="en-US" sz="1400" b="1" i="0" u="none" strike="noStrike" kern="1200" cap="none" spc="0" normalizeH="0" baseline="0" noProof="0" dirty="0">
                <a:ln>
                  <a:noFill/>
                </a:ln>
                <a:solidFill>
                  <a:srgbClr val="002060"/>
                </a:solidFill>
                <a:effectLst/>
                <a:uLnTx/>
                <a:uFillTx/>
                <a:latin typeface="Calibri"/>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cuotas</a:t>
            </a:r>
            <a:endParaRPr kumimoji="0" lang="en-US" sz="14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Calibri"/>
                <a:ea typeface="+mn-ea"/>
                <a:cs typeface="+mn-cs"/>
              </a:rPr>
              <a:t>  - El estudiante se gradúa con una membresía de por vida en CAAA (Asociación de Ex-Alumnos)</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64A032AB-FF08-4D3D-85A0-4A664C563363}"/>
              </a:ext>
            </a:extLst>
          </p:cNvPr>
          <p:cNvCxnSpPr>
            <a:cxnSpLocks/>
          </p:cNvCxnSpPr>
          <p:nvPr/>
        </p:nvCxnSpPr>
        <p:spPr>
          <a:xfrm>
            <a:off x="645952" y="2255750"/>
            <a:ext cx="6031685"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pic>
        <p:nvPicPr>
          <p:cNvPr id="1026" name="Picture 2" descr="Family">
            <a:extLst>
              <a:ext uri="{FF2B5EF4-FFF2-40B4-BE49-F238E27FC236}">
                <a16:creationId xmlns:a16="http://schemas.microsoft.com/office/drawing/2014/main" id="{4CB835DD-03CC-48A9-A987-C498965D67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37" t="-195" r="33606" b="195"/>
          <a:stretch/>
        </p:blipFill>
        <p:spPr bwMode="auto">
          <a:xfrm rot="570074">
            <a:off x="6322705" y="727176"/>
            <a:ext cx="5115465" cy="280352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7224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114" y="1114824"/>
            <a:ext cx="11821886" cy="46905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Arial"/>
                <a:ea typeface="+mn-ea"/>
                <a:cs typeface="Arial"/>
              </a:rPr>
              <a:t>Principios</a:t>
            </a:r>
            <a:r>
              <a:rPr kumimoji="0" lang="en-US" sz="2100" b="0" i="0" u="none" strike="noStrike" kern="1200" cap="none" spc="0" normalizeH="0" baseline="0" noProof="0" dirty="0">
                <a:ln>
                  <a:noFill/>
                </a:ln>
                <a:solidFill>
                  <a:prstClr val="black"/>
                </a:solidFill>
                <a:effectLst/>
                <a:uLnTx/>
                <a:uFillTx/>
                <a:latin typeface="Arial"/>
                <a:ea typeface="+mn-ea"/>
                <a:cs typeface="Arial"/>
              </a:rPr>
              <a:t> de Communidad – </a:t>
            </a:r>
            <a:r>
              <a:rPr kumimoji="0" lang="en-US" sz="2100" b="0" i="0" u="none" strike="noStrike" kern="1200" cap="none" spc="0" normalizeH="0" baseline="0" noProof="0" dirty="0" err="1">
                <a:ln>
                  <a:noFill/>
                </a:ln>
                <a:solidFill>
                  <a:prstClr val="black"/>
                </a:solidFill>
                <a:effectLst/>
                <a:uLnTx/>
                <a:uFillTx/>
                <a:latin typeface="Arial"/>
                <a:ea typeface="+mn-ea"/>
                <a:cs typeface="Arial"/>
              </a:rPr>
              <a:t>Somos</a:t>
            </a:r>
            <a:r>
              <a:rPr kumimoji="0" lang="en-US" sz="2100" b="0" i="0" u="none" strike="noStrike" kern="1200" cap="none" spc="0" normalizeH="0" baseline="0" noProof="0" dirty="0">
                <a:ln>
                  <a:noFill/>
                </a:ln>
                <a:solidFill>
                  <a:prstClr val="black"/>
                </a:solidFill>
                <a:effectLst/>
                <a:uLnTx/>
                <a:uFillTx/>
                <a:latin typeface="Arial"/>
                <a:ea typeface="+mn-ea"/>
                <a:cs typeface="Arial"/>
              </a:rPr>
              <a:t> una gran </a:t>
            </a:r>
            <a:r>
              <a:rPr kumimoji="0" lang="en-US" sz="2100" b="0" i="0" u="none" strike="noStrike" kern="1200" cap="none" spc="0" normalizeH="0" baseline="0" noProof="0" dirty="0" err="1">
                <a:ln>
                  <a:noFill/>
                </a:ln>
                <a:solidFill>
                  <a:prstClr val="black"/>
                </a:solidFill>
                <a:effectLst/>
                <a:uLnTx/>
                <a:uFillTx/>
                <a:latin typeface="Arial"/>
                <a:ea typeface="+mn-ea"/>
                <a:cs typeface="Arial"/>
              </a:rPr>
              <a:t>communidad</a:t>
            </a:r>
            <a:r>
              <a:rPr kumimoji="0" lang="en-US" sz="2100" b="0" i="0" u="none" strike="noStrike" kern="1200" cap="none" spc="0" normalizeH="0" baseline="0" noProof="0" dirty="0">
                <a:ln>
                  <a:noFill/>
                </a:ln>
                <a:solidFill>
                  <a:prstClr val="black"/>
                </a:solidFill>
                <a:effectLst/>
                <a:uLnTx/>
                <a:uFillTx/>
                <a:latin typeface="Arial"/>
                <a:ea typeface="+mn-ea"/>
                <a:cs typeface="Arial"/>
              </a:rPr>
              <a:t> 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solicitamos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aprender</a:t>
            </a:r>
            <a:r>
              <a:rPr kumimoji="0" lang="en-US" sz="2100" b="0" i="0" u="none" strike="noStrike" kern="1200" cap="none" spc="0" normalizeH="0" baseline="0" noProof="0" dirty="0">
                <a:ln>
                  <a:noFill/>
                </a:ln>
                <a:solidFill>
                  <a:prstClr val="black"/>
                </a:solidFill>
                <a:effectLst/>
                <a:uLnTx/>
                <a:uFillTx/>
                <a:latin typeface="Arial"/>
                <a:ea typeface="+mn-ea"/>
                <a:cs typeface="Arial"/>
              </a:rPr>
              <a:t> 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respetar</a:t>
            </a:r>
            <a:r>
              <a:rPr kumimoji="0" lang="en-US" sz="2100" b="0" i="0" u="none" strike="noStrike" kern="1200" cap="none" spc="0" normalizeH="0" baseline="0" noProof="0" dirty="0">
                <a:ln>
                  <a:noFill/>
                </a:ln>
                <a:solidFill>
                  <a:prstClr val="black"/>
                </a:solidFill>
                <a:effectLst/>
                <a:uLnTx/>
                <a:uFillTx/>
                <a:latin typeface="Arial"/>
                <a:ea typeface="+mn-ea"/>
                <a:cs typeface="Arial"/>
              </a:rPr>
              <a:t> las </a:t>
            </a:r>
            <a:r>
              <a:rPr kumimoji="0" lang="en-US" sz="2100" b="0" i="0" u="none" strike="noStrike" kern="1200" cap="none" spc="0" normalizeH="0" baseline="0" noProof="0" dirty="0" err="1">
                <a:ln>
                  <a:noFill/>
                </a:ln>
                <a:solidFill>
                  <a:prstClr val="black"/>
                </a:solidFill>
                <a:effectLst/>
                <a:uLnTx/>
                <a:uFillTx/>
                <a:latin typeface="Arial"/>
                <a:ea typeface="+mn-ea"/>
                <a:cs typeface="Arial"/>
              </a:rPr>
              <a:t>diferentes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culturas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identidades</a:t>
            </a:r>
            <a:r>
              <a:rPr kumimoji="0" lang="en-US" sz="2100" b="0" i="0" u="none" strike="noStrike" kern="1200" cap="none" spc="0" normalizeH="0" baseline="0" noProof="0" dirty="0">
                <a:ln>
                  <a:noFill/>
                </a:ln>
                <a:solidFill>
                  <a:prstClr val="black"/>
                </a:solidFill>
                <a:effectLst/>
                <a:uLnTx/>
                <a:uFillTx/>
                <a:latin typeface="Arial"/>
                <a:ea typeface="+mn-ea"/>
                <a:cs typeface="Arial"/>
              </a:rPr>
              <a:t> 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experiencias</a:t>
            </a:r>
            <a:r>
              <a:rPr kumimoji="0" lang="en-US" sz="2100" b="0" i="0" u="none" strike="noStrike" kern="1200" cap="none" spc="0" normalizeH="0" baseline="0" noProof="0" dirty="0">
                <a:ln>
                  <a:noFill/>
                </a:ln>
                <a:solidFill>
                  <a:prstClr val="black"/>
                </a:solidFill>
                <a:effectLst/>
                <a:uLnTx/>
                <a:uFillTx/>
                <a:latin typeface="Arial"/>
                <a:ea typeface="+mn-ea"/>
                <a:cs typeface="Arial"/>
              </a:rPr>
              <a:t> que </a:t>
            </a:r>
            <a:r>
              <a:rPr kumimoji="0" lang="en-US" sz="2100" b="0" i="0" u="none" strike="noStrike" kern="1200" cap="none" spc="0" normalizeH="0" baseline="0" noProof="0" dirty="0" err="1">
                <a:ln>
                  <a:noFill/>
                </a:ln>
                <a:solidFill>
                  <a:prstClr val="black"/>
                </a:solidFill>
                <a:effectLst/>
                <a:uLnTx/>
                <a:uFillTx/>
                <a:latin typeface="Arial"/>
                <a:ea typeface="+mn-ea"/>
                <a:cs typeface="Arial"/>
              </a:rPr>
              <a:t>nuestros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estudiantes</a:t>
            </a:r>
            <a:r>
              <a:rPr kumimoji="0" lang="en-US" sz="2100" b="0" i="0" u="none" strike="noStrike" kern="1200" cap="none" spc="0" normalizeH="0" baseline="0" noProof="0" dirty="0">
                <a:ln>
                  <a:noFill/>
                </a:ln>
                <a:solidFill>
                  <a:prstClr val="black"/>
                </a:solidFill>
                <a:effectLst/>
                <a:uLnTx/>
                <a:uFillTx/>
                <a:latin typeface="Arial"/>
                <a:ea typeface="+mn-ea"/>
                <a:cs typeface="Arial"/>
              </a:rPr>
              <a:t> 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miembros</a:t>
            </a:r>
            <a:r>
              <a:rPr kumimoji="0" lang="en-US" sz="2100" b="0" i="0" u="none" strike="noStrike" kern="1200" cap="none" spc="0" normalizeH="0" baseline="0" noProof="0" dirty="0">
                <a:ln>
                  <a:noFill/>
                </a:ln>
                <a:solidFill>
                  <a:prstClr val="black"/>
                </a:solidFill>
                <a:effectLst/>
                <a:uLnTx/>
                <a:uFillTx/>
                <a:latin typeface="Arial"/>
                <a:ea typeface="+mn-ea"/>
                <a:cs typeface="Arial"/>
              </a:rPr>
              <a:t> de la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comunidad</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traen</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endParaRPr kumimoji="0" lang="en-US" sz="21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Arial"/>
                <a:ea typeface="+mn-ea"/>
                <a:cs typeface="Arial"/>
              </a:rPr>
              <a:t>Debemos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tomarnos</a:t>
            </a:r>
            <a:r>
              <a:rPr kumimoji="0" lang="en-US" sz="2100" b="0" i="0" u="none" strike="noStrike" kern="1200" cap="none" spc="0" normalizeH="0" baseline="0" noProof="0" dirty="0">
                <a:ln>
                  <a:noFill/>
                </a:ln>
                <a:solidFill>
                  <a:prstClr val="black"/>
                </a:solidFill>
                <a:effectLst/>
                <a:uLnTx/>
                <a:uFillTx/>
                <a:latin typeface="Arial"/>
                <a:ea typeface="+mn-ea"/>
                <a:cs typeface="Arial"/>
              </a:rPr>
              <a:t> un </a:t>
            </a:r>
            <a:r>
              <a:rPr kumimoji="0" lang="en-US" sz="2100" b="0" i="0" u="none" strike="noStrike" kern="1200" cap="none" spc="0" normalizeH="0" baseline="0" noProof="0" dirty="0" err="1">
                <a:ln>
                  <a:noFill/>
                </a:ln>
                <a:solidFill>
                  <a:prstClr val="black"/>
                </a:solidFill>
                <a:effectLst/>
                <a:uLnTx/>
                <a:uFillTx/>
                <a:latin typeface="Arial"/>
                <a:ea typeface="+mn-ea"/>
                <a:cs typeface="Arial"/>
              </a:rPr>
              <a:t>momento</a:t>
            </a:r>
            <a:r>
              <a:rPr kumimoji="0" lang="en-US" sz="2100" b="0" i="0" u="none" strike="noStrike" kern="1200" cap="none" spc="0" normalizeH="0" baseline="0" noProof="0" dirty="0">
                <a:ln>
                  <a:noFill/>
                </a:ln>
                <a:solidFill>
                  <a:prstClr val="black"/>
                </a:solidFill>
                <a:effectLst/>
                <a:uLnTx/>
                <a:uFillTx/>
                <a:latin typeface="Arial"/>
                <a:ea typeface="+mn-ea"/>
                <a:cs typeface="Arial"/>
              </a:rPr>
              <a:t> para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reconocer</a:t>
            </a:r>
            <a:r>
              <a:rPr kumimoji="0" lang="en-US" sz="2100" b="0" i="0" u="none" strike="noStrike" kern="1200" cap="none" spc="0" normalizeH="0" baseline="0" noProof="0" dirty="0">
                <a:ln>
                  <a:noFill/>
                </a:ln>
                <a:solidFill>
                  <a:prstClr val="black"/>
                </a:solidFill>
                <a:effectLst/>
                <a:uLnTx/>
                <a:uFillTx/>
                <a:latin typeface="Arial"/>
                <a:ea typeface="+mn-ea"/>
                <a:cs typeface="Arial"/>
              </a:rPr>
              <a:t> la tierra en la que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estamos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reunidos</a:t>
            </a:r>
            <a:r>
              <a:rPr kumimoji="0" lang="en-US" sz="2100" b="0" i="0" u="none" strike="noStrike" kern="1200" cap="none" spc="0" normalizeH="0" baseline="0" noProof="0" dirty="0">
                <a:ln>
                  <a:noFill/>
                </a:ln>
                <a:solidFill>
                  <a:prstClr val="black"/>
                </a:solidFill>
                <a:effectLst/>
                <a:uLnTx/>
                <a:uFillTx/>
                <a:latin typeface="Arial"/>
                <a:ea typeface="+mn-ea"/>
                <a:cs typeface="Arial"/>
              </a:rPr>
              <a:t>. Todos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estamos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reunidos</a:t>
            </a:r>
            <a:r>
              <a:rPr kumimoji="0" lang="en-US" sz="2100" b="0" i="0" u="none" strike="noStrike" kern="1200" cap="none" spc="0" normalizeH="0" baseline="0" noProof="0" dirty="0">
                <a:ln>
                  <a:noFill/>
                </a:ln>
                <a:solidFill>
                  <a:prstClr val="black"/>
                </a:solidFill>
                <a:effectLst/>
                <a:uLnTx/>
                <a:uFillTx/>
                <a:latin typeface="Arial"/>
                <a:ea typeface="+mn-ea"/>
                <a:cs typeface="Arial"/>
              </a:rPr>
              <a:t> en tierras </a:t>
            </a:r>
            <a:r>
              <a:rPr kumimoji="0" lang="en-US" sz="2100" b="0" i="0" u="none" strike="noStrike" kern="1200" cap="none" spc="0" normalizeH="0" baseline="0" noProof="0" dirty="0" err="1">
                <a:ln>
                  <a:noFill/>
                </a:ln>
                <a:solidFill>
                  <a:prstClr val="black"/>
                </a:solidFill>
                <a:effectLst/>
                <a:uLnTx/>
                <a:uFillTx/>
                <a:latin typeface="Arial"/>
                <a:ea typeface="+mn-ea"/>
                <a:cs typeface="Arial"/>
              </a:rPr>
              <a:t>diferentes</a:t>
            </a:r>
            <a:r>
              <a:rPr kumimoji="0" lang="en-US" sz="2100" b="0" i="0" u="none" strike="noStrike" kern="1200" cap="none" spc="0" normalizeH="0" baseline="0" noProof="0" dirty="0">
                <a:ln>
                  <a:noFill/>
                </a:ln>
                <a:solidFill>
                  <a:prstClr val="black"/>
                </a:solidFill>
                <a:effectLst/>
                <a:uLnTx/>
                <a:uFillTx/>
                <a:latin typeface="Arial"/>
                <a:ea typeface="+mn-ea"/>
                <a:cs typeface="Arial"/>
              </a:rPr>
              <a:t> en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este</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momento</a:t>
            </a:r>
            <a:r>
              <a:rPr kumimoji="0" lang="en-US" sz="2100" b="0" i="0" u="none" strike="noStrike" kern="1200" cap="none" spc="0" normalizeH="0" baseline="0" noProof="0" dirty="0">
                <a:ln>
                  <a:noFill/>
                </a:ln>
                <a:solidFill>
                  <a:prstClr val="black"/>
                </a:solidFill>
                <a:effectLst/>
                <a:uLnTx/>
                <a:uFillTx/>
                <a:latin typeface="Arial"/>
                <a:ea typeface="+mn-ea"/>
                <a:cs typeface="Arial"/>
              </a:rPr>
              <a:t>, sin embargo, </a:t>
            </a:r>
            <a:r>
              <a:rPr kumimoji="0" lang="en-US" sz="2100" b="0" i="0" u="none" strike="noStrike" kern="1200" cap="none" spc="0" normalizeH="0" baseline="0" noProof="0" dirty="0" err="1">
                <a:ln>
                  <a:noFill/>
                </a:ln>
                <a:solidFill>
                  <a:prstClr val="black"/>
                </a:solidFill>
                <a:effectLst/>
                <a:uLnTx/>
                <a:uFillTx/>
                <a:latin typeface="Arial"/>
                <a:ea typeface="+mn-ea"/>
                <a:cs typeface="Arial"/>
              </a:rPr>
              <a:t>voy</a:t>
            </a:r>
            <a:r>
              <a:rPr kumimoji="0" lang="en-US" sz="2100" b="0" i="0" u="none" strike="noStrike" kern="1200" cap="none" spc="0" normalizeH="0" baseline="0" noProof="0" dirty="0">
                <a:ln>
                  <a:noFill/>
                </a:ln>
                <a:solidFill>
                  <a:prstClr val="black"/>
                </a:solidFill>
                <a:effectLst/>
                <a:uLnTx/>
                <a:uFillTx/>
                <a:latin typeface="Arial"/>
                <a:ea typeface="+mn-ea"/>
                <a:cs typeface="Arial"/>
              </a:rPr>
              <a:t> 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compartir</a:t>
            </a:r>
            <a:r>
              <a:rPr kumimoji="0" lang="en-US" sz="2100" b="0" i="0" u="none" strike="noStrike" kern="1200" cap="none" spc="0" normalizeH="0" baseline="0" noProof="0" dirty="0">
                <a:ln>
                  <a:noFill/>
                </a:ln>
                <a:solidFill>
                  <a:prstClr val="black"/>
                </a:solidFill>
                <a:effectLst/>
                <a:uLnTx/>
                <a:uFillTx/>
                <a:latin typeface="Arial"/>
                <a:ea typeface="+mn-ea"/>
                <a:cs typeface="Arial"/>
              </a:rPr>
              <a:t> un poco </a:t>
            </a:r>
            <a:r>
              <a:rPr kumimoji="0" lang="en-US" sz="2100" b="0" i="0" u="none" strike="noStrike" kern="1200" cap="none" spc="0" normalizeH="0" baseline="0" noProof="0" dirty="0" err="1">
                <a:ln>
                  <a:noFill/>
                </a:ln>
                <a:solidFill>
                  <a:prstClr val="black"/>
                </a:solidFill>
                <a:effectLst/>
                <a:uLnTx/>
                <a:uFillTx/>
                <a:latin typeface="Arial"/>
                <a:ea typeface="+mn-ea"/>
                <a:cs typeface="Arial"/>
              </a:rPr>
              <a:t>sobre</a:t>
            </a:r>
            <a:r>
              <a:rPr kumimoji="0" lang="en-US" sz="2100" b="0" i="0" u="none" strike="noStrike" kern="1200" cap="none" spc="0" normalizeH="0" baseline="0" noProof="0" dirty="0">
                <a:ln>
                  <a:noFill/>
                </a:ln>
                <a:solidFill>
                  <a:prstClr val="black"/>
                </a:solidFill>
                <a:effectLst/>
                <a:uLnTx/>
                <a:uFillTx/>
                <a:latin typeface="Arial"/>
                <a:ea typeface="+mn-ea"/>
                <a:cs typeface="Arial"/>
              </a:rPr>
              <a:t> la tierra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indígenas</a:t>
            </a:r>
            <a:r>
              <a:rPr kumimoji="0" lang="en-US" sz="2100" b="0" i="0" u="none" strike="noStrike" kern="1200" cap="none" spc="0" normalizeH="0" baseline="0" noProof="0" dirty="0">
                <a:ln>
                  <a:noFill/>
                </a:ln>
                <a:solidFill>
                  <a:prstClr val="black"/>
                </a:solidFill>
                <a:effectLst/>
                <a:uLnTx/>
                <a:uFillTx/>
                <a:latin typeface="Arial"/>
                <a:ea typeface="+mn-ea"/>
                <a:cs typeface="Arial"/>
              </a:rPr>
              <a:t> de UC Davis. </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ea typeface="+mn-ea"/>
                <a:cs typeface="Arial"/>
              </a:rPr>
              <a:t>Durante miles de </a:t>
            </a:r>
            <a:r>
              <a:rPr kumimoji="0" lang="en-US" sz="2100" b="0" i="0" u="none" strike="noStrike" kern="1200" cap="none" spc="0" normalizeH="0" baseline="0" noProof="0" dirty="0" err="1">
                <a:ln>
                  <a:noFill/>
                </a:ln>
                <a:solidFill>
                  <a:prstClr val="black"/>
                </a:solidFill>
                <a:effectLst/>
                <a:uLnTx/>
                <a:uFillTx/>
                <a:latin typeface="Arial"/>
                <a:ea typeface="+mn-ea"/>
                <a:cs typeface="Arial"/>
              </a:rPr>
              <a:t>anos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esta</a:t>
            </a:r>
            <a:r>
              <a:rPr kumimoji="0" lang="en-US" sz="2100" b="0" i="0" u="none" strike="noStrike" kern="1200" cap="none" spc="0" normalizeH="0" baseline="0" noProof="0" dirty="0">
                <a:ln>
                  <a:noFill/>
                </a:ln>
                <a:solidFill>
                  <a:prstClr val="black"/>
                </a:solidFill>
                <a:effectLst/>
                <a:uLnTx/>
                <a:uFillTx/>
                <a:latin typeface="Arial"/>
                <a:ea typeface="+mn-ea"/>
                <a:cs typeface="Arial"/>
              </a:rPr>
              <a:t> tierra ha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sido</a:t>
            </a:r>
            <a:r>
              <a:rPr kumimoji="0" lang="en-US" sz="2100" b="0" i="0" u="none" strike="noStrike" kern="1200" cap="none" spc="0" normalizeH="0" baseline="0" noProof="0" dirty="0">
                <a:ln>
                  <a:noFill/>
                </a:ln>
                <a:solidFill>
                  <a:prstClr val="black"/>
                </a:solidFill>
                <a:effectLst/>
                <a:uLnTx/>
                <a:uFillTx/>
                <a:latin typeface="Arial"/>
                <a:ea typeface="+mn-ea"/>
                <a:cs typeface="Arial"/>
              </a:rPr>
              <a:t> el </a:t>
            </a:r>
            <a:r>
              <a:rPr kumimoji="0" lang="en-US" sz="2100" b="0" i="0" u="none" strike="noStrike" kern="1200" cap="none" spc="0" normalizeH="0" baseline="0" noProof="0" dirty="0" err="1">
                <a:ln>
                  <a:noFill/>
                </a:ln>
                <a:solidFill>
                  <a:prstClr val="black"/>
                </a:solidFill>
                <a:effectLst/>
                <a:uLnTx/>
                <a:uFillTx/>
                <a:latin typeface="Arial"/>
                <a:ea typeface="+mn-ea"/>
                <a:cs typeface="Arial"/>
              </a:rPr>
              <a:t>hogar</a:t>
            </a:r>
            <a:r>
              <a:rPr kumimoji="0" lang="en-US" sz="2100" b="0" i="0" u="none" strike="noStrike" kern="1200" cap="none" spc="0" normalizeH="0" baseline="0" noProof="0" dirty="0">
                <a:ln>
                  <a:noFill/>
                </a:ln>
                <a:solidFill>
                  <a:prstClr val="black"/>
                </a:solidFill>
                <a:effectLst/>
                <a:uLnTx/>
                <a:uFillTx/>
                <a:latin typeface="Arial"/>
                <a:ea typeface="+mn-ea"/>
                <a:cs typeface="Arial"/>
              </a:rPr>
              <a:t> de la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gente</a:t>
            </a:r>
            <a:r>
              <a:rPr kumimoji="0" lang="en-US" sz="2100" b="0" i="0" u="none" strike="noStrike" kern="1200" cap="none" spc="0" normalizeH="0" baseline="0" noProof="0" dirty="0">
                <a:ln>
                  <a:noFill/>
                </a:ln>
                <a:solidFill>
                  <a:prstClr val="black"/>
                </a:solidFill>
                <a:effectLst/>
                <a:uLnTx/>
                <a:uFillTx/>
                <a:latin typeface="Arial"/>
                <a:ea typeface="+mn-ea"/>
                <a:cs typeface="Arial"/>
              </a:rPr>
              <a:t> de Patwin. Hoy en día, hay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tres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tribus</a:t>
            </a:r>
            <a:r>
              <a:rPr kumimoji="0" lang="en-US" sz="2100" b="0" i="0" u="none" strike="noStrike" kern="1200" cap="none" spc="0" normalizeH="0" baseline="0" noProof="0" dirty="0">
                <a:ln>
                  <a:noFill/>
                </a:ln>
                <a:solidFill>
                  <a:prstClr val="black"/>
                </a:solidFill>
                <a:effectLst/>
                <a:uLnTx/>
                <a:uFillTx/>
                <a:latin typeface="Arial"/>
                <a:ea typeface="+mn-ea"/>
                <a:cs typeface="Arial"/>
              </a:rPr>
              <a:t> Patwin </a:t>
            </a:r>
            <a:r>
              <a:rPr kumimoji="0" lang="en-US" sz="2100" b="0" i="0" u="none" strike="noStrike" kern="1200" cap="none" spc="0" normalizeH="0" baseline="0" noProof="0" dirty="0" err="1">
                <a:ln>
                  <a:noFill/>
                </a:ln>
                <a:solidFill>
                  <a:prstClr val="black"/>
                </a:solidFill>
                <a:effectLst/>
                <a:uLnTx/>
                <a:uFillTx/>
                <a:latin typeface="Arial"/>
                <a:ea typeface="+mn-ea"/>
                <a:cs typeface="Arial"/>
              </a:rPr>
              <a:t>reconicidas</a:t>
            </a:r>
            <a:r>
              <a:rPr kumimoji="0" lang="en-US" sz="2100" b="0" i="0" u="none" strike="noStrike" kern="1200" cap="none" spc="0" normalizeH="0" baseline="0" noProof="0" dirty="0">
                <a:ln>
                  <a:noFill/>
                </a:ln>
                <a:solidFill>
                  <a:prstClr val="black"/>
                </a:solidFill>
                <a:effectLst/>
                <a:uLnTx/>
                <a:uFillTx/>
                <a:latin typeface="Arial"/>
                <a:ea typeface="+mn-ea"/>
                <a:cs typeface="Arial"/>
              </a:rPr>
              <a:t> 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nivel</a:t>
            </a:r>
            <a:r>
              <a:rPr kumimoji="0" lang="en-US" sz="2100" b="0" i="0" u="none" strike="noStrike" kern="1200" cap="none" spc="0" normalizeH="0" baseline="0" noProof="0" dirty="0">
                <a:ln>
                  <a:noFill/>
                </a:ln>
                <a:solidFill>
                  <a:prstClr val="black"/>
                </a:solidFill>
                <a:effectLst/>
                <a:uLnTx/>
                <a:uFillTx/>
                <a:latin typeface="Arial"/>
                <a:ea typeface="+mn-ea"/>
                <a:cs typeface="Arial"/>
              </a:rPr>
              <a:t> federal: Cachil DeHe Band of Wintun Indians of the Colusa Indian Community,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Kletsel</a:t>
            </a:r>
            <a:r>
              <a:rPr kumimoji="0" lang="en-US" sz="2100" b="0" i="0" u="none" strike="noStrike" kern="1200" cap="none" spc="0" normalizeH="0" baseline="0" noProof="0" dirty="0">
                <a:ln>
                  <a:noFill/>
                </a:ln>
                <a:solidFill>
                  <a:prstClr val="black"/>
                </a:solidFill>
                <a:effectLst/>
                <a:uLnTx/>
                <a:uFillTx/>
                <a:latin typeface="Arial"/>
                <a:ea typeface="+mn-ea"/>
                <a:cs typeface="Arial"/>
              </a:rPr>
              <a:t> Dehe Wintun Nation, and Yocha Dehe Wintun 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ea typeface="+mn-ea"/>
                <a:cs typeface="Arial"/>
              </a:rPr>
              <a:t>El pueblo de Patwin se ha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mantenido</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compremetido</a:t>
            </a:r>
            <a:r>
              <a:rPr kumimoji="0" lang="en-US" sz="2100" b="0" i="0" u="none" strike="noStrike" kern="1200" cap="none" spc="0" normalizeH="0" baseline="0" noProof="0" dirty="0">
                <a:ln>
                  <a:noFill/>
                </a:ln>
                <a:solidFill>
                  <a:prstClr val="black"/>
                </a:solidFill>
                <a:effectLst/>
                <a:uLnTx/>
                <a:uFillTx/>
                <a:latin typeface="Arial"/>
                <a:ea typeface="+mn-ea"/>
                <a:cs typeface="Arial"/>
              </a:rPr>
              <a:t> con la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administración</a:t>
            </a:r>
            <a:r>
              <a:rPr kumimoji="0" lang="en-US" sz="2100" b="0" i="0" u="none" strike="noStrike" kern="1200" cap="none" spc="0" normalizeH="0" baseline="0" noProof="0" dirty="0">
                <a:ln>
                  <a:noFill/>
                </a:ln>
                <a:solidFill>
                  <a:prstClr val="black"/>
                </a:solidFill>
                <a:effectLst/>
                <a:uLnTx/>
                <a:uFillTx/>
                <a:latin typeface="Arial"/>
                <a:ea typeface="+mn-ea"/>
                <a:cs typeface="Arial"/>
              </a:rPr>
              <a:t> de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esta</a:t>
            </a:r>
            <a:r>
              <a:rPr kumimoji="0" lang="en-US" sz="2100" b="0" i="0" u="none" strike="noStrike" kern="1200" cap="none" spc="0" normalizeH="0" baseline="0" noProof="0" dirty="0">
                <a:ln>
                  <a:noFill/>
                </a:ln>
                <a:solidFill>
                  <a:prstClr val="black"/>
                </a:solidFill>
                <a:effectLst/>
                <a:uLnTx/>
                <a:uFillTx/>
                <a:latin typeface="Arial"/>
                <a:ea typeface="+mn-ea"/>
                <a:cs typeface="Arial"/>
              </a:rPr>
              <a:t> tierra </a:t>
            </a:r>
            <a:r>
              <a:rPr kumimoji="0" lang="en-US" sz="2100" b="0" i="0" u="none" strike="noStrike" kern="1200" cap="none" spc="0" normalizeH="0" baseline="0" noProof="0" dirty="0" err="1">
                <a:ln>
                  <a:noFill/>
                </a:ln>
                <a:solidFill>
                  <a:prstClr val="black"/>
                </a:solidFill>
                <a:effectLst/>
                <a:uLnTx/>
                <a:uFillTx/>
                <a:latin typeface="Arial"/>
                <a:ea typeface="+mn-ea"/>
                <a:cs typeface="Arial"/>
              </a:rPr>
              <a:t>durante</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r>
              <a:rPr kumimoji="0" lang="en-US" sz="2100" b="0" i="0" u="none" strike="noStrike" kern="1200" cap="none" spc="0" normalizeH="0" baseline="0" noProof="0" dirty="0" err="1">
                <a:ln>
                  <a:noFill/>
                </a:ln>
                <a:solidFill>
                  <a:prstClr val="black"/>
                </a:solidFill>
                <a:effectLst/>
                <a:uLnTx/>
                <a:uFillTx/>
                <a:latin typeface="Arial"/>
                <a:ea typeface="+mn-ea"/>
                <a:cs typeface="Arial"/>
              </a:rPr>
              <a:t>muchos</a:t>
            </a:r>
            <a:r>
              <a:rPr kumimoji="0" lang="en-US" sz="2100" b="0" i="0" u="none" strike="noStrike" kern="1200" cap="none" spc="0" normalizeH="0" baseline="0" noProof="0" dirty="0">
                <a:ln>
                  <a:noFill/>
                </a:ln>
                <a:solidFill>
                  <a:prstClr val="black"/>
                </a:solidFill>
                <a:effectLst/>
                <a:uLnTx/>
                <a:uFillTx/>
                <a:latin typeface="Arial"/>
                <a:ea typeface="+mn-ea"/>
                <a:cs typeface="Arial"/>
              </a:rPr>
              <a:t> siglos. Estamos </a:t>
            </a:r>
            <a:r>
              <a:rPr kumimoji="0" lang="en-US" sz="2100" b="0" i="0" u="none" strike="noStrike" kern="1200" cap="none" spc="0" normalizeH="0" baseline="0" noProof="0" dirty="0" err="1">
                <a:ln>
                  <a:noFill/>
                </a:ln>
                <a:solidFill>
                  <a:prstClr val="black"/>
                </a:solidFill>
                <a:effectLst/>
                <a:uLnTx/>
                <a:uFillTx/>
                <a:latin typeface="Arial"/>
                <a:ea typeface="+mn-ea"/>
                <a:cs typeface="Arial"/>
              </a:rPr>
              <a:t>honrados</a:t>
            </a:r>
            <a:r>
              <a:rPr kumimoji="0" lang="en-US" sz="2100" b="0" i="0" u="none" strike="noStrike" kern="1200" cap="none" spc="0" normalizeH="0" baseline="0" noProof="0" dirty="0">
                <a:ln>
                  <a:noFill/>
                </a:ln>
                <a:solidFill>
                  <a:prstClr val="black"/>
                </a:solidFill>
                <a:effectLst/>
                <a:uLnTx/>
                <a:uFillTx/>
                <a:latin typeface="Arial"/>
                <a:ea typeface="+mn-ea"/>
                <a:cs typeface="Arial"/>
              </a:rPr>
              <a:t> 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agradecidos</a:t>
            </a:r>
            <a:r>
              <a:rPr kumimoji="0" lang="en-US" sz="2100" b="0" i="0" u="none" strike="noStrike" kern="1200" cap="none" spc="0" normalizeH="0" baseline="0" noProof="0" dirty="0">
                <a:ln>
                  <a:noFill/>
                </a:ln>
                <a:solidFill>
                  <a:prstClr val="black"/>
                </a:solidFill>
                <a:effectLst/>
                <a:uLnTx/>
                <a:uFillTx/>
                <a:latin typeface="Arial"/>
                <a:ea typeface="+mn-ea"/>
                <a:cs typeface="Arial"/>
              </a:rPr>
              <a:t> de </a:t>
            </a:r>
            <a:r>
              <a:rPr kumimoji="0" lang="en-US" sz="2100" b="0" i="0" u="none" strike="noStrike" kern="1200" cap="none" spc="0" normalizeH="0" baseline="0" noProof="0" dirty="0" err="1">
                <a:ln>
                  <a:noFill/>
                </a:ln>
                <a:solidFill>
                  <a:prstClr val="black"/>
                </a:solidFill>
                <a:effectLst/>
                <a:uLnTx/>
                <a:uFillTx/>
                <a:latin typeface="Arial"/>
                <a:ea typeface="+mn-ea"/>
                <a:cs typeface="Arial"/>
              </a:rPr>
              <a:t>estar</a:t>
            </a:r>
            <a:r>
              <a:rPr kumimoji="0" lang="en-US" sz="2100" b="0" i="0" u="none" strike="noStrike" kern="1200" cap="none" spc="0" normalizeH="0" baseline="0" noProof="0" dirty="0">
                <a:ln>
                  <a:noFill/>
                </a:ln>
                <a:solidFill>
                  <a:prstClr val="black"/>
                </a:solidFill>
                <a:effectLst/>
                <a:uLnTx/>
                <a:uFillTx/>
                <a:latin typeface="Arial"/>
                <a:ea typeface="+mn-ea"/>
                <a:cs typeface="Arial"/>
              </a:rPr>
              <a:t> hoy </a:t>
            </a:r>
            <a:r>
              <a:rPr kumimoji="0" lang="en-US" sz="2100" b="0" i="0" u="none" strike="noStrike" kern="1200" cap="none" spc="0" normalizeH="0" baseline="0" noProof="0" dirty="0" err="1">
                <a:ln>
                  <a:noFill/>
                </a:ln>
                <a:solidFill>
                  <a:prstClr val="black"/>
                </a:solidFill>
                <a:effectLst/>
                <a:uLnTx/>
                <a:uFillTx/>
                <a:latin typeface="Arial"/>
                <a:ea typeface="+mn-ea"/>
                <a:cs typeface="Arial"/>
              </a:rPr>
              <a:t>aquí</a:t>
            </a:r>
            <a:r>
              <a:rPr kumimoji="0" lang="en-US" sz="2100" b="0" i="0" u="none" strike="noStrike" kern="1200" cap="none" spc="0" normalizeH="0" baseline="0" noProof="0" dirty="0">
                <a:ln>
                  <a:noFill/>
                </a:ln>
                <a:solidFill>
                  <a:prstClr val="black"/>
                </a:solidFill>
                <a:effectLst/>
                <a:uLnTx/>
                <a:uFillTx/>
                <a:latin typeface="Arial"/>
                <a:ea typeface="+mn-ea"/>
                <a:cs typeface="Arial"/>
              </a:rPr>
              <a:t> en sus tierras </a:t>
            </a:r>
            <a:r>
              <a:rPr kumimoji="0" lang="en-US" sz="2100" b="0" i="0" u="none" strike="noStrike" kern="1200" cap="none" spc="0" normalizeH="0" baseline="0" noProof="0" dirty="0" err="1">
                <a:ln>
                  <a:noFill/>
                </a:ln>
                <a:solidFill>
                  <a:prstClr val="black"/>
                </a:solidFill>
                <a:effectLst/>
                <a:uLnTx/>
                <a:uFillTx/>
                <a:latin typeface="Arial"/>
                <a:ea typeface="+mn-ea"/>
                <a:cs typeface="Arial"/>
              </a:rPr>
              <a:t>tradicionales</a:t>
            </a:r>
            <a:r>
              <a:rPr kumimoji="0" lang="en-US" sz="2100" b="0" i="0" u="none" strike="noStrike" kern="1200" cap="none" spc="0" normalizeH="0" baseline="0" noProof="0" dirty="0">
                <a:ln>
                  <a:noFill/>
                </a:ln>
                <a:solidFill>
                  <a:prstClr val="black"/>
                </a:solidFill>
                <a:effectLst/>
                <a:uLnTx/>
                <a:uFillTx/>
                <a:latin typeface="Arial"/>
                <a:ea typeface="+mn-ea"/>
                <a:cs typeface="Arial"/>
              </a:rPr>
              <a:t>. </a:t>
            </a:r>
          </a:p>
        </p:txBody>
      </p:sp>
      <p:sp>
        <p:nvSpPr>
          <p:cNvPr id="5" name="TextBox 4"/>
          <p:cNvSpPr txBox="1"/>
          <p:nvPr/>
        </p:nvSpPr>
        <p:spPr>
          <a:xfrm>
            <a:off x="971007" y="328624"/>
            <a:ext cx="11220993"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Proxima Nova Extrabold"/>
                <a:ea typeface="+mn-ea"/>
                <a:cs typeface="+mn-cs"/>
              </a:rPr>
              <a:t>Principios</a:t>
            </a:r>
            <a:r>
              <a:rPr kumimoji="0" lang="en-US" sz="3200" b="0" i="0" u="none" strike="noStrike" kern="1200" cap="none" spc="0" normalizeH="0" baseline="0" noProof="0" dirty="0">
                <a:ln>
                  <a:noFill/>
                </a:ln>
                <a:solidFill>
                  <a:prstClr val="black"/>
                </a:solidFill>
                <a:effectLst/>
                <a:uLnTx/>
                <a:uFillTx/>
                <a:latin typeface="Proxima Nova Extrabold"/>
                <a:ea typeface="+mn-ea"/>
                <a:cs typeface="+mn-cs"/>
              </a:rPr>
              <a:t> de </a:t>
            </a:r>
            <a:r>
              <a:rPr kumimoji="0" lang="en-US" sz="3200" b="0" i="0" u="none" strike="noStrike" kern="1200" cap="none" spc="0" normalizeH="0" baseline="0" noProof="0" dirty="0" err="1">
                <a:ln>
                  <a:noFill/>
                </a:ln>
                <a:solidFill>
                  <a:prstClr val="black"/>
                </a:solidFill>
                <a:effectLst/>
                <a:uLnTx/>
                <a:uFillTx/>
                <a:latin typeface="Proxima Nova Extrabold"/>
                <a:ea typeface="+mn-ea"/>
                <a:cs typeface="+mn-cs"/>
              </a:rPr>
              <a:t>communidad</a:t>
            </a:r>
            <a:r>
              <a:rPr kumimoji="0" lang="en-US" sz="3200" b="0" i="0" u="none" strike="noStrike" kern="1200" cap="none" spc="0" normalizeH="0" baseline="0" noProof="0" dirty="0">
                <a:ln>
                  <a:noFill/>
                </a:ln>
                <a:solidFill>
                  <a:prstClr val="black"/>
                </a:solidFill>
                <a:effectLst/>
                <a:uLnTx/>
                <a:uFillTx/>
                <a:latin typeface="Proxima Nova Extrabold"/>
                <a:ea typeface="+mn-ea"/>
                <a:cs typeface="+mn-cs"/>
              </a:rPr>
              <a:t> y </a:t>
            </a:r>
            <a:r>
              <a:rPr kumimoji="0" lang="en-US" sz="3200" b="0" i="0" u="none" strike="noStrike" kern="1200" cap="none" spc="0" normalizeH="0" baseline="0" noProof="0" dirty="0" err="1">
                <a:ln>
                  <a:noFill/>
                </a:ln>
                <a:solidFill>
                  <a:prstClr val="black"/>
                </a:solidFill>
                <a:effectLst/>
                <a:uLnTx/>
                <a:uFillTx/>
                <a:latin typeface="Proxima Nova Extrabold"/>
                <a:ea typeface="+mn-ea"/>
                <a:cs typeface="+mn-cs"/>
              </a:rPr>
              <a:t>Reconocimiento</a:t>
            </a:r>
            <a:r>
              <a:rPr kumimoji="0" lang="en-US" sz="3200" b="0" i="0" u="none" strike="noStrike" kern="1200" cap="none" spc="0" normalizeH="0" baseline="0" noProof="0" dirty="0">
                <a:ln>
                  <a:noFill/>
                </a:ln>
                <a:solidFill>
                  <a:prstClr val="black"/>
                </a:solidFill>
                <a:effectLst/>
                <a:uLnTx/>
                <a:uFillTx/>
                <a:latin typeface="Proxima Nova Extrabold"/>
                <a:ea typeface="+mn-ea"/>
                <a:cs typeface="+mn-cs"/>
              </a:rPr>
              <a:t> de tierras</a:t>
            </a:r>
            <a:endParaRPr kumimoji="0" lang="en-US" sz="32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757060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3" name="TextBox 2"/>
          <p:cNvSpPr txBox="1"/>
          <p:nvPr/>
        </p:nvSpPr>
        <p:spPr>
          <a:xfrm>
            <a:off x="623874" y="1979064"/>
            <a:ext cx="5173078"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La Asociación de Estudiantes (SAA) se estableció en 1989 como un grupo de estudiantes con la misión de </a:t>
            </a:r>
            <a:r>
              <a:rPr kumimoji="0" lang="es-ES" sz="1600" b="1" i="0" u="none" strike="noStrike" kern="1200" cap="none" spc="0" normalizeH="0" baseline="0" noProof="0" dirty="0">
                <a:ln>
                  <a:noFill/>
                </a:ln>
                <a:solidFill>
                  <a:srgbClr val="CC9900"/>
                </a:solidFill>
                <a:effectLst/>
                <a:uLnTx/>
                <a:uFillTx/>
                <a:latin typeface="Calibri"/>
                <a:ea typeface="+mn-ea"/>
                <a:cs typeface="+mn-cs"/>
              </a:rPr>
              <a:t>promover las relaciones entre estudiantes y </a:t>
            </a:r>
            <a:r>
              <a:rPr kumimoji="0" lang="es-ES" sz="1600" b="1" i="0" u="none" strike="noStrike" kern="1200" cap="none" spc="0" normalizeH="0" baseline="0" noProof="0" dirty="0" err="1">
                <a:ln>
                  <a:noFill/>
                </a:ln>
                <a:solidFill>
                  <a:srgbClr val="CC9900"/>
                </a:solidFill>
                <a:effectLst/>
                <a:uLnTx/>
                <a:uFillTx/>
                <a:latin typeface="Calibri"/>
                <a:ea typeface="+mn-ea"/>
                <a:cs typeface="+mn-cs"/>
              </a:rPr>
              <a:t>ex-alumnos</a:t>
            </a:r>
            <a:r>
              <a:rPr kumimoji="0" lang="es-ES" sz="1600" b="1" i="0" u="none" strike="noStrike" kern="1200" cap="none" spc="0" normalizeH="0" baseline="0" noProof="0" dirty="0">
                <a:ln>
                  <a:noFill/>
                </a:ln>
                <a:solidFill>
                  <a:srgbClr val="CC9900"/>
                </a:solidFill>
                <a:effectLst/>
                <a:uLnTx/>
                <a:uFillTx/>
                <a:latin typeface="Calibri"/>
                <a:ea typeface="+mn-ea"/>
                <a:cs typeface="+mn-cs"/>
              </a:rPr>
              <a:t>. </a:t>
            </a:r>
            <a:r>
              <a:rPr kumimoji="0" lang="es-ES" sz="1600" b="0" i="0" u="none" strike="noStrike" kern="1200" cap="none" spc="0" normalizeH="0" baseline="0" noProof="0" dirty="0">
                <a:ln>
                  <a:noFill/>
                </a:ln>
                <a:solidFill>
                  <a:srgbClr val="002060"/>
                </a:solidFill>
                <a:effectLst/>
                <a:uLnTx/>
                <a:uFillTx/>
                <a:latin typeface="Calibri"/>
                <a:ea typeface="+mn-ea"/>
                <a:cs typeface="+mn-cs"/>
              </a:rPr>
              <a:t>Con el apoyo de la </a:t>
            </a:r>
            <a:r>
              <a:rPr kumimoji="0" lang="es-ES" sz="1600" b="1" i="0" u="none" strike="noStrike" kern="1200" cap="none" spc="0" normalizeH="0" baseline="0" noProof="0" dirty="0">
                <a:ln>
                  <a:noFill/>
                </a:ln>
                <a:solidFill>
                  <a:srgbClr val="002060"/>
                </a:solidFill>
                <a:effectLst/>
                <a:uLnTx/>
                <a:uFillTx/>
                <a:latin typeface="Calibri"/>
                <a:ea typeface="+mn-ea"/>
                <a:cs typeface="+mn-cs"/>
              </a:rPr>
              <a:t>Asociación de </a:t>
            </a:r>
            <a:r>
              <a:rPr kumimoji="0" lang="es-ES" sz="1600" b="1" i="0" u="none" strike="noStrike" kern="1200" cap="none" spc="0" normalizeH="0" baseline="0" noProof="0" dirty="0" err="1">
                <a:ln>
                  <a:noFill/>
                </a:ln>
                <a:solidFill>
                  <a:srgbClr val="002060"/>
                </a:solidFill>
                <a:effectLst/>
                <a:uLnTx/>
                <a:uFillTx/>
                <a:latin typeface="Calibri"/>
                <a:ea typeface="+mn-ea"/>
                <a:cs typeface="+mn-cs"/>
              </a:rPr>
              <a:t>Ex-alumnos</a:t>
            </a:r>
            <a:r>
              <a:rPr kumimoji="0" lang="es-ES" sz="1600" b="1" i="0" u="none" strike="noStrike" kern="1200" cap="none" spc="0" normalizeH="0" baseline="0" noProof="0" dirty="0">
                <a:ln>
                  <a:noFill/>
                </a:ln>
                <a:solidFill>
                  <a:srgbClr val="002060"/>
                </a:solidFill>
                <a:effectLst/>
                <a:uLnTx/>
                <a:uFillTx/>
                <a:latin typeface="Calibri"/>
                <a:ea typeface="+mn-ea"/>
                <a:cs typeface="+mn-cs"/>
              </a:rPr>
              <a:t> </a:t>
            </a:r>
            <a:r>
              <a:rPr kumimoji="0" lang="es-ES" sz="1600" b="0" i="0" u="none" strike="noStrike" kern="1200" cap="none" spc="0" normalizeH="0" baseline="0" noProof="0" dirty="0">
                <a:ln>
                  <a:noFill/>
                </a:ln>
                <a:solidFill>
                  <a:srgbClr val="002060"/>
                </a:solidFill>
                <a:effectLst/>
                <a:uLnTx/>
                <a:uFillTx/>
                <a:latin typeface="Calibri"/>
                <a:ea typeface="+mn-ea"/>
                <a:cs typeface="+mn-cs"/>
              </a:rPr>
              <a:t>(CAAA), SAA conecta a los estudiantes con los graduados de UC Davis.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Cada trimestre se ofrecen eventos especiales para establecer nuevos contactos </a:t>
            </a:r>
            <a:r>
              <a:rPr kumimoji="0" lang="en-US" sz="1600" b="0" i="0" u="none" strike="noStrike" kern="1200" cap="none" spc="0" normalizeH="0" baseline="0" noProof="0" dirty="0" err="1">
                <a:ln>
                  <a:noFill/>
                </a:ln>
                <a:solidFill>
                  <a:srgbClr val="002060"/>
                </a:solidFill>
                <a:effectLst/>
                <a:uLnTx/>
                <a:uFillTx/>
                <a:latin typeface="Calibri"/>
                <a:ea typeface="+mn-ea"/>
                <a:cs typeface="+mn-cs"/>
              </a:rPr>
              <a:t>como</a:t>
            </a:r>
            <a:r>
              <a:rPr kumimoji="0" lang="en-US" sz="1600" b="0" i="0" u="none" strike="noStrike" kern="1200" cap="none" spc="0" normalizeH="0" baseline="0" noProof="0" dirty="0">
                <a:ln>
                  <a:noFill/>
                </a:ln>
                <a:solidFill>
                  <a:srgbClr val="002060"/>
                </a:solidFill>
                <a:effectLst/>
                <a:uLnTx/>
                <a:uFillTx/>
                <a:latin typeface="Calibri"/>
                <a:ea typeface="+mn-ea"/>
                <a:cs typeface="+mn-cs"/>
              </a:rPr>
              <a:t> </a:t>
            </a:r>
            <a:r>
              <a:rPr kumimoji="0" lang="en-US" sz="1600" b="1" i="0" u="none" strike="noStrike" kern="1200" cap="none" spc="0" normalizeH="0" baseline="0" noProof="0" dirty="0">
                <a:ln>
                  <a:noFill/>
                </a:ln>
                <a:solidFill>
                  <a:srgbClr val="002060"/>
                </a:solidFill>
                <a:effectLst/>
                <a:uLnTx/>
                <a:uFillTx/>
                <a:latin typeface="Calibri"/>
                <a:ea typeface="+mn-ea"/>
                <a:cs typeface="+mn-cs"/>
              </a:rPr>
              <a:t>Networking Nights, </a:t>
            </a:r>
            <a:r>
              <a:rPr kumimoji="0" lang="en-US" sz="1600" b="0" i="0" u="none" strike="noStrike" kern="1200" cap="none" spc="0" normalizeH="0" baseline="0" noProof="0" dirty="0" err="1">
                <a:ln>
                  <a:noFill/>
                </a:ln>
                <a:solidFill>
                  <a:srgbClr val="002060"/>
                </a:solidFill>
                <a:effectLst/>
                <a:uLnTx/>
                <a:uFillTx/>
                <a:latin typeface="Calibri"/>
                <a:ea typeface="+mn-ea"/>
                <a:cs typeface="+mn-cs"/>
              </a:rPr>
              <a:t>en</a:t>
            </a:r>
            <a:r>
              <a:rPr kumimoji="0" lang="en-US" sz="1600" b="0" i="0" u="none" strike="noStrike" kern="1200" cap="none" spc="0" normalizeH="0" baseline="0" noProof="0" dirty="0">
                <a:ln>
                  <a:noFill/>
                </a:ln>
                <a:solidFill>
                  <a:srgbClr val="002060"/>
                </a:solidFill>
                <a:effectLst/>
                <a:uLnTx/>
                <a:uFillTx/>
                <a:latin typeface="Calibri"/>
                <a:ea typeface="+mn-ea"/>
                <a:cs typeface="+mn-cs"/>
              </a:rPr>
              <a:t> los </a:t>
            </a:r>
            <a:r>
              <a:rPr kumimoji="0" lang="en-US" sz="1600" b="0" i="0" u="none" strike="noStrike" kern="1200" cap="none" spc="0" normalizeH="0" baseline="0" noProof="0" dirty="0" err="1">
                <a:ln>
                  <a:noFill/>
                </a:ln>
                <a:solidFill>
                  <a:srgbClr val="002060"/>
                </a:solidFill>
                <a:effectLst/>
                <a:uLnTx/>
                <a:uFillTx/>
                <a:latin typeface="Calibri"/>
                <a:ea typeface="+mn-ea"/>
                <a:cs typeface="+mn-cs"/>
              </a:rPr>
              <a:t>cuales</a:t>
            </a:r>
            <a:r>
              <a:rPr kumimoji="0" lang="en-US" sz="1600" b="0" i="0" u="none" strike="noStrike" kern="1200" cap="none" spc="0" normalizeH="0" baseline="0" noProof="0" dirty="0">
                <a:ln>
                  <a:noFill/>
                </a:ln>
                <a:solidFill>
                  <a:srgbClr val="002060"/>
                </a:solidFill>
                <a:effectLst/>
                <a:uLnTx/>
                <a:uFillTx/>
                <a:latin typeface="Calibri"/>
                <a:ea typeface="+mn-ea"/>
                <a:cs typeface="+mn-cs"/>
              </a:rPr>
              <a:t> </a:t>
            </a:r>
            <a:r>
              <a:rPr kumimoji="0" lang="es-ES" sz="1600" b="0" i="0" u="none" strike="noStrike" kern="1200" cap="none" spc="0" normalizeH="0" baseline="0" noProof="0" dirty="0">
                <a:ln>
                  <a:noFill/>
                </a:ln>
                <a:solidFill>
                  <a:srgbClr val="002060"/>
                </a:solidFill>
                <a:effectLst/>
                <a:uLnTx/>
                <a:uFillTx/>
                <a:latin typeface="Calibri"/>
                <a:ea typeface="+mn-ea"/>
                <a:cs typeface="+mn-cs"/>
              </a:rPr>
              <a:t>SAA </a:t>
            </a:r>
            <a:r>
              <a:rPr kumimoji="0" lang="es-ES" sz="1600" b="1" i="0" u="none" strike="noStrike" kern="1200" cap="none" spc="0" normalizeH="0" baseline="0" noProof="0" dirty="0">
                <a:ln>
                  <a:noFill/>
                </a:ln>
                <a:solidFill>
                  <a:srgbClr val="002060"/>
                </a:solidFill>
                <a:effectLst/>
                <a:uLnTx/>
                <a:uFillTx/>
                <a:latin typeface="Calibri"/>
                <a:ea typeface="+mn-ea"/>
                <a:cs typeface="+mn-cs"/>
              </a:rPr>
              <a:t>conecta a los estudiantes con </a:t>
            </a:r>
            <a:r>
              <a:rPr kumimoji="0" lang="es-ES" sz="1600" b="1" i="0" u="none" strike="noStrike" kern="1200" cap="none" spc="0" normalizeH="0" baseline="0" noProof="0" dirty="0" err="1">
                <a:ln>
                  <a:noFill/>
                </a:ln>
                <a:solidFill>
                  <a:srgbClr val="002060"/>
                </a:solidFill>
                <a:effectLst/>
                <a:uLnTx/>
                <a:uFillTx/>
                <a:latin typeface="Calibri"/>
                <a:ea typeface="+mn-ea"/>
                <a:cs typeface="+mn-cs"/>
              </a:rPr>
              <a:t>ex-alumnos</a:t>
            </a:r>
            <a:r>
              <a:rPr kumimoji="0" lang="es-ES" sz="1600" b="0" i="0" u="none" strike="noStrike" kern="1200" cap="none" spc="0" normalizeH="0" baseline="0" noProof="0" dirty="0">
                <a:ln>
                  <a:noFill/>
                </a:ln>
                <a:solidFill>
                  <a:srgbClr val="002060"/>
                </a:solidFill>
                <a:effectLst/>
                <a:uLnTx/>
                <a:uFillTx/>
                <a:latin typeface="Calibri"/>
                <a:ea typeface="+mn-ea"/>
                <a:cs typeface="+mn-cs"/>
              </a:rPr>
              <a:t> de UC Davis para compartir experiencias e información sobre diferentes carreras.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Conéctese en Facebook: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UC Davis Student Alumni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4" descr="Image result for uc davis student alumni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6977">
            <a:off x="6243874" y="1298140"/>
            <a:ext cx="5329904" cy="349878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FA98786-E5F2-44D3-877F-0EBEC2428BE5}"/>
              </a:ext>
            </a:extLst>
          </p:cNvPr>
          <p:cNvSpPr txBox="1"/>
          <p:nvPr/>
        </p:nvSpPr>
        <p:spPr>
          <a:xfrm>
            <a:off x="601762" y="1102281"/>
            <a:ext cx="89741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002060"/>
                </a:solidFill>
                <a:effectLst/>
                <a:uLnTx/>
                <a:uFillTx/>
                <a:latin typeface="Calibri"/>
                <a:ea typeface="+mn-ea"/>
                <a:cs typeface="+mn-cs"/>
              </a:rPr>
              <a:t>Student</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Alumni</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Asociation</a:t>
            </a:r>
            <a:r>
              <a:rPr kumimoji="0" lang="es-ES" sz="1800" b="1" i="0" u="none" strike="noStrike" kern="1200" cap="none" spc="0" normalizeH="0" baseline="0" noProof="0" dirty="0">
                <a:ln>
                  <a:noFill/>
                </a:ln>
                <a:solidFill>
                  <a:srgbClr val="002060"/>
                </a:solidFill>
                <a:effectLst/>
                <a:uLnTx/>
                <a:uFillTx/>
                <a:latin typeface="Calibri"/>
                <a:ea typeface="+mn-ea"/>
                <a:cs typeface="+mn-cs"/>
              </a:rPr>
              <a:t> (SAA)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ASOCIACIÓN DE ESTUDIANTES GRADUADOS </a:t>
            </a:r>
          </a:p>
        </p:txBody>
      </p:sp>
      <p:cxnSp>
        <p:nvCxnSpPr>
          <p:cNvPr id="8" name="Straight Connector 7">
            <a:extLst>
              <a:ext uri="{FF2B5EF4-FFF2-40B4-BE49-F238E27FC236}">
                <a16:creationId xmlns:a16="http://schemas.microsoft.com/office/drawing/2014/main" id="{E8EA3820-7982-4E9D-B05C-D875B0200A74}"/>
              </a:ext>
            </a:extLst>
          </p:cNvPr>
          <p:cNvCxnSpPr>
            <a:cxnSpLocks/>
          </p:cNvCxnSpPr>
          <p:nvPr/>
        </p:nvCxnSpPr>
        <p:spPr>
          <a:xfrm>
            <a:off x="663864" y="1840945"/>
            <a:ext cx="5328956"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9824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4" name="TextBox 3"/>
          <p:cNvSpPr txBox="1"/>
          <p:nvPr/>
        </p:nvSpPr>
        <p:spPr>
          <a:xfrm>
            <a:off x="787971" y="2653097"/>
            <a:ext cx="47720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C9900"/>
                </a:solidFill>
                <a:effectLst/>
                <a:uLnTx/>
                <a:uFillTx/>
                <a:latin typeface="Calibri"/>
                <a:ea typeface="+mn-ea"/>
                <a:cs typeface="+mn-cs"/>
              </a:rPr>
              <a:t>Membresía</a:t>
            </a:r>
            <a:r>
              <a:rPr kumimoji="0" lang="en-US" sz="2000" b="1" i="0" u="none" strike="noStrike" kern="1200" cap="none" spc="0" normalizeH="0" baseline="0" noProof="0" dirty="0">
                <a:ln>
                  <a:noFill/>
                </a:ln>
                <a:solidFill>
                  <a:srgbClr val="CC9900"/>
                </a:solidFill>
                <a:effectLst/>
                <a:uLnTx/>
                <a:uFillTx/>
                <a:latin typeface="Calibri"/>
                <a:ea typeface="+mn-ea"/>
                <a:cs typeface="+mn-cs"/>
              </a:rPr>
              <a:t> de padres</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2060"/>
                </a:solidFill>
                <a:effectLst/>
                <a:uLnTx/>
                <a:uFillTx/>
                <a:latin typeface="Calibri"/>
                <a:ea typeface="+mn-ea"/>
                <a:cs typeface="+mn-cs"/>
              </a:rPr>
              <a:t>Válido</a:t>
            </a:r>
            <a:r>
              <a:rPr kumimoji="0" lang="en-US" sz="1600" b="1" i="0" u="none" strike="noStrike" kern="1200" cap="none" spc="0" normalizeH="0" baseline="0" noProof="0" dirty="0">
                <a:ln>
                  <a:noFill/>
                </a:ln>
                <a:solidFill>
                  <a:srgbClr val="002060"/>
                </a:solidFill>
                <a:effectLst/>
                <a:uLnTx/>
                <a:uFillTx/>
                <a:latin typeface="Calibri"/>
                <a:ea typeface="+mn-ea"/>
                <a:cs typeface="+mn-cs"/>
              </a:rPr>
              <a:t> para 2 personas por 4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años</a:t>
            </a:r>
            <a:endParaRPr kumimoji="0" lang="en-US" sz="1600" b="1"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10% de descuento en artículos de UC Davis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Acceso gratuito a eventos para padres y familias</a:t>
            </a:r>
            <a:endParaRPr kumimoji="0" lang="en-US" sz="1600" b="0"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¡Y mucho </a:t>
            </a:r>
            <a:r>
              <a:rPr kumimoji="0" lang="en-US" sz="1600" b="0" i="0" u="none" strike="noStrike" kern="1200" cap="none" spc="0" normalizeH="0" baseline="0" noProof="0" dirty="0" err="1">
                <a:ln>
                  <a:noFill/>
                </a:ln>
                <a:solidFill>
                  <a:srgbClr val="002060"/>
                </a:solidFill>
                <a:effectLst/>
                <a:uLnTx/>
                <a:uFillTx/>
                <a:latin typeface="Calibri"/>
                <a:ea typeface="+mn-ea"/>
                <a:cs typeface="+mn-cs"/>
              </a:rPr>
              <a:t>más</a:t>
            </a:r>
            <a:r>
              <a:rPr kumimoji="0" lang="en-US" sz="1600" b="0" i="0" u="none" strike="noStrike" kern="1200" cap="none" spc="0" normalizeH="0" baseline="0" noProof="0" dirty="0">
                <a:ln>
                  <a:noFill/>
                </a:ln>
                <a:solidFill>
                  <a:srgbClr val="002060"/>
                </a:solidFill>
                <a:effectLst/>
                <a:uLnTx/>
                <a:uFillTx/>
                <a:latin typeface="Calibri"/>
                <a:ea typeface="+mn-ea"/>
                <a:cs typeface="+mn-cs"/>
              </a:rPr>
              <a:t>!</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TextBox 4"/>
          <p:cNvSpPr txBox="1"/>
          <p:nvPr/>
        </p:nvSpPr>
        <p:spPr>
          <a:xfrm>
            <a:off x="6193497" y="2598003"/>
            <a:ext cx="477202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C9900"/>
                </a:solidFill>
                <a:effectLst/>
                <a:uLnTx/>
                <a:uFillTx/>
                <a:latin typeface="Calibri"/>
                <a:ea typeface="+mn-ea"/>
                <a:cs typeface="+mn-cs"/>
              </a:rPr>
              <a:t>Membresía</a:t>
            </a:r>
            <a:r>
              <a:rPr kumimoji="0" lang="en-US" sz="2000" b="1" i="0" u="none" strike="noStrike" kern="1200" cap="none" spc="0" normalizeH="0" baseline="0" noProof="0" dirty="0">
                <a:ln>
                  <a:noFill/>
                </a:ln>
                <a:solidFill>
                  <a:srgbClr val="CC9900"/>
                </a:solidFill>
                <a:effectLst/>
                <a:uLnTx/>
                <a:uFillTx/>
                <a:latin typeface="Calibri"/>
                <a:ea typeface="+mn-ea"/>
                <a:cs typeface="+mn-cs"/>
              </a:rPr>
              <a:t> </a:t>
            </a:r>
            <a:r>
              <a:rPr kumimoji="0" lang="en-US" sz="2000" b="1" i="0" u="none" strike="noStrike" kern="1200" cap="none" spc="0" normalizeH="0" baseline="0" noProof="0" dirty="0" err="1">
                <a:ln>
                  <a:noFill/>
                </a:ln>
                <a:solidFill>
                  <a:srgbClr val="CC9900"/>
                </a:solidFill>
                <a:effectLst/>
                <a:uLnTx/>
                <a:uFillTx/>
                <a:latin typeface="Calibri"/>
                <a:ea typeface="+mn-ea"/>
                <a:cs typeface="+mn-cs"/>
              </a:rPr>
              <a:t>estudiantil</a:t>
            </a:r>
            <a:endParaRPr kumimoji="0" lang="en-US" sz="2000" b="1" i="0" u="none" strike="noStrike" kern="1200" cap="none" spc="0" normalizeH="0" baseline="0" noProof="0" dirty="0">
              <a:ln>
                <a:noFill/>
              </a:ln>
              <a:solidFill>
                <a:srgbClr val="CC99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Calibri"/>
                <a:ea typeface="+mn-ea"/>
                <a:cs typeface="+mn-cs"/>
              </a:rPr>
              <a:t>Membresía de por vida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10% de descuento en artículos de UC Davis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Acceso a eventos con exalumnos, servicio comunitario y el programa “Tradiciones”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¡Y mucho </a:t>
            </a:r>
            <a:r>
              <a:rPr kumimoji="0" lang="en-US" sz="1600" b="0" i="0" u="none" strike="noStrike" kern="1200" cap="none" spc="0" normalizeH="0" baseline="0" noProof="0" dirty="0" err="1">
                <a:ln>
                  <a:noFill/>
                </a:ln>
                <a:solidFill>
                  <a:srgbClr val="002060"/>
                </a:solidFill>
                <a:effectLst/>
                <a:uLnTx/>
                <a:uFillTx/>
                <a:latin typeface="Calibri"/>
                <a:ea typeface="+mn-ea"/>
                <a:cs typeface="+mn-cs"/>
              </a:rPr>
              <a:t>más</a:t>
            </a:r>
            <a:r>
              <a:rPr kumimoji="0" lang="en-US" sz="1600" b="0" i="0" u="none" strike="noStrike" kern="1200" cap="none" spc="0" normalizeH="0" baseline="0" noProof="0" dirty="0">
                <a:ln>
                  <a:noFill/>
                </a:ln>
                <a:solidFill>
                  <a:srgbClr val="002060"/>
                </a:solidFill>
                <a:effectLst/>
                <a:uLnTx/>
                <a:uFillTx/>
                <a:latin typeface="Calibri"/>
                <a:ea typeface="+mn-ea"/>
                <a:cs typeface="+mn-cs"/>
              </a:rPr>
              <a:t>!</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TextBox 5">
            <a:extLst>
              <a:ext uri="{FF2B5EF4-FFF2-40B4-BE49-F238E27FC236}">
                <a16:creationId xmlns:a16="http://schemas.microsoft.com/office/drawing/2014/main" id="{F1A3AC7D-90BB-496C-AAE0-6EF6A9F47FED}"/>
              </a:ext>
            </a:extLst>
          </p:cNvPr>
          <p:cNvSpPr txBox="1"/>
          <p:nvPr/>
        </p:nvSpPr>
        <p:spPr>
          <a:xfrm>
            <a:off x="609634" y="1347732"/>
            <a:ext cx="93538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Calibri"/>
                <a:ea typeface="+mn-ea"/>
                <a:cs typeface="+mn-cs"/>
              </a:rPr>
              <a:t>Membresía de Padres y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BENEFICIOS DE LA MEMBRESÍA CONJUNTA DE PADRES Y ALUMNOS</a:t>
            </a:r>
          </a:p>
        </p:txBody>
      </p:sp>
      <p:cxnSp>
        <p:nvCxnSpPr>
          <p:cNvPr id="7" name="Straight Connector 6">
            <a:extLst>
              <a:ext uri="{FF2B5EF4-FFF2-40B4-BE49-F238E27FC236}">
                <a16:creationId xmlns:a16="http://schemas.microsoft.com/office/drawing/2014/main" id="{E2DFDBF8-01B1-4015-8A0E-B5A93E657E3D}"/>
              </a:ext>
            </a:extLst>
          </p:cNvPr>
          <p:cNvCxnSpPr>
            <a:cxnSpLocks/>
          </p:cNvCxnSpPr>
          <p:nvPr/>
        </p:nvCxnSpPr>
        <p:spPr>
          <a:xfrm>
            <a:off x="671736" y="2086396"/>
            <a:ext cx="5328956"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1479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17" y="378823"/>
            <a:ext cx="2855340" cy="587828"/>
          </a:xfrm>
          <a:prstGeom prst="rect">
            <a:avLst/>
          </a:prstGeom>
        </p:spPr>
      </p:pic>
      <p:sp>
        <p:nvSpPr>
          <p:cNvPr id="3" name="TextBox 2"/>
          <p:cNvSpPr txBox="1"/>
          <p:nvPr/>
        </p:nvSpPr>
        <p:spPr>
          <a:xfrm>
            <a:off x="613952" y="1954090"/>
            <a:ext cx="6750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Calibri"/>
                <a:ea typeface="+mn-ea"/>
                <a:cs typeface="+mn-cs"/>
              </a:rPr>
              <a:t>El Consejo de Padres y Familias busca apoyar a las familias ofreciendo programas informativos, educativos y de entretenimiento durante todo el año.</a:t>
            </a:r>
            <a:endParaRPr kumimoji="0" lang="en-US" sz="16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Rectangle 3"/>
          <p:cNvSpPr/>
          <p:nvPr/>
        </p:nvSpPr>
        <p:spPr>
          <a:xfrm>
            <a:off x="663864" y="2677954"/>
            <a:ext cx="7444843"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Los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Voluntarios</a:t>
            </a:r>
            <a:r>
              <a:rPr kumimoji="0" lang="en-US" sz="2000" b="1" i="0" u="none" strike="noStrike" kern="1200" cap="none" spc="0" normalizeH="0" baseline="0" noProof="0" dirty="0">
                <a:ln>
                  <a:noFill/>
                </a:ln>
                <a:solidFill>
                  <a:srgbClr val="002060"/>
                </a:solidFill>
                <a:effectLst/>
                <a:uLnTx/>
                <a:uFillTx/>
                <a:latin typeface="Calibri"/>
                <a:ea typeface="+mn-ea"/>
                <a:cs typeface="+mn-cs"/>
              </a:rPr>
              <a:t>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podrán</a:t>
            </a:r>
            <a:r>
              <a:rPr kumimoji="0" lang="en-US" sz="2000" b="1" i="0" u="none" strike="noStrike" kern="1200" cap="none" spc="0" normalizeH="0" baseline="0" noProof="0" dirty="0">
                <a:ln>
                  <a:noFill/>
                </a:ln>
                <a:solidFill>
                  <a:srgbClr val="002060"/>
                </a:solidFill>
                <a:effectLst/>
                <a:uLnTx/>
                <a:uFillTx/>
                <a:latin typeface="Calibri"/>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srgbClr val="002060"/>
                </a:solidFill>
                <a:effectLst/>
                <a:uLnTx/>
                <a:uFillTx/>
                <a:latin typeface="Calibri"/>
                <a:ea typeface="+mn-ea"/>
                <a:cs typeface="+mn-cs"/>
              </a:rPr>
              <a:t>Ser embajadores de bienvenida </a:t>
            </a:r>
            <a:r>
              <a:rPr kumimoji="0" lang="es-ES" sz="1800" b="1" i="0" u="none" strike="noStrike" kern="1200" cap="none" spc="0" normalizeH="0" baseline="0" noProof="0" dirty="0">
                <a:ln>
                  <a:noFill/>
                </a:ln>
                <a:solidFill>
                  <a:srgbClr val="CC9900"/>
                </a:solidFill>
                <a:effectLst/>
                <a:uLnTx/>
                <a:uFillTx/>
                <a:latin typeface="Calibri"/>
                <a:ea typeface="+mn-ea"/>
                <a:cs typeface="+mn-cs"/>
              </a:rPr>
              <a:t>para las nuevas familias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Participar en los </a:t>
            </a:r>
            <a:r>
              <a:rPr kumimoji="0" lang="es-ES" sz="1800" b="1" i="0" u="none" strike="noStrike" kern="1200" cap="none" spc="0" normalizeH="0" baseline="0" noProof="0" dirty="0">
                <a:ln>
                  <a:noFill/>
                </a:ln>
                <a:solidFill>
                  <a:srgbClr val="002060"/>
                </a:solidFill>
                <a:effectLst/>
                <a:uLnTx/>
                <a:uFillTx/>
                <a:latin typeface="Calibri"/>
                <a:ea typeface="+mn-ea"/>
                <a:cs typeface="+mn-cs"/>
              </a:rPr>
              <a:t>paneles de padres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Organizar charlas como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Coffee</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Talks</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a:ln>
                  <a:noFill/>
                </a:ln>
                <a:solidFill>
                  <a:srgbClr val="CC9900"/>
                </a:solidFill>
                <a:effectLst/>
                <a:uLnTx/>
                <a:uFillTx/>
                <a:latin typeface="Calibri"/>
                <a:ea typeface="+mn-ea"/>
                <a:cs typeface="+mn-cs"/>
              </a:rPr>
              <a:t>y compartir información y experiencias con otros padres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Ayudar con </a:t>
            </a:r>
            <a:r>
              <a:rPr kumimoji="0" lang="es-ES" sz="1800" b="1" i="0" u="none" strike="noStrike" kern="1200" cap="none" spc="0" normalizeH="0" baseline="0" noProof="0" dirty="0">
                <a:ln>
                  <a:noFill/>
                </a:ln>
                <a:solidFill>
                  <a:srgbClr val="002060"/>
                </a:solidFill>
                <a:effectLst/>
                <a:uLnTx/>
                <a:uFillTx/>
                <a:latin typeface="Calibri"/>
                <a:ea typeface="+mn-ea"/>
                <a:cs typeface="+mn-cs"/>
              </a:rPr>
              <a:t>solicitudes de becas para estudiantes </a:t>
            </a:r>
            <a:br>
              <a:rPr kumimoji="0" lang="es-ES" sz="1800" b="1" i="0" u="none" strike="noStrike" kern="1200" cap="none" spc="0" normalizeH="0" baseline="0" noProof="0" dirty="0">
                <a:ln>
                  <a:noFill/>
                </a:ln>
                <a:solidFill>
                  <a:srgbClr val="CC9900"/>
                </a:solidFill>
                <a:effectLst/>
                <a:uLnTx/>
                <a:uFillTx/>
                <a:latin typeface="Calibri"/>
                <a:ea typeface="+mn-ea"/>
                <a:cs typeface="+mn-cs"/>
              </a:rPr>
            </a:br>
            <a:r>
              <a:rPr kumimoji="0" lang="es-ES" sz="1800" b="1" i="0" u="none" strike="noStrike" kern="1200" cap="none" spc="0" normalizeH="0" baseline="0" noProof="0" dirty="0">
                <a:ln>
                  <a:noFill/>
                </a:ln>
                <a:solidFill>
                  <a:srgbClr val="CC9900"/>
                </a:solidFill>
                <a:effectLst/>
                <a:uLnTx/>
                <a:uFillTx/>
                <a:latin typeface="Calibri"/>
                <a:ea typeface="+mn-ea"/>
                <a:cs typeface="+mn-cs"/>
              </a:rPr>
              <a:t>que las necesiten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srgbClr val="002060"/>
                </a:solidFill>
                <a:effectLst/>
                <a:uLnTx/>
                <a:uFillTx/>
                <a:latin typeface="Calibri"/>
                <a:ea typeface="+mn-ea"/>
                <a:cs typeface="+mn-cs"/>
              </a:rPr>
              <a:t>Compartir su experiencia como padre </a:t>
            </a:r>
            <a:r>
              <a:rPr kumimoji="0" lang="es-ES" sz="1800" b="1" i="0" u="none" strike="noStrike" kern="1200" cap="none" spc="0" normalizeH="0" baseline="0" noProof="0" dirty="0">
                <a:ln>
                  <a:noFill/>
                </a:ln>
                <a:solidFill>
                  <a:srgbClr val="CC9900"/>
                </a:solidFill>
                <a:effectLst/>
                <a:uLnTx/>
                <a:uFillTx/>
                <a:latin typeface="Calibri"/>
                <a:ea typeface="+mn-ea"/>
                <a:cs typeface="+mn-cs"/>
              </a:rPr>
              <a:t>de UC Davis con otras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C9900"/>
                </a:solidFill>
                <a:effectLst/>
                <a:uLnTx/>
                <a:uFillTx/>
                <a:latin typeface="Calibri"/>
                <a:ea typeface="+mn-ea"/>
                <a:cs typeface="+mn-cs"/>
              </a:rPr>
              <a:t>      familias que son de otros estados o internacionales</a:t>
            </a:r>
            <a:endParaRPr kumimoji="0" lang="en-US" sz="1800" b="1" i="0" u="none" strike="noStrike" kern="1200" cap="none" spc="0" normalizeH="0" baseline="0" noProof="0" dirty="0">
              <a:ln>
                <a:noFill/>
              </a:ln>
              <a:solidFill>
                <a:srgbClr val="CC9900"/>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427" y="1214438"/>
            <a:ext cx="4373346" cy="3413869"/>
          </a:xfrm>
          <a:prstGeom prst="rect">
            <a:avLst/>
          </a:prstGeom>
        </p:spPr>
      </p:pic>
      <p:sp>
        <p:nvSpPr>
          <p:cNvPr id="6" name="TextBox 5"/>
          <p:cNvSpPr txBox="1"/>
          <p:nvPr/>
        </p:nvSpPr>
        <p:spPr>
          <a:xfrm>
            <a:off x="663864" y="5265261"/>
            <a:ext cx="85762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a:ea typeface="+mn-ea"/>
                <a:cs typeface="+mn-cs"/>
              </a:rPr>
              <a:t>¡Nos encantaría que te unas a nosotros!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Visita</a:t>
            </a:r>
            <a:r>
              <a:rPr kumimoji="0" lang="en-US" sz="2000" b="1" i="0" u="none" strike="noStrike" kern="1200" cap="none" spc="0" normalizeH="0" baseline="0" noProof="0" dirty="0">
                <a:ln>
                  <a:noFill/>
                </a:ln>
                <a:solidFill>
                  <a:srgbClr val="002060"/>
                </a:solidFill>
                <a:effectLst/>
                <a:uLnTx/>
                <a:uFillTx/>
                <a:latin typeface="Calibri"/>
                <a:ea typeface="+mn-ea"/>
                <a:cs typeface="+mn-cs"/>
              </a:rPr>
              <a:t>: </a:t>
            </a:r>
            <a:r>
              <a:rPr kumimoji="0" lang="en-US" sz="2000" b="1" i="0" u="none" strike="noStrike" kern="1200" cap="none" spc="0" normalizeH="0" baseline="0" noProof="0" dirty="0">
                <a:ln>
                  <a:noFill/>
                </a:ln>
                <a:solidFill>
                  <a:srgbClr val="CC9900"/>
                </a:solidFill>
                <a:effectLst/>
                <a:uLnTx/>
                <a:uFillTx/>
                <a:latin typeface="Calibri"/>
                <a:ea typeface="+mn-ea"/>
                <a:cs typeface="+mn-cs"/>
              </a:rPr>
              <a:t>www. parents.ucdavis.edu</a:t>
            </a:r>
          </a:p>
        </p:txBody>
      </p:sp>
      <p:sp>
        <p:nvSpPr>
          <p:cNvPr id="7" name="TextBox 6">
            <a:extLst>
              <a:ext uri="{FF2B5EF4-FFF2-40B4-BE49-F238E27FC236}">
                <a16:creationId xmlns:a16="http://schemas.microsoft.com/office/drawing/2014/main" id="{68A86E5D-DA74-40FA-9DF5-8AF33FF8AFD9}"/>
              </a:ext>
            </a:extLst>
          </p:cNvPr>
          <p:cNvSpPr txBox="1"/>
          <p:nvPr/>
        </p:nvSpPr>
        <p:spPr>
          <a:xfrm>
            <a:off x="613952" y="1102281"/>
            <a:ext cx="89741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002060"/>
                </a:solidFill>
                <a:effectLst/>
                <a:uLnTx/>
                <a:uFillTx/>
                <a:latin typeface="Calibri"/>
                <a:ea typeface="+mn-ea"/>
                <a:cs typeface="+mn-cs"/>
              </a:rPr>
              <a:t>Aggie</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Parent</a:t>
            </a:r>
            <a:r>
              <a:rPr kumimoji="0" lang="es-ES" sz="1800" b="1" i="0" u="none" strike="noStrike" kern="1200" cap="none" spc="0" normalizeH="0" baseline="0" noProof="0" dirty="0">
                <a:ln>
                  <a:noFill/>
                </a:ln>
                <a:solidFill>
                  <a:srgbClr val="002060"/>
                </a:solidFill>
                <a:effectLst/>
                <a:uLnTx/>
                <a:uFillTx/>
                <a:latin typeface="Calibri"/>
                <a:ea typeface="+mn-ea"/>
                <a:cs typeface="+mn-cs"/>
              </a:rPr>
              <a:t> &amp;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Family</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r>
              <a:rPr kumimoji="0" lang="es-ES" sz="1800" b="1" i="0" u="none" strike="noStrike" kern="1200" cap="none" spc="0" normalizeH="0" baseline="0" noProof="0" dirty="0" err="1">
                <a:ln>
                  <a:noFill/>
                </a:ln>
                <a:solidFill>
                  <a:srgbClr val="002060"/>
                </a:solidFill>
                <a:effectLst/>
                <a:uLnTx/>
                <a:uFillTx/>
                <a:latin typeface="Calibri"/>
                <a:ea typeface="+mn-ea"/>
                <a:cs typeface="+mn-cs"/>
              </a:rPr>
              <a:t>Association</a:t>
            </a:r>
            <a:r>
              <a:rPr kumimoji="0" lang="es-ES" sz="1800" b="1"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PROGRAMAS</a:t>
            </a:r>
          </a:p>
        </p:txBody>
      </p:sp>
      <p:cxnSp>
        <p:nvCxnSpPr>
          <p:cNvPr id="8" name="Straight Connector 7">
            <a:extLst>
              <a:ext uri="{FF2B5EF4-FFF2-40B4-BE49-F238E27FC236}">
                <a16:creationId xmlns:a16="http://schemas.microsoft.com/office/drawing/2014/main" id="{2D7AF8C0-3A84-4321-B095-19AA66A9878A}"/>
              </a:ext>
            </a:extLst>
          </p:cNvPr>
          <p:cNvCxnSpPr>
            <a:cxnSpLocks/>
          </p:cNvCxnSpPr>
          <p:nvPr/>
        </p:nvCxnSpPr>
        <p:spPr>
          <a:xfrm>
            <a:off x="663864" y="1840945"/>
            <a:ext cx="5328956" cy="0"/>
          </a:xfrm>
          <a:prstGeom prst="line">
            <a:avLst/>
          </a:prstGeom>
          <a:ln w="12700">
            <a:solidFill>
              <a:schemeClr val="accent6">
                <a:lumMod val="5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33045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5D9223-E8FF-409D-9E61-4BEAF0A76BBE}"/>
              </a:ext>
            </a:extLst>
          </p:cNvPr>
          <p:cNvSpPr/>
          <p:nvPr/>
        </p:nvSpPr>
        <p:spPr>
          <a:xfrm>
            <a:off x="8128996" y="2848526"/>
            <a:ext cx="3157268" cy="21798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BD96E3E-2E0C-45BD-BA09-7DCC8A6681A7}"/>
              </a:ext>
            </a:extLst>
          </p:cNvPr>
          <p:cNvSpPr/>
          <p:nvPr/>
        </p:nvSpPr>
        <p:spPr>
          <a:xfrm>
            <a:off x="4232713" y="2848526"/>
            <a:ext cx="3157268" cy="21798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4677A08-8133-47C7-87F7-CB9B357F6D1B}"/>
              </a:ext>
            </a:extLst>
          </p:cNvPr>
          <p:cNvSpPr/>
          <p:nvPr/>
        </p:nvSpPr>
        <p:spPr>
          <a:xfrm>
            <a:off x="336430" y="2889849"/>
            <a:ext cx="3157268" cy="21798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91" y="378823"/>
            <a:ext cx="2855340" cy="587828"/>
          </a:xfrm>
          <a:prstGeom prst="rect">
            <a:avLst/>
          </a:prstGeom>
        </p:spPr>
      </p:pic>
      <p:pic>
        <p:nvPicPr>
          <p:cNvPr id="3" name="Picture 2"/>
          <p:cNvPicPr>
            <a:picLocks noChangeAspect="1"/>
          </p:cNvPicPr>
          <p:nvPr/>
        </p:nvPicPr>
        <p:blipFill>
          <a:blip r:embed="rId3"/>
          <a:stretch>
            <a:fillRect/>
          </a:stretch>
        </p:blipFill>
        <p:spPr>
          <a:xfrm>
            <a:off x="476503" y="3086594"/>
            <a:ext cx="2867588" cy="1639150"/>
          </a:xfrm>
          <a:prstGeom prst="rect">
            <a:avLst/>
          </a:prstGeom>
        </p:spPr>
      </p:pic>
      <p:sp>
        <p:nvSpPr>
          <p:cNvPr id="5" name="TextBox 4"/>
          <p:cNvSpPr txBox="1"/>
          <p:nvPr/>
        </p:nvSpPr>
        <p:spPr>
          <a:xfrm>
            <a:off x="1175658" y="1149531"/>
            <a:ext cx="94952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CONÉCTATE CON</a:t>
            </a:r>
            <a:r>
              <a:rPr kumimoji="0" lang="es-ES" sz="2800" b="1" i="0" u="none" strike="noStrike" kern="1200" cap="none" spc="0" normalizeH="0" baseline="0" noProof="0" dirty="0">
                <a:ln>
                  <a:noFill/>
                </a:ln>
                <a:solidFill>
                  <a:srgbClr val="002060"/>
                </a:solidFill>
                <a:effectLst/>
                <a:uLnTx/>
                <a:uFillTx/>
                <a:latin typeface="Calibri"/>
                <a:ea typeface="+mn-ea"/>
                <a:cs typeface="+mn-cs"/>
              </a:rPr>
              <a:t> LA COMUNIDAD DE PADRES:</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0" name="Picture 9"/>
          <p:cNvPicPr>
            <a:picLocks noChangeAspect="1"/>
          </p:cNvPicPr>
          <p:nvPr/>
        </p:nvPicPr>
        <p:blipFill rotWithShape="1">
          <a:blip r:embed="rId4"/>
          <a:srcRect l="5676" t="3021" r="7818" b="15799"/>
          <a:stretch/>
        </p:blipFill>
        <p:spPr>
          <a:xfrm>
            <a:off x="4444001" y="3053182"/>
            <a:ext cx="2734692" cy="179622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071" y="3066165"/>
            <a:ext cx="2907118" cy="1680008"/>
          </a:xfrm>
          <a:prstGeom prst="rect">
            <a:avLst/>
          </a:prstGeom>
        </p:spPr>
      </p:pic>
      <p:sp>
        <p:nvSpPr>
          <p:cNvPr id="12" name="TextBox 11"/>
          <p:cNvSpPr txBox="1"/>
          <p:nvPr/>
        </p:nvSpPr>
        <p:spPr>
          <a:xfrm>
            <a:off x="271091" y="1924661"/>
            <a:ext cx="33440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a:ea typeface="+mn-ea"/>
                <a:cs typeface="+mn-cs"/>
              </a:rPr>
              <a:t>1.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Nuestra</a:t>
            </a:r>
            <a:r>
              <a:rPr kumimoji="0" lang="en-US" sz="1600" b="1" i="0" u="none" strike="noStrike" kern="1200" cap="none" spc="0" normalizeH="0" baseline="0" noProof="0" dirty="0">
                <a:ln>
                  <a:noFill/>
                </a:ln>
                <a:solidFill>
                  <a:srgbClr val="002060"/>
                </a:solidFill>
                <a:effectLst/>
                <a:uLnTx/>
                <a:uFillTx/>
                <a:latin typeface="Calibri"/>
                <a:ea typeface="+mn-ea"/>
                <a:cs typeface="+mn-cs"/>
              </a:rPr>
              <a:t>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página</a:t>
            </a:r>
            <a:r>
              <a:rPr kumimoji="0" lang="en-US" sz="1600" b="1" i="0" u="none" strike="noStrike" kern="1200" cap="none" spc="0" normalizeH="0" baseline="0" noProof="0" dirty="0">
                <a:ln>
                  <a:noFill/>
                </a:ln>
                <a:solidFill>
                  <a:srgbClr val="002060"/>
                </a:solidFill>
                <a:effectLst/>
                <a:uLnTx/>
                <a:uFillTx/>
                <a:latin typeface="Calibri"/>
                <a:ea typeface="+mn-ea"/>
                <a:cs typeface="+mn-cs"/>
              </a:rPr>
              <a:t> web: </a:t>
            </a:r>
            <a:r>
              <a:rPr kumimoji="0" lang="en-US" sz="2400" b="1" i="0" u="none" strike="noStrike" kern="1200" cap="none" spc="0" normalizeH="0" baseline="0" noProof="0" dirty="0">
                <a:ln>
                  <a:noFill/>
                </a:ln>
                <a:solidFill>
                  <a:srgbClr val="CC9900"/>
                </a:solidFill>
                <a:effectLst/>
                <a:uLnTx/>
                <a:uFillTx/>
                <a:latin typeface="Calibri"/>
                <a:ea typeface="+mn-ea"/>
                <a:cs typeface="+mn-cs"/>
              </a:rPr>
              <a:t>parents.ucdavis.edu</a:t>
            </a:r>
            <a:endParaRPr kumimoji="0" lang="en-US" sz="1800" b="1" i="0" u="none" strike="noStrike" kern="1200" cap="none" spc="0" normalizeH="0" baseline="0" noProof="0" dirty="0">
              <a:ln>
                <a:noFill/>
              </a:ln>
              <a:solidFill>
                <a:srgbClr val="CC9900"/>
              </a:solidFill>
              <a:effectLst/>
              <a:uLnTx/>
              <a:uFillTx/>
              <a:latin typeface="Calibri"/>
              <a:ea typeface="+mn-ea"/>
              <a:cs typeface="+mn-cs"/>
            </a:endParaRPr>
          </a:p>
        </p:txBody>
      </p:sp>
      <p:sp>
        <p:nvSpPr>
          <p:cNvPr id="13" name="TextBox 12"/>
          <p:cNvSpPr txBox="1"/>
          <p:nvPr/>
        </p:nvSpPr>
        <p:spPr>
          <a:xfrm>
            <a:off x="3788229" y="1855631"/>
            <a:ext cx="38143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a:ea typeface="+mn-ea"/>
                <a:cs typeface="+mn-cs"/>
              </a:rPr>
              <a:t>2.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Nuestro</a:t>
            </a:r>
            <a:r>
              <a:rPr kumimoji="0" lang="en-US" sz="1600" b="1" i="0" u="none" strike="noStrike" kern="1200" cap="none" spc="0" normalizeH="0" baseline="0" noProof="0" dirty="0">
                <a:ln>
                  <a:noFill/>
                </a:ln>
                <a:solidFill>
                  <a:srgbClr val="002060"/>
                </a:solidFill>
                <a:effectLst/>
                <a:uLnTx/>
                <a:uFillTx/>
                <a:latin typeface="Calibri"/>
                <a:ea typeface="+mn-ea"/>
                <a:cs typeface="+mn-cs"/>
              </a:rPr>
              <a:t>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boletín</a:t>
            </a:r>
            <a:r>
              <a:rPr kumimoji="0" lang="en-US" sz="1600" b="1" i="0" u="none" strike="noStrike" kern="1200" cap="none" spc="0" normalizeH="0" baseline="0" noProof="0" dirty="0">
                <a:ln>
                  <a:noFill/>
                </a:ln>
                <a:solidFill>
                  <a:srgbClr val="002060"/>
                </a:solidFill>
                <a:effectLst/>
                <a:uLnTx/>
                <a:uFillTx/>
                <a:latin typeface="Calibri"/>
                <a:ea typeface="+mn-ea"/>
                <a:cs typeface="+mn-cs"/>
              </a:rPr>
              <a:t>: </a:t>
            </a:r>
            <a:br>
              <a:rPr kumimoji="0" lang="en-US" sz="1800" b="1" i="0" u="none" strike="noStrike" kern="1200" cap="none" spc="0" normalizeH="0" baseline="0" noProof="0" dirty="0">
                <a:ln>
                  <a:noFill/>
                </a:ln>
                <a:solidFill>
                  <a:srgbClr val="002060"/>
                </a:solidFill>
                <a:effectLst/>
                <a:uLnTx/>
                <a:uFillTx/>
                <a:latin typeface="Calibri"/>
                <a:ea typeface="+mn-ea"/>
                <a:cs typeface="+mn-cs"/>
              </a:rPr>
            </a:br>
            <a:r>
              <a:rPr kumimoji="0" lang="en-US" sz="2400" b="1" i="0" u="none" strike="noStrike" kern="1200" cap="none" spc="0" normalizeH="0" baseline="0" noProof="0" dirty="0">
                <a:ln>
                  <a:noFill/>
                </a:ln>
                <a:solidFill>
                  <a:srgbClr val="CC9900"/>
                </a:solidFill>
                <a:effectLst/>
                <a:uLnTx/>
                <a:uFillTx/>
                <a:latin typeface="Calibri"/>
                <a:ea typeface="+mn-ea"/>
                <a:cs typeface="+mn-cs"/>
              </a:rPr>
              <a:t>In the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alibri"/>
                <a:ea typeface="+mn-ea"/>
                <a:cs typeface="+mn-cs"/>
              </a:rPr>
              <a:t>También</a:t>
            </a:r>
            <a:r>
              <a:rPr kumimoji="0" lang="en-US" sz="1400" b="1" i="0" u="none" strike="noStrike" kern="1200" cap="none" spc="0" normalizeH="0" baseline="0" noProof="0" dirty="0">
                <a:ln>
                  <a:noFill/>
                </a:ln>
                <a:solidFill>
                  <a:srgbClr val="002060"/>
                </a:solidFill>
                <a:effectLst/>
                <a:uLnTx/>
                <a:uFillTx/>
                <a:latin typeface="Calibri"/>
                <a:ea typeface="+mn-ea"/>
                <a:cs typeface="+mn-cs"/>
              </a:rPr>
              <a:t> se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encuentra</a:t>
            </a:r>
            <a:r>
              <a:rPr kumimoji="0" lang="en-US" sz="1400" b="1" i="0" u="none" strike="noStrike" kern="1200" cap="none" spc="0" normalizeH="0" baseline="0" noProof="0" dirty="0">
                <a:ln>
                  <a:noFill/>
                </a:ln>
                <a:solidFill>
                  <a:srgbClr val="002060"/>
                </a:solidFill>
                <a:effectLst/>
                <a:uLnTx/>
                <a:uFillTx/>
                <a:latin typeface="Calibri"/>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en</a:t>
            </a:r>
            <a:r>
              <a:rPr kumimoji="0" lang="en-US" sz="1400" b="1" i="0" u="none" strike="noStrike" kern="1200" cap="none" spc="0" normalizeH="0" baseline="0" noProof="0" dirty="0">
                <a:ln>
                  <a:noFill/>
                </a:ln>
                <a:solidFill>
                  <a:srgbClr val="002060"/>
                </a:solidFill>
                <a:effectLst/>
                <a:uLnTx/>
                <a:uFillTx/>
                <a:latin typeface="Calibri"/>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a:ea typeface="+mn-ea"/>
                <a:cs typeface="+mn-cs"/>
              </a:rPr>
              <a:t>español</a:t>
            </a:r>
            <a:endParaRPr kumimoji="0" lang="en-US" sz="1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TextBox 14"/>
          <p:cNvSpPr txBox="1"/>
          <p:nvPr/>
        </p:nvSpPr>
        <p:spPr>
          <a:xfrm>
            <a:off x="7565322" y="1872917"/>
            <a:ext cx="428461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3</a:t>
            </a:r>
            <a:r>
              <a:rPr kumimoji="0" lang="en-US" sz="1600" b="1" i="0" u="none" strike="noStrike" kern="1200" cap="none" spc="0" normalizeH="0" baseline="0" noProof="0" dirty="0">
                <a:ln>
                  <a:noFill/>
                </a:ln>
                <a:solidFill>
                  <a:srgbClr val="002060"/>
                </a:solidFill>
                <a:effectLst/>
                <a:uLnTx/>
                <a:uFillTx/>
                <a:latin typeface="Calibri"/>
                <a:ea typeface="+mn-ea"/>
                <a:cs typeface="+mn-cs"/>
              </a:rPr>
              <a:t>. Nuestra </a:t>
            </a:r>
            <a:r>
              <a:rPr kumimoji="0" lang="en-US" sz="1600" b="1" i="0" u="none" strike="noStrike" kern="1200" cap="none" spc="0" normalizeH="0" baseline="0" noProof="0" dirty="0" err="1">
                <a:ln>
                  <a:noFill/>
                </a:ln>
                <a:solidFill>
                  <a:srgbClr val="002060"/>
                </a:solidFill>
                <a:effectLst/>
                <a:uLnTx/>
                <a:uFillTx/>
                <a:latin typeface="Calibri"/>
                <a:ea typeface="+mn-ea"/>
                <a:cs typeface="+mn-cs"/>
              </a:rPr>
              <a:t>página</a:t>
            </a:r>
            <a:r>
              <a:rPr kumimoji="0" lang="en-US" sz="1600" b="1" i="0" u="none" strike="noStrike" kern="1200" cap="none" spc="0" normalizeH="0" baseline="0" noProof="0" dirty="0">
                <a:ln>
                  <a:noFill/>
                </a:ln>
                <a:solidFill>
                  <a:srgbClr val="002060"/>
                </a:solidFill>
                <a:effectLst/>
                <a:uLnTx/>
                <a:uFillTx/>
                <a:latin typeface="Calibri"/>
                <a:ea typeface="+mn-ea"/>
                <a:cs typeface="+mn-cs"/>
              </a:rPr>
              <a:t> de Facebook: </a:t>
            </a:r>
            <a:br>
              <a:rPr kumimoji="0" lang="en-US" sz="1800" b="1" i="0" u="none" strike="noStrike" kern="1200" cap="none" spc="0" normalizeH="0" baseline="0" noProof="0" dirty="0">
                <a:ln>
                  <a:noFill/>
                </a:ln>
                <a:solidFill>
                  <a:srgbClr val="002060"/>
                </a:solidFill>
                <a:effectLst/>
                <a:uLnTx/>
                <a:uFillTx/>
                <a:latin typeface="Calibri"/>
                <a:ea typeface="+mn-ea"/>
                <a:cs typeface="+mn-cs"/>
              </a:rPr>
            </a:br>
            <a:r>
              <a:rPr kumimoji="0" lang="en-US" sz="2400" b="1" i="0" u="none" strike="noStrike" kern="1200" cap="none" spc="0" normalizeH="0" baseline="0" noProof="0" dirty="0">
                <a:ln>
                  <a:noFill/>
                </a:ln>
                <a:solidFill>
                  <a:srgbClr val="CC9900"/>
                </a:solidFill>
                <a:effectLst/>
                <a:uLnTx/>
                <a:uFillTx/>
                <a:latin typeface="Calibri"/>
                <a:ea typeface="+mn-ea"/>
                <a:cs typeface="+mn-cs"/>
              </a:rPr>
              <a:t>UC Davis Parent Network </a:t>
            </a:r>
            <a:endParaRPr kumimoji="0" lang="en-US" sz="2000" b="1" i="0" u="sng" strike="noStrike" kern="1200" cap="none" spc="0" normalizeH="0" baseline="0" noProof="0" dirty="0">
              <a:ln>
                <a:noFill/>
              </a:ln>
              <a:solidFill>
                <a:srgbClr val="CC9900"/>
              </a:solidFill>
              <a:effectLst/>
              <a:uLnTx/>
              <a:uFillTx/>
              <a:latin typeface="Calibri"/>
              <a:ea typeface="+mn-ea"/>
              <a:cs typeface="+mn-cs"/>
            </a:endParaRPr>
          </a:p>
        </p:txBody>
      </p:sp>
      <p:sp>
        <p:nvSpPr>
          <p:cNvPr id="16" name="TextBox 15"/>
          <p:cNvSpPr txBox="1"/>
          <p:nvPr/>
        </p:nvSpPr>
        <p:spPr>
          <a:xfrm>
            <a:off x="1345474" y="5185188"/>
            <a:ext cx="8543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Email del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Consejo</a:t>
            </a:r>
            <a:r>
              <a:rPr kumimoji="0" lang="en-US" sz="2000" b="1" i="0" u="none" strike="noStrike" kern="1200" cap="none" spc="0" normalizeH="0" baseline="0" noProof="0" dirty="0">
                <a:ln>
                  <a:noFill/>
                </a:ln>
                <a:solidFill>
                  <a:srgbClr val="002060"/>
                </a:solidFill>
                <a:effectLst/>
                <a:uLnTx/>
                <a:uFillTx/>
                <a:latin typeface="Calibri"/>
                <a:ea typeface="+mn-ea"/>
                <a:cs typeface="+mn-cs"/>
              </a:rPr>
              <a:t> de Padres: </a:t>
            </a:r>
            <a:r>
              <a:rPr kumimoji="0" lang="en-US" sz="2000" b="1" i="0" u="none" strike="noStrike" kern="1200" cap="none" spc="0" normalizeH="0" baseline="0" noProof="0" dirty="0">
                <a:ln>
                  <a:noFill/>
                </a:ln>
                <a:solidFill>
                  <a:srgbClr val="CC9900"/>
                </a:solidFill>
                <a:effectLst/>
                <a:uLnTx/>
                <a:uFillTx/>
                <a:latin typeface="Calibri"/>
                <a:ea typeface="+mn-ea"/>
                <a:cs typeface="+mn-cs"/>
              </a:rPr>
              <a:t>parentprograms@ucdavis.edu</a:t>
            </a:r>
          </a:p>
        </p:txBody>
      </p:sp>
    </p:spTree>
    <p:extLst>
      <p:ext uri="{BB962C8B-B14F-4D97-AF65-F5344CB8AC3E}">
        <p14:creationId xmlns:p14="http://schemas.microsoft.com/office/powerpoint/2010/main" val="318335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65" y="336176"/>
            <a:ext cx="2718353" cy="815283"/>
          </a:xfrm>
          <a:prstGeom prst="rect">
            <a:avLst/>
          </a:prstGeom>
        </p:spPr>
      </p:pic>
      <p:pic>
        <p:nvPicPr>
          <p:cNvPr id="4" name="Picture 3"/>
          <p:cNvPicPr/>
          <p:nvPr/>
        </p:nvPicPr>
        <p:blipFill>
          <a:blip r:embed="rId3"/>
          <a:stretch>
            <a:fillRect/>
          </a:stretch>
        </p:blipFill>
        <p:spPr>
          <a:xfrm>
            <a:off x="7225565" y="869441"/>
            <a:ext cx="4686402" cy="854269"/>
          </a:xfrm>
          <a:prstGeom prst="rect">
            <a:avLst/>
          </a:prstGeom>
        </p:spPr>
      </p:pic>
      <p:sp>
        <p:nvSpPr>
          <p:cNvPr id="7" name="Rectangle 2"/>
          <p:cNvSpPr>
            <a:spLocks noChangeArrowheads="1"/>
          </p:cNvSpPr>
          <p:nvPr/>
        </p:nvSpPr>
        <p:spPr bwMode="auto">
          <a:xfrm>
            <a:off x="500333" y="1163261"/>
            <a:ext cx="6639809"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libri"/>
                <a:ea typeface="Calibri" panose="020F0502020204030204" pitchFamily="34" charset="0"/>
                <a:cs typeface="Times New Roman" panose="02020603050405020304" pitchFamily="18" charset="0"/>
              </a:rPr>
              <a:t>Donaciones</a:t>
            </a:r>
            <a:r>
              <a:rPr kumimoji="0" lang="en-US" altLang="en-US" sz="28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de los padres de UC DAVIS</a:t>
            </a:r>
            <a:br>
              <a:rPr kumimoji="0" lang="en-US" altLang="en-US" sz="28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br>
              <a:rPr kumimoji="0" lang="en-US" altLang="en-US" sz="24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r>
              <a:rPr kumimoji="0" lang="en-US" altLang="en-US" sz="20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Las </a:t>
            </a:r>
            <a:r>
              <a:rPr kumimoji="0" lang="en-US" altLang="en-US" sz="2000" b="1" i="0" u="none" strike="noStrike" kern="1200" cap="none" spc="0" normalizeH="0" baseline="0" noProof="0" dirty="0" err="1">
                <a:ln>
                  <a:noFill/>
                </a:ln>
                <a:solidFill>
                  <a:srgbClr val="002060"/>
                </a:solidFill>
                <a:effectLst/>
                <a:uLnTx/>
                <a:uFillTx/>
                <a:latin typeface="Calibri"/>
                <a:ea typeface="Calibri" panose="020F0502020204030204" pitchFamily="34" charset="0"/>
                <a:cs typeface="Times New Roman" panose="02020603050405020304" pitchFamily="18" charset="0"/>
              </a:rPr>
              <a:t>donaciones</a:t>
            </a:r>
            <a:r>
              <a:rPr kumimoji="0" lang="en-US" altLang="en-US" sz="20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de padres se </a:t>
            </a:r>
            <a:r>
              <a:rPr kumimoji="0" lang="en-US" altLang="en-US" sz="2000" b="1" i="0" u="none" strike="noStrike" kern="1200" cap="none" spc="0" normalizeH="0" baseline="0" noProof="0" dirty="0" err="1">
                <a:ln>
                  <a:noFill/>
                </a:ln>
                <a:solidFill>
                  <a:srgbClr val="002060"/>
                </a:solidFill>
                <a:effectLst/>
                <a:uLnTx/>
                <a:uFillTx/>
                <a:latin typeface="Calibri"/>
                <a:ea typeface="Calibri" panose="020F0502020204030204" pitchFamily="34" charset="0"/>
                <a:cs typeface="Times New Roman" panose="02020603050405020304" pitchFamily="18" charset="0"/>
              </a:rPr>
              <a:t>utilizan</a:t>
            </a:r>
            <a:r>
              <a:rPr kumimoji="0" lang="en-US" altLang="en-US" sz="20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para:</a:t>
            </a:r>
          </a:p>
          <a:p>
            <a:pPr marL="569913" marR="0" lvl="1"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n-US" sz="16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Mejorar la experiencia del estudiante </a:t>
            </a:r>
            <a:r>
              <a:rPr kumimoji="0" lang="es-ES" alt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y así beneficiando el bien público</a:t>
            </a:r>
            <a:endParaRPr kumimoji="0" lang="es-ES" altLang="en-US" sz="1600" b="0"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ES" altLang="en-US" sz="1600" b="0"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 </a:t>
            </a:r>
            <a:r>
              <a:rPr kumimoji="0" lang="es-ES" altLang="en-US" sz="16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Siempre contar con excelentes profesores </a:t>
            </a:r>
            <a:r>
              <a:rPr kumimoji="0" lang="es-ES" alt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para  mejorar la experiencia de nuestros estudiantes y asegurar su éxito</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ES" altLang="en-US" sz="16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 Inspirar a otros padres, ex alumnos, amigos y estudiantes </a:t>
            </a:r>
            <a:r>
              <a:rPr kumimoji="0" lang="es-ES" alt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para ser ejemplos de actos bondad y beneficencia para otros individuos</a:t>
            </a:r>
            <a:br>
              <a:rPr kumimoji="0" lang="es-ES" altLang="en-US" sz="1600" b="0"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endParaRPr kumimoji="0" lang="en-US" altLang="en-US" sz="16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      </a:t>
            </a:r>
            <a:r>
              <a:rPr kumimoji="0" lang="en-US" altLang="en-US" sz="24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Give Day</a:t>
            </a:r>
            <a:br>
              <a:rPr kumimoji="0" lang="en-US" altLang="en-US" sz="24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r>
              <a:rPr kumimoji="0" lang="en-US" altLang="en-US" sz="24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a:t>
            </a:r>
            <a:r>
              <a:rPr kumimoji="0" lang="en-US" altLang="en-US" sz="20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Día </a:t>
            </a:r>
            <a:r>
              <a:rPr kumimoji="0" lang="es-ES" altLang="en-US" sz="2000" b="1" i="0" u="none" strike="noStrike" kern="1200" cap="none" spc="0" normalizeH="0" baseline="0" noProof="0" dirty="0">
                <a:ln>
                  <a:noFill/>
                </a:ln>
                <a:solidFill>
                  <a:srgbClr val="CC9900"/>
                </a:solidFill>
                <a:effectLst/>
                <a:uLnTx/>
                <a:uFillTx/>
                <a:latin typeface="Calibri"/>
                <a:ea typeface="Calibri" panose="020F0502020204030204" pitchFamily="34" charset="0"/>
                <a:cs typeface="Times New Roman" panose="02020603050405020304" pitchFamily="18" charset="0"/>
              </a:rPr>
              <a:t>de recaudación de fondos en línea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n-US" sz="20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https://giveday.ucdavis.edu/</a:t>
            </a:r>
            <a:br>
              <a:rPr kumimoji="0" lang="es-ES" altLang="en-US" sz="20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endParaRPr kumimoji="0" lang="es-ES" altLang="en-US" sz="24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br>
              <a:rPr kumimoji="0" lang="es-ES" altLang="en-US" sz="2000" b="0"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br>
            <a:endParaRPr kumimoji="0" lang="en-US" altLang="en-US" sz="20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CC99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565" y="1723710"/>
            <a:ext cx="4686402" cy="356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6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40" y="459911"/>
            <a:ext cx="2827645" cy="848062"/>
          </a:xfrm>
          <a:prstGeom prst="rect">
            <a:avLst/>
          </a:prstGeom>
        </p:spPr>
      </p:pic>
      <p:pic>
        <p:nvPicPr>
          <p:cNvPr id="3" name="Picture 2"/>
          <p:cNvPicPr/>
          <p:nvPr/>
        </p:nvPicPr>
        <p:blipFill>
          <a:blip r:embed="rId3"/>
          <a:stretch>
            <a:fillRect/>
          </a:stretch>
        </p:blipFill>
        <p:spPr>
          <a:xfrm>
            <a:off x="6096000" y="246654"/>
            <a:ext cx="5817326" cy="2311216"/>
          </a:xfrm>
          <a:prstGeom prst="rect">
            <a:avLst/>
          </a:prstGeom>
        </p:spPr>
      </p:pic>
      <p:pic>
        <p:nvPicPr>
          <p:cNvPr id="4" name="Picture 3"/>
          <p:cNvPicPr/>
          <p:nvPr/>
        </p:nvPicPr>
        <p:blipFill>
          <a:blip r:embed="rId4"/>
          <a:stretch>
            <a:fillRect/>
          </a:stretch>
        </p:blipFill>
        <p:spPr>
          <a:xfrm>
            <a:off x="6096000" y="2847702"/>
            <a:ext cx="5817326" cy="2664823"/>
          </a:xfrm>
          <a:prstGeom prst="rect">
            <a:avLst/>
          </a:prstGeom>
        </p:spPr>
      </p:pic>
      <p:sp>
        <p:nvSpPr>
          <p:cNvPr id="6" name="TextBox 5"/>
          <p:cNvSpPr txBox="1"/>
          <p:nvPr/>
        </p:nvSpPr>
        <p:spPr>
          <a:xfrm>
            <a:off x="384340" y="1897811"/>
            <a:ext cx="7590330"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a:ea typeface="+mn-ea"/>
                <a:cs typeface="+mn-cs"/>
              </a:rPr>
              <a:t>Para obtener más información sobre </a:t>
            </a:r>
            <a:br>
              <a:rPr kumimoji="0" lang="es-ES" sz="2000" b="1" i="0" u="none" strike="noStrike" kern="1200" cap="none" spc="0" normalizeH="0" baseline="0" noProof="0" dirty="0">
                <a:ln>
                  <a:noFill/>
                </a:ln>
                <a:solidFill>
                  <a:srgbClr val="002060"/>
                </a:solidFill>
                <a:effectLst/>
                <a:uLnTx/>
                <a:uFillTx/>
                <a:latin typeface="Calibri"/>
                <a:ea typeface="+mn-ea"/>
                <a:cs typeface="+mn-cs"/>
              </a:rPr>
            </a:br>
            <a:r>
              <a:rPr kumimoji="0" lang="es-ES" sz="2000" b="1" i="0" u="none" strike="noStrike" kern="1200" cap="none" spc="0" normalizeH="0" baseline="0" noProof="0" dirty="0">
                <a:ln>
                  <a:noFill/>
                </a:ln>
                <a:solidFill>
                  <a:srgbClr val="002060"/>
                </a:solidFill>
                <a:effectLst/>
                <a:uLnTx/>
                <a:uFillTx/>
                <a:latin typeface="Calibri"/>
                <a:ea typeface="+mn-ea"/>
                <a:cs typeface="+mn-cs"/>
              </a:rPr>
              <a:t>la recaudación de fondos</a:t>
            </a:r>
            <a:r>
              <a:rPr kumimoji="0" lang="en-US" sz="20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Calibri"/>
                <a:ea typeface="+mn-ea"/>
                <a:cs typeface="+mn-cs"/>
              </a:rPr>
              <a:t>Contact Information:</a:t>
            </a:r>
            <a:r>
              <a:rPr kumimoji="0" lang="en-US" sz="1800" b="0" i="0" u="none" strike="noStrike" kern="1200" cap="none" spc="0" normalizeH="0" baseline="0" noProof="0" dirty="0">
                <a:ln>
                  <a:noFill/>
                </a:ln>
                <a:solidFill>
                  <a:srgbClr val="002060"/>
                </a:solidFill>
                <a:effectLst/>
                <a:uLnTx/>
                <a:uFillTx/>
                <a:latin typeface="Calibri"/>
                <a:ea typeface="+mn-ea"/>
                <a:cs typeface="+mn-cs"/>
              </a:rPr>
              <a:t>  </a:t>
            </a:r>
            <a:br>
              <a:rPr kumimoji="0" lang="en-US" sz="1800" b="0" i="0" u="none" strike="noStrike" kern="1200" cap="none" spc="0" normalizeH="0" baseline="0" noProof="0" dirty="0">
                <a:ln>
                  <a:noFill/>
                </a:ln>
                <a:solidFill>
                  <a:srgbClr val="002060"/>
                </a:solidFill>
                <a:effectLst/>
                <a:uLnTx/>
                <a:uFillTx/>
                <a:latin typeface="Calibri"/>
                <a:ea typeface="+mn-ea"/>
                <a:cs typeface="+mn-cs"/>
              </a:rPr>
            </a:br>
            <a:r>
              <a:rPr kumimoji="0" lang="en-US" sz="1800" b="0" i="0" u="none" strike="noStrike" kern="1200" cap="none" spc="0" normalizeH="0" baseline="0" noProof="0" dirty="0">
                <a:ln>
                  <a:noFill/>
                </a:ln>
                <a:solidFill>
                  <a:srgbClr val="002060"/>
                </a:solidFill>
                <a:effectLst/>
                <a:uLnTx/>
                <a:uFillTx/>
                <a:latin typeface="Calibri"/>
                <a:ea typeface="+mn-ea"/>
                <a:cs typeface="+mn-cs"/>
              </a:rPr>
              <a:t>Cari DuBois-Wright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 </a:t>
            </a:r>
            <a:r>
              <a:rPr kumimoji="0" lang="en-US" sz="1800" b="0" i="0" u="sng" strike="noStrike" kern="1200" cap="none" spc="0" normalizeH="0" baseline="0" noProof="0" dirty="0">
                <a:ln>
                  <a:noFill/>
                </a:ln>
                <a:solidFill>
                  <a:srgbClr val="002060"/>
                </a:solidFill>
                <a:effectLst/>
                <a:uLnTx/>
                <a:uFillTx/>
                <a:latin typeface="Calibri"/>
                <a:ea typeface="+mn-ea"/>
                <a:cs typeface="+mn-cs"/>
                <a:hlinkClick r:id="rId5"/>
              </a:rPr>
              <a:t>caduboiswright@ucdavis.edu</a:t>
            </a:r>
            <a:r>
              <a:rPr kumimoji="0" lang="en-US" sz="1800" b="0" i="0" u="none" strike="noStrike" kern="1200" cap="none" spc="0" normalizeH="0" baseline="0" noProof="0" dirty="0">
                <a:ln>
                  <a:noFill/>
                </a:ln>
                <a:solidFill>
                  <a:srgbClr val="002060"/>
                </a:solidFill>
                <a:effectLst/>
                <a:uLnTx/>
                <a:uFillTx/>
                <a:latin typeface="Calibri"/>
                <a:ea typeface="+mn-ea"/>
                <a:cs typeface="+mn-cs"/>
              </a:rPr>
              <a:t> or 510-388-3605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Calibri"/>
                <a:ea typeface="+mn-ea"/>
                <a:cs typeface="+mn-cs"/>
              </a:rPr>
              <a:t>Websites:  </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Parents Fund	</a:t>
            </a:r>
            <a:br>
              <a:rPr kumimoji="0" lang="en-US" sz="1800" b="0" i="0" u="none" strike="noStrike" kern="1200" cap="none" spc="0" normalizeH="0" baseline="0" noProof="0" dirty="0">
                <a:ln>
                  <a:noFill/>
                </a:ln>
                <a:solidFill>
                  <a:srgbClr val="002060"/>
                </a:solidFill>
                <a:effectLst/>
                <a:uLnTx/>
                <a:uFillTx/>
                <a:latin typeface="Calibri"/>
                <a:ea typeface="+mn-ea"/>
                <a:cs typeface="+mn-cs"/>
              </a:rPr>
            </a:br>
            <a:r>
              <a:rPr kumimoji="0" lang="en-US" sz="1800" b="0" i="0" u="sng" strike="noStrike" kern="1200" cap="none" spc="0" normalizeH="0" baseline="0" noProof="0" dirty="0">
                <a:ln>
                  <a:noFill/>
                </a:ln>
                <a:solidFill>
                  <a:srgbClr val="002060"/>
                </a:solidFill>
                <a:effectLst/>
                <a:uLnTx/>
                <a:uFillTx/>
                <a:latin typeface="Calibri"/>
                <a:ea typeface="+mn-ea"/>
                <a:cs typeface="+mn-cs"/>
                <a:hlinkClick r:id="rId6"/>
              </a:rPr>
              <a:t>https://giving.ucdavis.edu/areas-to-support/parents-fund</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47093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Box 6"/>
          <p:cNvSpPr/>
          <p:nvPr/>
        </p:nvSpPr>
        <p:spPr>
          <a:xfrm>
            <a:off x="2247900" y="5688568"/>
            <a:ext cx="3009900" cy="369332"/>
          </a:xfrm>
          <a:prstGeom prst="rect">
            <a:avLst/>
          </a:prstGeom>
          <a:ln w="25400">
            <a:miter lim="400000"/>
          </a:ln>
          <a:extLst>
            <a:ext uri="{C572A759-6A51-4108-AA02-DFA0A04FC94B}">
              <ma14:wrappingTextBoxFlag xmlns="" xmlns:ma14="http://schemas.microsoft.com/office/mac/drawingml/2011/main" val="1"/>
            </a:ext>
          </a:extLst>
        </p:spPr>
        <p:txBody>
          <a:bodyPr tIns="45720" bIns="45720">
            <a:spAutoFit/>
          </a:bodyPr>
          <a:lstStyle>
            <a:lvl1pPr>
              <a:defRPr sz="3600">
                <a:solidFill>
                  <a:schemeClr val="accent1">
                    <a:lumOff val="44000"/>
                  </a:schemeClr>
                </a:solidFill>
                <a:latin typeface="Lucida Sans"/>
                <a:ea typeface="Lucida Sans"/>
                <a:cs typeface="Lucida Sans"/>
                <a:sym typeface="Lucida Sans"/>
              </a:defRPr>
            </a:lvl1pPr>
          </a:lstStyle>
          <a:p>
            <a:pPr hangingPunct="0"/>
            <a:endParaRPr sz="1800" kern="0" dirty="0">
              <a:solidFill>
                <a:srgbClr val="8F8F8F">
                  <a:lumOff val="44000"/>
                </a:srgbClr>
              </a:solidFill>
              <a:latin typeface="Helvetica"/>
              <a:ea typeface="+mj-ea"/>
            </a:endParaRPr>
          </a:p>
        </p:txBody>
      </p:sp>
      <p:sp>
        <p:nvSpPr>
          <p:cNvPr id="122" name="Content Placeholder 2"/>
          <p:cNvSpPr/>
          <p:nvPr/>
        </p:nvSpPr>
        <p:spPr>
          <a:xfrm>
            <a:off x="2100695" y="800102"/>
            <a:ext cx="7658100" cy="1600201"/>
          </a:xfrm>
          <a:prstGeom prst="rect">
            <a:avLst/>
          </a:prstGeom>
          <a:ln w="25400">
            <a:miter lim="400000"/>
          </a:ln>
          <a:extLst>
            <a:ext uri="{C572A759-6A51-4108-AA02-DFA0A04FC94B}">
              <ma14:wrappingTextBoxFlag xmlns="" xmlns:ma14="http://schemas.microsoft.com/office/mac/drawingml/2011/main" val="1"/>
            </a:ext>
          </a:extLst>
        </p:spPr>
        <p:txBody>
          <a:bodyPr tIns="45720" bIns="45720" anchor="b">
            <a:normAutofit/>
          </a:bodyPr>
          <a:lstStyle>
            <a:lvl1pPr>
              <a:spcBef>
                <a:spcPts val="1700"/>
              </a:spcBef>
              <a:defRPr sz="7200" b="1">
                <a:solidFill>
                  <a:schemeClr val="accent1">
                    <a:lumOff val="44000"/>
                  </a:schemeClr>
                </a:solidFill>
                <a:latin typeface="Lucida Sans"/>
                <a:ea typeface="Lucida Sans"/>
                <a:cs typeface="Lucida Sans"/>
                <a:sym typeface="Lucida Sans"/>
              </a:defRPr>
            </a:lvl1pPr>
          </a:lstStyle>
          <a:p>
            <a:pPr hangingPunct="0">
              <a:spcBef>
                <a:spcPts val="850"/>
              </a:spcBef>
            </a:pPr>
            <a:r>
              <a:rPr lang="en-US" sz="3600" kern="0" dirty="0">
                <a:solidFill>
                  <a:srgbClr val="8F8F8F">
                    <a:lumOff val="44000"/>
                  </a:srgbClr>
                </a:solidFill>
                <a:latin typeface="Helvetica"/>
                <a:ea typeface="+mj-ea"/>
              </a:rPr>
              <a:t>Alexis Alvarez</a:t>
            </a:r>
            <a:endParaRPr sz="3600" kern="0" dirty="0">
              <a:solidFill>
                <a:srgbClr val="8F8F8F">
                  <a:lumOff val="44000"/>
                </a:srgbClr>
              </a:solidFill>
              <a:latin typeface="Helvetica"/>
              <a:ea typeface="+mj-ea"/>
            </a:endParaRPr>
          </a:p>
        </p:txBody>
      </p:sp>
      <p:sp>
        <p:nvSpPr>
          <p:cNvPr id="123" name="Title 5"/>
          <p:cNvSpPr/>
          <p:nvPr/>
        </p:nvSpPr>
        <p:spPr>
          <a:xfrm>
            <a:off x="2100695" y="2659652"/>
            <a:ext cx="4316186" cy="1887696"/>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lvl1pPr>
              <a:lnSpc>
                <a:spcPts val="5600"/>
              </a:lnSpc>
              <a:defRPr sz="4000">
                <a:solidFill>
                  <a:schemeClr val="accent1">
                    <a:lumOff val="44000"/>
                  </a:schemeClr>
                </a:solidFill>
                <a:latin typeface="Lucida Sans"/>
                <a:ea typeface="Lucida Sans"/>
                <a:cs typeface="Lucida Sans"/>
                <a:sym typeface="Lucida Sans"/>
              </a:defRPr>
            </a:lvl1pPr>
          </a:lstStyle>
          <a:p>
            <a:pPr hangingPunct="0">
              <a:lnSpc>
                <a:spcPts val="2800"/>
              </a:lnSpc>
            </a:pPr>
            <a:r>
              <a:rPr lang="en-US" sz="2000" i="1" kern="0" dirty="0">
                <a:solidFill>
                  <a:srgbClr val="8F8F8F">
                    <a:lumOff val="44000"/>
                  </a:srgbClr>
                </a:solidFill>
                <a:latin typeface="Helvetica"/>
              </a:rPr>
              <a:t>Alumni</a:t>
            </a:r>
          </a:p>
          <a:p>
            <a:pPr hangingPunct="0">
              <a:lnSpc>
                <a:spcPts val="2800"/>
              </a:lnSpc>
            </a:pPr>
            <a:r>
              <a:rPr lang="en-US" sz="2000" i="1" kern="0" dirty="0" err="1">
                <a:solidFill>
                  <a:srgbClr val="8F8F8F">
                    <a:lumOff val="44000"/>
                  </a:srgbClr>
                </a:solidFill>
                <a:latin typeface="Helvetica"/>
              </a:rPr>
              <a:t>Biología</a:t>
            </a:r>
            <a:r>
              <a:rPr lang="en-US" sz="2000" i="1" kern="0" dirty="0">
                <a:solidFill>
                  <a:srgbClr val="8F8F8F">
                    <a:lumOff val="44000"/>
                  </a:srgbClr>
                </a:solidFill>
                <a:latin typeface="Helvetica"/>
              </a:rPr>
              <a:t> y </a:t>
            </a:r>
            <a:r>
              <a:rPr lang="en-US" sz="2000" i="1" kern="0" dirty="0" err="1">
                <a:solidFill>
                  <a:srgbClr val="8F8F8F">
                    <a:lumOff val="44000"/>
                  </a:srgbClr>
                </a:solidFill>
                <a:latin typeface="Helvetica"/>
              </a:rPr>
              <a:t>Psicología</a:t>
            </a:r>
            <a:endParaRPr lang="en-US" sz="2000" i="1" kern="0" dirty="0">
              <a:solidFill>
                <a:srgbClr val="8F8F8F">
                  <a:lumOff val="44000"/>
                </a:srgbClr>
              </a:solidFill>
              <a:latin typeface="Helvetica"/>
            </a:endParaRPr>
          </a:p>
          <a:p>
            <a:pPr hangingPunct="0">
              <a:lnSpc>
                <a:spcPts val="2800"/>
              </a:lnSpc>
            </a:pPr>
            <a:r>
              <a:rPr lang="en-US" sz="2000" i="1" kern="0" dirty="0">
                <a:solidFill>
                  <a:srgbClr val="8F8F8F">
                    <a:lumOff val="44000"/>
                  </a:srgbClr>
                </a:solidFill>
                <a:latin typeface="Helvetica"/>
              </a:rPr>
              <a:t>Colegio de </a:t>
            </a:r>
            <a:r>
              <a:rPr lang="en-US" sz="2000" i="1" kern="0" dirty="0" err="1">
                <a:solidFill>
                  <a:srgbClr val="8F8F8F">
                    <a:lumOff val="44000"/>
                  </a:srgbClr>
                </a:solidFill>
                <a:latin typeface="Helvetica"/>
              </a:rPr>
              <a:t>Letras</a:t>
            </a:r>
            <a:r>
              <a:rPr lang="en-US" sz="2000" i="1" kern="0" dirty="0">
                <a:solidFill>
                  <a:srgbClr val="8F8F8F">
                    <a:lumOff val="44000"/>
                  </a:srgbClr>
                </a:solidFill>
                <a:latin typeface="Helvetica"/>
              </a:rPr>
              <a:t> y </a:t>
            </a:r>
            <a:r>
              <a:rPr lang="en-US" sz="2000" i="1" kern="0" dirty="0" err="1">
                <a:solidFill>
                  <a:srgbClr val="8F8F8F">
                    <a:lumOff val="44000"/>
                  </a:srgbClr>
                </a:solidFill>
                <a:latin typeface="Helvetica"/>
              </a:rPr>
              <a:t>Ciencias</a:t>
            </a:r>
            <a:r>
              <a:rPr lang="en-US" sz="2000" i="1" kern="0" dirty="0">
                <a:solidFill>
                  <a:srgbClr val="8F8F8F">
                    <a:lumOff val="44000"/>
                  </a:srgbClr>
                </a:solidFill>
                <a:latin typeface="Helvetica"/>
              </a:rPr>
              <a:t>  
</a:t>
            </a:r>
            <a:r>
              <a:rPr lang="en-US" sz="2000" i="1" kern="0" dirty="0" err="1">
                <a:solidFill>
                  <a:srgbClr val="8F8F8F">
                    <a:lumOff val="44000"/>
                  </a:srgbClr>
                </a:solidFill>
                <a:latin typeface="Helvetica"/>
              </a:rPr>
              <a:t>Clase</a:t>
            </a:r>
            <a:r>
              <a:rPr lang="en-US" sz="2000" i="1" kern="0" dirty="0">
                <a:solidFill>
                  <a:srgbClr val="8F8F8F">
                    <a:lumOff val="44000"/>
                  </a:srgbClr>
                </a:solidFill>
                <a:latin typeface="Helvetica"/>
              </a:rPr>
              <a:t> de 2020 
</a:t>
            </a:r>
            <a:r>
              <a:rPr lang="en-US" sz="2000" i="1" kern="0" dirty="0" err="1">
                <a:solidFill>
                  <a:srgbClr val="8F8F8F">
                    <a:lumOff val="44000"/>
                  </a:srgbClr>
                </a:solidFill>
                <a:latin typeface="Helvetica"/>
              </a:rPr>
              <a:t>Pronombres</a:t>
            </a:r>
            <a:r>
              <a:rPr lang="en-US" sz="2000" i="1" kern="0" dirty="0">
                <a:solidFill>
                  <a:srgbClr val="8F8F8F">
                    <a:lumOff val="44000"/>
                  </a:srgbClr>
                </a:solidFill>
                <a:latin typeface="Helvetica"/>
              </a:rPr>
              <a:t>: </a:t>
            </a:r>
            <a:r>
              <a:rPr lang="en-US" sz="2000" i="1" kern="0" dirty="0" err="1">
                <a:solidFill>
                  <a:srgbClr val="8F8F8F">
                    <a:lumOff val="44000"/>
                  </a:srgbClr>
                </a:solidFill>
                <a:latin typeface="Helvetica"/>
              </a:rPr>
              <a:t>Femeninos</a:t>
            </a:r>
            <a:endParaRPr sz="2000" i="1" kern="0" dirty="0">
              <a:solidFill>
                <a:srgbClr val="8F8F8F">
                  <a:lumOff val="44000"/>
                </a:srgbClr>
              </a:solidFill>
              <a:latin typeface="Helvetica"/>
            </a:endParaRPr>
          </a:p>
        </p:txBody>
      </p:sp>
      <p:pic>
        <p:nvPicPr>
          <p:cNvPr id="4" name="Picture 3" descr="A person holding a sign&#10;&#10;Description automatically generated">
            <a:extLst>
              <a:ext uri="{FF2B5EF4-FFF2-40B4-BE49-F238E27FC236}">
                <a16:creationId xmlns:a16="http://schemas.microsoft.com/office/drawing/2014/main" id="{948F8364-54F2-0E44-BE8A-24CEC280F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769" y="941007"/>
            <a:ext cx="3058026" cy="4077367"/>
          </a:xfrm>
          <a:prstGeom prst="rect">
            <a:avLst/>
          </a:prstGeom>
        </p:spPr>
      </p:pic>
    </p:spTree>
    <p:extLst>
      <p:ext uri="{BB962C8B-B14F-4D97-AF65-F5344CB8AC3E}">
        <p14:creationId xmlns:p14="http://schemas.microsoft.com/office/powerpoint/2010/main" val="8125361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858" y="799689"/>
            <a:ext cx="10027920" cy="548641"/>
          </a:xfrm>
        </p:spPr>
        <p:txBody>
          <a:bodyPr>
            <a:normAutofit fontScale="90000"/>
          </a:bodyPr>
          <a:lstStyle/>
          <a:p>
            <a:r>
              <a:rPr lang="en-US" u="sng" dirty="0"/>
              <a:t>Mi </a:t>
            </a:r>
            <a:r>
              <a:rPr lang="en-US" u="sng" dirty="0" err="1"/>
              <a:t>transición</a:t>
            </a:r>
            <a:r>
              <a:rPr lang="en-US" u="sng" dirty="0"/>
              <a:t> a Davis </a:t>
            </a:r>
            <a:r>
              <a:rPr lang="en-US" dirty="0"/>
              <a:t>
</a:t>
            </a:r>
          </a:p>
        </p:txBody>
      </p:sp>
      <p:sp>
        <p:nvSpPr>
          <p:cNvPr id="8" name="TextBox 7"/>
          <p:cNvSpPr txBox="1"/>
          <p:nvPr/>
        </p:nvSpPr>
        <p:spPr>
          <a:xfrm>
            <a:off x="1199070" y="1304459"/>
            <a:ext cx="9793861" cy="193899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342900" indent="-342900" hangingPunct="0">
              <a:buFont typeface="Arial"/>
              <a:buChar char="•"/>
            </a:pPr>
            <a:r>
              <a:rPr lang="en-US" sz="2400" kern="0" dirty="0">
                <a:solidFill>
                  <a:srgbClr val="000000"/>
                </a:solidFill>
                <a:latin typeface="Verdana"/>
                <a:ea typeface="Verdana"/>
                <a:cs typeface="Verdana"/>
                <a:sym typeface="Verdana"/>
              </a:rPr>
              <a:t>Me </a:t>
            </a:r>
            <a:r>
              <a:rPr lang="en-US" sz="2400" kern="0" dirty="0" err="1">
                <a:solidFill>
                  <a:srgbClr val="000000"/>
                </a:solidFill>
                <a:latin typeface="Verdana"/>
                <a:ea typeface="Verdana"/>
                <a:cs typeface="Verdana"/>
                <a:sym typeface="Verdana"/>
              </a:rPr>
              <a:t>mudé</a:t>
            </a:r>
            <a:r>
              <a:rPr lang="en-US" sz="2400" kern="0" dirty="0">
                <a:solidFill>
                  <a:srgbClr val="000000"/>
                </a:solidFill>
                <a:latin typeface="Verdana"/>
                <a:ea typeface="Verdana"/>
                <a:cs typeface="Verdana"/>
                <a:sym typeface="Verdana"/>
              </a:rPr>
              <a:t> </a:t>
            </a:r>
            <a:r>
              <a:rPr lang="en-US" sz="2400" kern="0" dirty="0" err="1">
                <a:solidFill>
                  <a:srgbClr val="000000"/>
                </a:solidFill>
                <a:latin typeface="Verdana"/>
                <a:ea typeface="Verdana"/>
                <a:cs typeface="Verdana"/>
                <a:sym typeface="Verdana"/>
              </a:rPr>
              <a:t>lejos</a:t>
            </a:r>
            <a:r>
              <a:rPr lang="en-US" sz="2400" kern="0" dirty="0">
                <a:solidFill>
                  <a:srgbClr val="000000"/>
                </a:solidFill>
                <a:latin typeface="Verdana"/>
                <a:ea typeface="Verdana"/>
                <a:cs typeface="Verdana"/>
                <a:sym typeface="Verdana"/>
              </a:rPr>
              <a:t> de casa </a:t>
            </a:r>
          </a:p>
          <a:p>
            <a:pPr marL="342900" indent="-342900" hangingPunct="0">
              <a:buFont typeface="Arial"/>
              <a:buChar char="•"/>
            </a:pPr>
            <a:r>
              <a:rPr lang="en-US" sz="2400" kern="0" dirty="0">
                <a:solidFill>
                  <a:srgbClr val="000000"/>
                </a:solidFill>
                <a:latin typeface="Verdana"/>
                <a:ea typeface="Verdana"/>
                <a:cs typeface="Verdana"/>
                <a:sym typeface="Verdana"/>
              </a:rPr>
              <a:t>El </a:t>
            </a:r>
            <a:r>
              <a:rPr lang="en-US" sz="2400" kern="0" dirty="0" err="1">
                <a:solidFill>
                  <a:srgbClr val="000000"/>
                </a:solidFill>
                <a:latin typeface="Verdana"/>
                <a:ea typeface="Verdana"/>
                <a:cs typeface="Verdana"/>
                <a:sym typeface="Verdana"/>
              </a:rPr>
              <a:t>sistema</a:t>
            </a:r>
            <a:r>
              <a:rPr lang="en-US" sz="2400" kern="0" dirty="0">
                <a:solidFill>
                  <a:srgbClr val="000000"/>
                </a:solidFill>
                <a:latin typeface="Verdana"/>
                <a:ea typeface="Verdana"/>
                <a:cs typeface="Verdana"/>
                <a:sym typeface="Verdana"/>
              </a:rPr>
              <a:t> de </a:t>
            </a:r>
            <a:r>
              <a:rPr lang="en-US" sz="2400" kern="0" dirty="0" err="1">
                <a:solidFill>
                  <a:srgbClr val="000000"/>
                </a:solidFill>
                <a:latin typeface="Verdana"/>
                <a:ea typeface="Verdana"/>
                <a:cs typeface="Verdana"/>
                <a:sym typeface="Verdana"/>
              </a:rPr>
              <a:t>cuartos</a:t>
            </a:r>
            <a:r>
              <a:rPr lang="en-US" sz="2400" kern="0" dirty="0">
                <a:solidFill>
                  <a:srgbClr val="000000"/>
                </a:solidFill>
                <a:latin typeface="Verdana"/>
                <a:ea typeface="Verdana"/>
                <a:cs typeface="Verdana"/>
                <a:sym typeface="Verdana"/>
              </a:rPr>
              <a:t> se </a:t>
            </a:r>
            <a:r>
              <a:rPr lang="en-US" sz="2400" kern="0" dirty="0" err="1">
                <a:solidFill>
                  <a:srgbClr val="000000"/>
                </a:solidFill>
                <a:latin typeface="Verdana"/>
                <a:ea typeface="Verdana"/>
                <a:cs typeface="Verdana"/>
                <a:sym typeface="Verdana"/>
              </a:rPr>
              <a:t>mueve</a:t>
            </a:r>
            <a:r>
              <a:rPr lang="en-US" sz="2400" kern="0" dirty="0">
                <a:solidFill>
                  <a:srgbClr val="000000"/>
                </a:solidFill>
                <a:latin typeface="Verdana"/>
                <a:ea typeface="Verdana"/>
                <a:cs typeface="Verdana"/>
                <a:sym typeface="Verdana"/>
              </a:rPr>
              <a:t> </a:t>
            </a:r>
            <a:r>
              <a:rPr lang="en-US" sz="2400" kern="0" dirty="0" err="1">
                <a:solidFill>
                  <a:srgbClr val="000000"/>
                </a:solidFill>
                <a:latin typeface="Verdana"/>
                <a:ea typeface="Verdana"/>
                <a:cs typeface="Verdana"/>
                <a:sym typeface="Verdana"/>
              </a:rPr>
              <a:t>rápidamente</a:t>
            </a:r>
            <a:endParaRPr lang="en-US" sz="2400" kern="0" dirty="0">
              <a:solidFill>
                <a:srgbClr val="000000"/>
              </a:solidFill>
              <a:latin typeface="Verdana"/>
              <a:ea typeface="Verdana"/>
              <a:cs typeface="Verdana"/>
              <a:sym typeface="Verdana"/>
            </a:endParaRPr>
          </a:p>
          <a:p>
            <a:pPr marL="342900" indent="-342900" hangingPunct="0">
              <a:buFont typeface="Arial"/>
              <a:buChar char="•"/>
            </a:pPr>
            <a:r>
              <a:rPr lang="en-US" sz="2400" kern="0" dirty="0" err="1">
                <a:solidFill>
                  <a:srgbClr val="000000"/>
                </a:solidFill>
                <a:latin typeface="Verdana"/>
                <a:ea typeface="Verdana"/>
                <a:cs typeface="Verdana"/>
                <a:sym typeface="Verdana"/>
              </a:rPr>
              <a:t>Averiguar</a:t>
            </a:r>
            <a:r>
              <a:rPr lang="en-US" sz="2400" kern="0" dirty="0">
                <a:solidFill>
                  <a:srgbClr val="000000"/>
                </a:solidFill>
                <a:latin typeface="Verdana"/>
                <a:ea typeface="Verdana"/>
                <a:cs typeface="Verdana"/>
                <a:sym typeface="Verdana"/>
              </a:rPr>
              <a:t> lo que </a:t>
            </a:r>
            <a:r>
              <a:rPr lang="en-US" sz="2400" kern="0" dirty="0" err="1">
                <a:solidFill>
                  <a:srgbClr val="000000"/>
                </a:solidFill>
                <a:latin typeface="Verdana"/>
                <a:ea typeface="Verdana"/>
                <a:cs typeface="Verdana"/>
                <a:sym typeface="Verdana"/>
              </a:rPr>
              <a:t>quería</a:t>
            </a:r>
            <a:r>
              <a:rPr lang="en-US" sz="2400" kern="0" dirty="0">
                <a:solidFill>
                  <a:srgbClr val="000000"/>
                </a:solidFill>
                <a:latin typeface="Verdana"/>
                <a:ea typeface="Verdana"/>
                <a:cs typeface="Verdana"/>
                <a:sym typeface="Verdana"/>
              </a:rPr>
              <a:t> </a:t>
            </a:r>
            <a:r>
              <a:rPr lang="en-US" sz="2400" kern="0" dirty="0" err="1">
                <a:solidFill>
                  <a:srgbClr val="000000"/>
                </a:solidFill>
                <a:latin typeface="Verdana"/>
                <a:ea typeface="Verdana"/>
                <a:cs typeface="Verdana"/>
                <a:sym typeface="Verdana"/>
              </a:rPr>
              <a:t>estudiar</a:t>
            </a:r>
            <a:r>
              <a:rPr lang="en-US" sz="2400" kern="0" dirty="0">
                <a:solidFill>
                  <a:srgbClr val="000000"/>
                </a:solidFill>
                <a:latin typeface="Verdana"/>
                <a:ea typeface="Verdana"/>
                <a:cs typeface="Verdana"/>
                <a:sym typeface="Verdana"/>
              </a:rPr>
              <a:t> y </a:t>
            </a:r>
            <a:r>
              <a:rPr lang="en-US" sz="2400" kern="0" dirty="0" err="1">
                <a:solidFill>
                  <a:srgbClr val="000000"/>
                </a:solidFill>
                <a:latin typeface="Verdana"/>
                <a:ea typeface="Verdana"/>
                <a:cs typeface="Verdana"/>
                <a:sym typeface="Verdana"/>
              </a:rPr>
              <a:t>elegir</a:t>
            </a:r>
            <a:r>
              <a:rPr lang="en-US" sz="2400" kern="0" dirty="0">
                <a:solidFill>
                  <a:srgbClr val="000000"/>
                </a:solidFill>
                <a:latin typeface="Verdana"/>
                <a:ea typeface="Verdana"/>
                <a:cs typeface="Verdana"/>
                <a:sym typeface="Verdana"/>
              </a:rPr>
              <a:t> una </a:t>
            </a:r>
            <a:r>
              <a:rPr lang="en-US" sz="2400" kern="0" dirty="0" err="1">
                <a:solidFill>
                  <a:srgbClr val="000000"/>
                </a:solidFill>
                <a:latin typeface="Verdana"/>
                <a:ea typeface="Verdana"/>
                <a:cs typeface="Verdana"/>
                <a:sym typeface="Verdana"/>
              </a:rPr>
              <a:t>carrera</a:t>
            </a:r>
            <a:endParaRPr lang="en-US" sz="2400" kern="0" dirty="0">
              <a:solidFill>
                <a:srgbClr val="000000"/>
              </a:solidFill>
              <a:latin typeface="Verdana"/>
              <a:ea typeface="Verdana"/>
              <a:cs typeface="Verdana"/>
              <a:sym typeface="Verdana"/>
            </a:endParaRPr>
          </a:p>
          <a:p>
            <a:pPr marL="342900" indent="-342900" hangingPunct="0">
              <a:buFont typeface="Arial"/>
              <a:buChar char="•"/>
            </a:pPr>
            <a:r>
              <a:rPr lang="en-US" sz="2400" kern="0" dirty="0" err="1">
                <a:solidFill>
                  <a:srgbClr val="000000"/>
                </a:solidFill>
                <a:latin typeface="Verdana"/>
                <a:ea typeface="Verdana"/>
                <a:cs typeface="Verdana"/>
                <a:sym typeface="Verdana"/>
              </a:rPr>
              <a:t>Construyendo</a:t>
            </a:r>
            <a:r>
              <a:rPr lang="en-US" sz="2400" kern="0" dirty="0">
                <a:solidFill>
                  <a:srgbClr val="000000"/>
                </a:solidFill>
                <a:latin typeface="Verdana"/>
                <a:ea typeface="Verdana"/>
                <a:cs typeface="Verdana"/>
                <a:sym typeface="Verdana"/>
              </a:rPr>
              <a:t> mi </a:t>
            </a:r>
            <a:r>
              <a:rPr lang="en-US" sz="2400" kern="0" dirty="0" err="1">
                <a:solidFill>
                  <a:srgbClr val="000000"/>
                </a:solidFill>
                <a:latin typeface="Verdana"/>
                <a:ea typeface="Verdana"/>
                <a:cs typeface="Verdana"/>
                <a:sym typeface="Verdana"/>
              </a:rPr>
              <a:t>sistema</a:t>
            </a:r>
            <a:r>
              <a:rPr lang="en-US" sz="2400" kern="0" dirty="0">
                <a:solidFill>
                  <a:srgbClr val="000000"/>
                </a:solidFill>
                <a:latin typeface="Verdana"/>
                <a:ea typeface="Verdana"/>
                <a:cs typeface="Verdana"/>
                <a:sym typeface="Verdana"/>
              </a:rPr>
              <a:t> de </a:t>
            </a:r>
            <a:r>
              <a:rPr lang="en-US" sz="2400" kern="0" dirty="0" err="1">
                <a:solidFill>
                  <a:srgbClr val="000000"/>
                </a:solidFill>
                <a:latin typeface="Verdana"/>
                <a:ea typeface="Verdana"/>
                <a:cs typeface="Verdana"/>
                <a:sym typeface="Verdana"/>
              </a:rPr>
              <a:t>soporte</a:t>
            </a:r>
            <a:r>
              <a:rPr lang="en-US" sz="2400" kern="0" dirty="0">
                <a:solidFill>
                  <a:srgbClr val="000000"/>
                </a:solidFill>
                <a:latin typeface="Verdana"/>
                <a:ea typeface="Verdana"/>
                <a:cs typeface="Verdana"/>
                <a:sym typeface="Verdana"/>
              </a:rPr>
              <a:t> </a:t>
            </a:r>
          </a:p>
          <a:p>
            <a:pPr marL="342900" indent="-342900" hangingPunct="0">
              <a:buFont typeface="Arial"/>
              <a:buChar char="•"/>
            </a:pPr>
            <a:r>
              <a:rPr lang="en-US" sz="2400" kern="0" dirty="0" err="1">
                <a:solidFill>
                  <a:srgbClr val="000000"/>
                </a:solidFill>
                <a:latin typeface="Verdana"/>
                <a:ea typeface="Verdana"/>
                <a:cs typeface="Verdana"/>
                <a:sym typeface="Verdana"/>
              </a:rPr>
              <a:t>Salud</a:t>
            </a:r>
            <a:r>
              <a:rPr lang="en-US" sz="2400" kern="0" dirty="0">
                <a:solidFill>
                  <a:srgbClr val="000000"/>
                </a:solidFill>
                <a:latin typeface="Verdana"/>
                <a:ea typeface="Verdana"/>
                <a:cs typeface="Verdana"/>
                <a:sym typeface="Verdana"/>
              </a:rPr>
              <a:t> mental </a:t>
            </a:r>
          </a:p>
        </p:txBody>
      </p:sp>
      <p:pic>
        <p:nvPicPr>
          <p:cNvPr id="3" name="Picture 2">
            <a:extLst>
              <a:ext uri="{FF2B5EF4-FFF2-40B4-BE49-F238E27FC236}">
                <a16:creationId xmlns:a16="http://schemas.microsoft.com/office/drawing/2014/main" id="{2A66506B-BE71-C441-A533-A341949932CE}"/>
              </a:ext>
            </a:extLst>
          </p:cNvPr>
          <p:cNvPicPr>
            <a:picLocks noChangeAspect="1"/>
          </p:cNvPicPr>
          <p:nvPr/>
        </p:nvPicPr>
        <p:blipFill>
          <a:blip r:embed="rId3"/>
          <a:stretch>
            <a:fillRect/>
          </a:stretch>
        </p:blipFill>
        <p:spPr>
          <a:xfrm>
            <a:off x="1310858" y="3712358"/>
            <a:ext cx="4214179" cy="2107090"/>
          </a:xfrm>
          <a:prstGeom prst="rect">
            <a:avLst/>
          </a:prstGeom>
        </p:spPr>
      </p:pic>
      <p:pic>
        <p:nvPicPr>
          <p:cNvPr id="5" name="Picture 4" descr="A group of people standing in the dirt&#10;&#10;Description automatically generated">
            <a:extLst>
              <a:ext uri="{FF2B5EF4-FFF2-40B4-BE49-F238E27FC236}">
                <a16:creationId xmlns:a16="http://schemas.microsoft.com/office/drawing/2014/main" id="{BCDDC146-2D9E-6541-AB57-02444A281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965" y="3275431"/>
            <a:ext cx="3583460" cy="2687595"/>
          </a:xfrm>
          <a:prstGeom prst="rect">
            <a:avLst/>
          </a:prstGeom>
        </p:spPr>
      </p:pic>
    </p:spTree>
    <p:extLst>
      <p:ext uri="{BB962C8B-B14F-4D97-AF65-F5344CB8AC3E}">
        <p14:creationId xmlns:p14="http://schemas.microsoft.com/office/powerpoint/2010/main" val="29805171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19" y="747227"/>
            <a:ext cx="9898238" cy="734870"/>
          </a:xfrm>
        </p:spPr>
        <p:txBody>
          <a:bodyPr>
            <a:noAutofit/>
          </a:bodyPr>
          <a:lstStyle/>
          <a:p>
            <a:br>
              <a:rPr lang="en-US" sz="2700" dirty="0"/>
            </a:br>
            <a:br>
              <a:rPr lang="en-US" sz="2700" dirty="0"/>
            </a:br>
            <a:r>
              <a:rPr lang="en-US" sz="2700" u="sng" dirty="0" err="1"/>
              <a:t>Recursos</a:t>
            </a:r>
            <a:r>
              <a:rPr lang="en-US" sz="2700" u="sng" dirty="0"/>
              <a:t> que me </a:t>
            </a:r>
            <a:r>
              <a:rPr lang="en-US" sz="2700" u="sng" dirty="0" err="1"/>
              <a:t>ayudaron</a:t>
            </a:r>
            <a:r>
              <a:rPr lang="en-US" sz="2700" dirty="0"/>
              <a:t>
</a:t>
            </a:r>
          </a:p>
        </p:txBody>
      </p:sp>
      <p:sp>
        <p:nvSpPr>
          <p:cNvPr id="3" name="Text Placeholder 2"/>
          <p:cNvSpPr>
            <a:spLocks noGrp="1"/>
          </p:cNvSpPr>
          <p:nvPr>
            <p:ph type="body" idx="1"/>
          </p:nvPr>
        </p:nvSpPr>
        <p:spPr>
          <a:xfrm>
            <a:off x="732315" y="1482096"/>
            <a:ext cx="9898238" cy="3375613"/>
          </a:xfrm>
        </p:spPr>
        <p:txBody>
          <a:bodyPr>
            <a:normAutofit/>
          </a:bodyPr>
          <a:lstStyle/>
          <a:p>
            <a:pPr>
              <a:buFont typeface="Arial" panose="020B0604020202020204" pitchFamily="34" charset="0"/>
              <a:buChar char="•"/>
            </a:pPr>
            <a:r>
              <a:rPr lang="en-US" sz="2700" dirty="0"/>
              <a:t>Centro de </a:t>
            </a:r>
            <a:r>
              <a:rPr lang="en-US" sz="2700" dirty="0" err="1"/>
              <a:t>Puestos</a:t>
            </a:r>
            <a:r>
              <a:rPr lang="en-US" sz="2700" dirty="0"/>
              <a:t> de </a:t>
            </a:r>
            <a:r>
              <a:rPr lang="en-US" sz="2700" dirty="0" err="1"/>
              <a:t>Internos</a:t>
            </a:r>
            <a:r>
              <a:rPr lang="en-US" sz="2700" dirty="0"/>
              <a:t> y Carreras </a:t>
            </a:r>
          </a:p>
          <a:p>
            <a:pPr>
              <a:buFont typeface="Arial" panose="020B0604020202020204" pitchFamily="34" charset="0"/>
              <a:buChar char="•"/>
            </a:pPr>
            <a:r>
              <a:rPr lang="en-US" sz="2700" dirty="0"/>
              <a:t>Centro de </a:t>
            </a:r>
            <a:r>
              <a:rPr lang="en-US" sz="2700" dirty="0" err="1"/>
              <a:t>Asistencia</a:t>
            </a:r>
            <a:r>
              <a:rPr lang="en-US" sz="2700" dirty="0"/>
              <a:t> </a:t>
            </a:r>
            <a:r>
              <a:rPr lang="en-US" sz="2700" dirty="0" err="1"/>
              <a:t>Académica</a:t>
            </a:r>
            <a:r>
              <a:rPr lang="en-US" sz="2700" dirty="0"/>
              <a:t> y </a:t>
            </a:r>
            <a:r>
              <a:rPr lang="en-US" sz="2700" dirty="0" err="1"/>
              <a:t>Tutoría</a:t>
            </a:r>
            <a:r>
              <a:rPr lang="en-US" sz="2700" dirty="0"/>
              <a:t>  </a:t>
            </a:r>
          </a:p>
          <a:p>
            <a:pPr>
              <a:buFont typeface="Arial" panose="020B0604020202020204" pitchFamily="34" charset="0"/>
              <a:buChar char="•"/>
            </a:pPr>
            <a:r>
              <a:rPr lang="en-US" sz="2700" dirty="0" err="1"/>
              <a:t>Servicios</a:t>
            </a:r>
            <a:r>
              <a:rPr lang="en-US" sz="2700" dirty="0"/>
              <a:t> de </a:t>
            </a:r>
            <a:r>
              <a:rPr lang="en-US" sz="2700" dirty="0" err="1"/>
              <a:t>Salud</a:t>
            </a:r>
            <a:r>
              <a:rPr lang="en-US" sz="2700" dirty="0"/>
              <a:t> y </a:t>
            </a:r>
            <a:r>
              <a:rPr lang="en-US" sz="2700" dirty="0" err="1"/>
              <a:t>Consejería</a:t>
            </a:r>
            <a:r>
              <a:rPr lang="en-US" sz="2700" dirty="0"/>
              <a:t> </a:t>
            </a:r>
            <a:r>
              <a:rPr lang="en-US" sz="2700" dirty="0" err="1"/>
              <a:t>Estudiantil</a:t>
            </a:r>
            <a:r>
              <a:rPr lang="en-US" sz="2700" dirty="0"/>
              <a:t> </a:t>
            </a:r>
          </a:p>
          <a:p>
            <a:pPr>
              <a:buFont typeface="Arial" panose="020B0604020202020204" pitchFamily="34" charset="0"/>
              <a:buChar char="•"/>
            </a:pPr>
            <a:endParaRPr lang="en-US" sz="2700" dirty="0"/>
          </a:p>
          <a:p>
            <a:pPr>
              <a:buFont typeface="Arial" panose="020B0604020202020204" pitchFamily="34" charset="0"/>
              <a:buChar char="•"/>
            </a:pPr>
            <a:endParaRPr lang="en-US" sz="2700" dirty="0"/>
          </a:p>
          <a:p>
            <a:pPr>
              <a:buFont typeface="Arial" panose="020B0604020202020204" pitchFamily="34" charset="0"/>
              <a:buChar char="•"/>
            </a:pPr>
            <a:endParaRPr lang="en-US" sz="3600" dirty="0"/>
          </a:p>
        </p:txBody>
      </p:sp>
      <p:pic>
        <p:nvPicPr>
          <p:cNvPr id="4" name="Picture 3">
            <a:extLst>
              <a:ext uri="{FF2B5EF4-FFF2-40B4-BE49-F238E27FC236}">
                <a16:creationId xmlns:a16="http://schemas.microsoft.com/office/drawing/2014/main" id="{5E041DE1-93F5-A146-87F9-359B5228BBAB}"/>
              </a:ext>
            </a:extLst>
          </p:cNvPr>
          <p:cNvPicPr>
            <a:picLocks noChangeAspect="1"/>
          </p:cNvPicPr>
          <p:nvPr/>
        </p:nvPicPr>
        <p:blipFill>
          <a:blip r:embed="rId2"/>
          <a:stretch>
            <a:fillRect/>
          </a:stretch>
        </p:blipFill>
        <p:spPr>
          <a:xfrm>
            <a:off x="878619" y="3712464"/>
            <a:ext cx="5077187" cy="2030875"/>
          </a:xfrm>
          <a:prstGeom prst="rect">
            <a:avLst/>
          </a:prstGeom>
        </p:spPr>
      </p:pic>
      <p:pic>
        <p:nvPicPr>
          <p:cNvPr id="5" name="Picture 4">
            <a:extLst>
              <a:ext uri="{FF2B5EF4-FFF2-40B4-BE49-F238E27FC236}">
                <a16:creationId xmlns:a16="http://schemas.microsoft.com/office/drawing/2014/main" id="{044B5A2C-B894-E549-B16A-2BC75F0A0396}"/>
              </a:ext>
            </a:extLst>
          </p:cNvPr>
          <p:cNvPicPr>
            <a:picLocks noChangeAspect="1"/>
          </p:cNvPicPr>
          <p:nvPr/>
        </p:nvPicPr>
        <p:blipFill>
          <a:blip r:embed="rId3"/>
          <a:stretch>
            <a:fillRect/>
          </a:stretch>
        </p:blipFill>
        <p:spPr>
          <a:xfrm>
            <a:off x="6858000" y="3712464"/>
            <a:ext cx="3918857" cy="2049002"/>
          </a:xfrm>
          <a:prstGeom prst="rect">
            <a:avLst/>
          </a:prstGeom>
        </p:spPr>
      </p:pic>
      <p:pic>
        <p:nvPicPr>
          <p:cNvPr id="6" name="Picture 5">
            <a:extLst>
              <a:ext uri="{FF2B5EF4-FFF2-40B4-BE49-F238E27FC236}">
                <a16:creationId xmlns:a16="http://schemas.microsoft.com/office/drawing/2014/main" id="{99D30D7C-2CE6-944D-A7FF-F16348B77518}"/>
              </a:ext>
            </a:extLst>
          </p:cNvPr>
          <p:cNvPicPr>
            <a:picLocks noChangeAspect="1"/>
          </p:cNvPicPr>
          <p:nvPr/>
        </p:nvPicPr>
        <p:blipFill>
          <a:blip r:embed="rId4"/>
          <a:stretch>
            <a:fillRect/>
          </a:stretch>
        </p:blipFill>
        <p:spPr>
          <a:xfrm>
            <a:off x="8115264" y="814088"/>
            <a:ext cx="3344421" cy="2030874"/>
          </a:xfrm>
          <a:prstGeom prst="rect">
            <a:avLst/>
          </a:prstGeom>
        </p:spPr>
      </p:pic>
    </p:spTree>
    <p:extLst>
      <p:ext uri="{BB962C8B-B14F-4D97-AF65-F5344CB8AC3E}">
        <p14:creationId xmlns:p14="http://schemas.microsoft.com/office/powerpoint/2010/main" val="7328191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040" y="1069061"/>
            <a:ext cx="10027920" cy="548641"/>
          </a:xfrm>
        </p:spPr>
        <p:txBody>
          <a:bodyPr>
            <a:normAutofit fontScale="90000"/>
          </a:bodyPr>
          <a:lstStyle/>
          <a:p>
            <a:r>
              <a:rPr lang="en-US" sz="3350" u="sng" dirty="0" err="1"/>
              <a:t>Comunidad</a:t>
            </a:r>
            <a:r>
              <a:rPr lang="en-US" u="sng" dirty="0"/>
              <a:t> 
</a:t>
            </a:r>
          </a:p>
        </p:txBody>
      </p:sp>
      <p:sp>
        <p:nvSpPr>
          <p:cNvPr id="3" name="TextBox 2"/>
          <p:cNvSpPr txBox="1"/>
          <p:nvPr/>
        </p:nvSpPr>
        <p:spPr>
          <a:xfrm>
            <a:off x="1761465" y="2274050"/>
            <a:ext cx="92398" cy="83099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hangingPunct="0"/>
            <a:endParaRPr lang="en-US" sz="2400" kern="0" dirty="0">
              <a:solidFill>
                <a:srgbClr val="000000"/>
              </a:solidFill>
              <a:latin typeface="Verdana"/>
              <a:ea typeface="Verdana"/>
              <a:cs typeface="Verdana"/>
              <a:sym typeface="Verdana"/>
            </a:endParaRPr>
          </a:p>
          <a:p>
            <a:pPr hangingPunct="0"/>
            <a:endParaRPr lang="en-US" sz="2400" kern="0" dirty="0">
              <a:solidFill>
                <a:srgbClr val="000000"/>
              </a:solidFill>
              <a:latin typeface="Verdana"/>
              <a:ea typeface="Verdana"/>
              <a:cs typeface="Verdana"/>
              <a:sym typeface="Verdana"/>
            </a:endParaRPr>
          </a:p>
        </p:txBody>
      </p:sp>
      <p:pic>
        <p:nvPicPr>
          <p:cNvPr id="4" name="Picture 3" descr="IMG_235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727" y="1539448"/>
            <a:ext cx="2831141" cy="3779105"/>
          </a:xfrm>
          <a:prstGeom prst="rect">
            <a:avLst/>
          </a:prstGeom>
        </p:spPr>
      </p:pic>
      <p:pic>
        <p:nvPicPr>
          <p:cNvPr id="6" name="Picture 5" descr="IMG_09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721" y="2738589"/>
            <a:ext cx="2522366" cy="3363155"/>
          </a:xfrm>
          <a:prstGeom prst="rect">
            <a:avLst/>
          </a:prstGeom>
        </p:spPr>
      </p:pic>
      <p:pic>
        <p:nvPicPr>
          <p:cNvPr id="7" name="Picture 6" descr="IMG_093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82" y="2354170"/>
            <a:ext cx="2831141" cy="3774855"/>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BB9CF556-0C31-F34A-A404-77C4C645AA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4400" y="0"/>
            <a:ext cx="2727425" cy="3636566"/>
          </a:xfrm>
          <a:prstGeom prst="rect">
            <a:avLst/>
          </a:prstGeom>
        </p:spPr>
      </p:pic>
      <p:pic>
        <p:nvPicPr>
          <p:cNvPr id="12" name="Picture 11" descr="A group of people in a field&#10;&#10;Description automatically generated">
            <a:extLst>
              <a:ext uri="{FF2B5EF4-FFF2-40B4-BE49-F238E27FC236}">
                <a16:creationId xmlns:a16="http://schemas.microsoft.com/office/drawing/2014/main" id="{0216A3D8-5CA5-F541-821B-3CD0F3C54F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5029" y="3304415"/>
            <a:ext cx="3351209" cy="2797329"/>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6DAE1259-9844-3940-B6C5-A0772D4F51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9782" y="373513"/>
            <a:ext cx="3484705" cy="2613529"/>
          </a:xfrm>
          <a:prstGeom prst="rect">
            <a:avLst/>
          </a:prstGeom>
        </p:spPr>
      </p:pic>
    </p:spTree>
    <p:extLst>
      <p:ext uri="{BB962C8B-B14F-4D97-AF65-F5344CB8AC3E}">
        <p14:creationId xmlns:p14="http://schemas.microsoft.com/office/powerpoint/2010/main" val="25308230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1" y="1411105"/>
            <a:ext cx="6533803" cy="401648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Reconocemos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las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vienen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diferentes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formas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tamaños</a:t>
            </a:r>
            <a:endParaRPr kumimoji="0" lang="en-US" sz="2400" b="0" i="0" u="none" strike="noStrike" kern="1200" cap="none" spc="0" normalizeH="0" baseline="0" noProof="0" dirty="0">
              <a:ln>
                <a:noFill/>
              </a:ln>
              <a:solidFill>
                <a:prstClr val="black"/>
              </a:solidFill>
              <a:effectLst/>
              <a:highlight>
                <a:srgbClr val="00FFFF"/>
              </a:highligh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miembros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críticos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apreciados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Bienvenidos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la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48641" y="519448"/>
            <a:ext cx="926037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Bienvenidos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6" name="Picture 5"/>
          <p:cNvPicPr>
            <a:picLocks noChangeAspect="1"/>
          </p:cNvPicPr>
          <p:nvPr/>
        </p:nvPicPr>
        <p:blipFill>
          <a:blip r:embed="rId3"/>
          <a:stretch>
            <a:fillRect/>
          </a:stretch>
        </p:blipFill>
        <p:spPr>
          <a:xfrm>
            <a:off x="7241627" y="1526705"/>
            <a:ext cx="4760925" cy="32312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017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040" y="793187"/>
            <a:ext cx="10027920" cy="548641"/>
          </a:xfrm>
        </p:spPr>
        <p:txBody>
          <a:bodyPr>
            <a:normAutofit fontScale="90000"/>
          </a:bodyPr>
          <a:lstStyle/>
          <a:p>
            <a:pPr algn="ctr"/>
            <a:r>
              <a:rPr lang="en-US" u="sng" dirty="0"/>
              <a:t>Mis </a:t>
            </a:r>
            <a:r>
              <a:rPr lang="en-US" u="sng" dirty="0" err="1"/>
              <a:t>consejos</a:t>
            </a:r>
            <a:r>
              <a:rPr lang="en-US" u="sng" dirty="0"/>
              <a:t> PARA SUS ESTUDIANTES </a:t>
            </a:r>
            <a:r>
              <a:rPr lang="en-US" dirty="0"/>
              <a:t>
</a:t>
            </a:r>
          </a:p>
        </p:txBody>
      </p:sp>
      <p:sp>
        <p:nvSpPr>
          <p:cNvPr id="4" name="TextBox 3"/>
          <p:cNvSpPr txBox="1"/>
          <p:nvPr/>
        </p:nvSpPr>
        <p:spPr>
          <a:xfrm>
            <a:off x="1415829" y="1268519"/>
            <a:ext cx="9360343" cy="249299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342900" indent="-342900" algn="ctr" hangingPunct="0">
              <a:buFont typeface="Arial"/>
              <a:buChar char="•"/>
            </a:pPr>
            <a:r>
              <a:rPr lang="en-US" sz="3300" kern="0" dirty="0">
                <a:solidFill>
                  <a:srgbClr val="000000"/>
                </a:solidFill>
                <a:latin typeface="Verdana"/>
                <a:ea typeface="Verdana"/>
                <a:cs typeface="Verdana"/>
                <a:sym typeface="Verdana"/>
              </a:rPr>
              <a:t>¡No </a:t>
            </a:r>
            <a:r>
              <a:rPr lang="en-US" sz="3300" kern="0" dirty="0" err="1">
                <a:solidFill>
                  <a:srgbClr val="000000"/>
                </a:solidFill>
                <a:latin typeface="Verdana"/>
                <a:ea typeface="Verdana"/>
                <a:cs typeface="Verdana"/>
                <a:sym typeface="Verdana"/>
              </a:rPr>
              <a:t>tengan</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miedo</a:t>
            </a:r>
            <a:r>
              <a:rPr lang="en-US" sz="3300" kern="0" dirty="0">
                <a:solidFill>
                  <a:srgbClr val="000000"/>
                </a:solidFill>
                <a:latin typeface="Verdana"/>
                <a:ea typeface="Verdana"/>
                <a:cs typeface="Verdana"/>
                <a:sym typeface="Verdana"/>
              </a:rPr>
              <a:t> de </a:t>
            </a:r>
            <a:r>
              <a:rPr lang="en-US" sz="3300" kern="0" dirty="0" err="1">
                <a:solidFill>
                  <a:srgbClr val="000000"/>
                </a:solidFill>
                <a:latin typeface="Verdana"/>
                <a:ea typeface="Verdana"/>
                <a:cs typeface="Verdana"/>
                <a:sym typeface="Verdana"/>
              </a:rPr>
              <a:t>pedir</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ayuda</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Encuentra</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tu</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comunidad</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en</a:t>
            </a:r>
            <a:r>
              <a:rPr lang="en-US" sz="3300" kern="0" dirty="0">
                <a:solidFill>
                  <a:srgbClr val="000000"/>
                </a:solidFill>
                <a:latin typeface="Verdana"/>
                <a:ea typeface="Verdana"/>
                <a:cs typeface="Verdana"/>
                <a:sym typeface="Verdana"/>
              </a:rPr>
              <a:t> la </a:t>
            </a:r>
            <a:r>
              <a:rPr lang="en-US" sz="3300" kern="0" dirty="0" err="1">
                <a:solidFill>
                  <a:srgbClr val="000000"/>
                </a:solidFill>
                <a:latin typeface="Verdana"/>
                <a:ea typeface="Verdana"/>
                <a:cs typeface="Verdana"/>
                <a:sym typeface="Verdana"/>
              </a:rPr>
              <a:t>universidad</a:t>
            </a:r>
            <a:r>
              <a:rPr lang="en-US" sz="3300" kern="0" dirty="0">
                <a:solidFill>
                  <a:srgbClr val="000000"/>
                </a:solidFill>
                <a:latin typeface="Verdana"/>
                <a:ea typeface="Verdana"/>
                <a:cs typeface="Verdana"/>
                <a:sym typeface="Verdana"/>
              </a:rPr>
              <a:t> 
¡Es </a:t>
            </a:r>
            <a:r>
              <a:rPr lang="en-US" sz="3300" kern="0" dirty="0" err="1">
                <a:solidFill>
                  <a:srgbClr val="000000"/>
                </a:solidFill>
                <a:latin typeface="Verdana"/>
                <a:ea typeface="Verdana"/>
                <a:cs typeface="Verdana"/>
                <a:sym typeface="Verdana"/>
              </a:rPr>
              <a:t>importante</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hacer</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tiempo</a:t>
            </a:r>
            <a:r>
              <a:rPr lang="en-US" sz="3300" kern="0" dirty="0">
                <a:solidFill>
                  <a:srgbClr val="000000"/>
                </a:solidFill>
                <a:latin typeface="Verdana"/>
                <a:ea typeface="Verdana"/>
                <a:cs typeface="Verdana"/>
                <a:sym typeface="Verdana"/>
              </a:rPr>
              <a:t> para </a:t>
            </a:r>
            <a:r>
              <a:rPr lang="en-US" sz="3300" kern="0" dirty="0" err="1">
                <a:solidFill>
                  <a:srgbClr val="000000"/>
                </a:solidFill>
                <a:latin typeface="Verdana"/>
                <a:ea typeface="Verdana"/>
                <a:cs typeface="Verdana"/>
                <a:sym typeface="Verdana"/>
              </a:rPr>
              <a:t>ti</a:t>
            </a:r>
            <a:r>
              <a:rPr lang="en-US" sz="3300" kern="0" dirty="0">
                <a:solidFill>
                  <a:srgbClr val="000000"/>
                </a:solidFill>
                <a:latin typeface="Verdana"/>
                <a:ea typeface="Verdana"/>
                <a:cs typeface="Verdana"/>
                <a:sym typeface="Verdana"/>
              </a:rPr>
              <a:t> </a:t>
            </a:r>
            <a:r>
              <a:rPr lang="en-US" sz="3300" kern="0" dirty="0" err="1">
                <a:solidFill>
                  <a:srgbClr val="000000"/>
                </a:solidFill>
                <a:latin typeface="Verdana"/>
                <a:ea typeface="Verdana"/>
                <a:cs typeface="Verdana"/>
                <a:sym typeface="Verdana"/>
              </a:rPr>
              <a:t>mismo</a:t>
            </a:r>
            <a:r>
              <a:rPr lang="en-US" sz="3300" kern="0" dirty="0">
                <a:solidFill>
                  <a:srgbClr val="000000"/>
                </a:solidFill>
                <a:latin typeface="Verdana"/>
                <a:ea typeface="Verdana"/>
                <a:cs typeface="Verdana"/>
                <a:sym typeface="Verdana"/>
              </a:rPr>
              <a:t>!</a:t>
            </a:r>
          </a:p>
          <a:p>
            <a:pPr hangingPunct="0"/>
            <a:endParaRPr lang="en-US" sz="2400" kern="0" dirty="0">
              <a:solidFill>
                <a:srgbClr val="000000"/>
              </a:solidFill>
              <a:latin typeface="Verdana"/>
              <a:ea typeface="Verdana"/>
              <a:cs typeface="Verdana"/>
              <a:sym typeface="Verdana"/>
            </a:endParaRPr>
          </a:p>
        </p:txBody>
      </p:sp>
      <p:pic>
        <p:nvPicPr>
          <p:cNvPr id="1026" name="Picture 2">
            <a:extLst>
              <a:ext uri="{FF2B5EF4-FFF2-40B4-BE49-F238E27FC236}">
                <a16:creationId xmlns:a16="http://schemas.microsoft.com/office/drawing/2014/main" id="{8D7BD2B7-9AF7-0040-9280-4D9AB638B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8384" y="3757099"/>
            <a:ext cx="2605024" cy="24651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67AE25-B3D9-1F44-A2EB-644C4D9703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040" y="3704952"/>
            <a:ext cx="1456411" cy="249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81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554" y="746863"/>
            <a:ext cx="10760951" cy="1782026"/>
          </a:xfrm>
        </p:spPr>
        <p:txBody>
          <a:bodyPr/>
          <a:lstStyle/>
          <a:p>
            <a:r>
              <a:rPr lang="es-US" dirty="0">
                <a:solidFill>
                  <a:schemeClr val="bg2">
                    <a:lumMod val="10000"/>
                  </a:schemeClr>
                </a:solidFill>
                <a:latin typeface="Proxima Nova"/>
              </a:rPr>
              <a:t>El Primer Año de su Estudiante:</a:t>
            </a:r>
            <a:br>
              <a:rPr lang="es-US" dirty="0"/>
            </a:br>
            <a:r>
              <a:rPr lang="es-US" sz="3600" b="0" i="1" dirty="0">
                <a:solidFill>
                  <a:schemeClr val="bg2">
                    <a:lumMod val="10000"/>
                  </a:schemeClr>
                </a:solidFill>
                <a:latin typeface="Proxima Nova"/>
              </a:rPr>
              <a:t>Trabajando Juntos para Apoyar el </a:t>
            </a:r>
            <a:r>
              <a:rPr lang="es-US" sz="3600" b="0" i="1" dirty="0">
                <a:solidFill>
                  <a:schemeClr val="bg2">
                    <a:lumMod val="10000"/>
                  </a:schemeClr>
                </a:solidFill>
                <a:latin typeface="Proxima Nova"/>
                <a:cs typeface="Calibri"/>
              </a:rPr>
              <a:t>Éxito</a:t>
            </a:r>
            <a:r>
              <a:rPr lang="es-US" sz="3600" b="0" i="1" dirty="0">
                <a:solidFill>
                  <a:schemeClr val="bg2">
                    <a:lumMod val="10000"/>
                  </a:schemeClr>
                </a:solidFill>
                <a:latin typeface="Proxima Nova"/>
              </a:rPr>
              <a:t> Estudiantil en una Universidad de Investigación</a:t>
            </a:r>
          </a:p>
        </p:txBody>
      </p:sp>
      <p:sp>
        <p:nvSpPr>
          <p:cNvPr id="3" name="Subtitle 2"/>
          <p:cNvSpPr>
            <a:spLocks noGrp="1"/>
          </p:cNvSpPr>
          <p:nvPr>
            <p:ph type="subTitle" idx="1"/>
          </p:nvPr>
        </p:nvSpPr>
        <p:spPr>
          <a:xfrm>
            <a:off x="661554" y="2861028"/>
            <a:ext cx="9815944" cy="480131"/>
          </a:xfrm>
        </p:spPr>
        <p:txBody>
          <a:bodyPr/>
          <a:lstStyle/>
          <a:p>
            <a:r>
              <a:rPr lang="es-US" dirty="0">
                <a:solidFill>
                  <a:schemeClr val="bg2">
                    <a:lumMod val="10000"/>
                  </a:schemeClr>
                </a:solidFill>
                <a:latin typeface="Proxima Nova"/>
              </a:rPr>
              <a:t>Orientación 2020</a:t>
            </a:r>
          </a:p>
        </p:txBody>
      </p:sp>
    </p:spTree>
    <p:extLst>
      <p:ext uri="{BB962C8B-B14F-4D97-AF65-F5344CB8AC3E}">
        <p14:creationId xmlns:p14="http://schemas.microsoft.com/office/powerpoint/2010/main" val="17853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9716"/>
            <a:ext cx="10515600" cy="2086725"/>
          </a:xfrm>
        </p:spPr>
        <p:txBody>
          <a:bodyPr/>
          <a:lstStyle/>
          <a:p>
            <a:pPr algn="ctr"/>
            <a:r>
              <a:rPr lang="es-MX" dirty="0">
                <a:latin typeface="Proxima Nova"/>
              </a:rPr>
              <a:t>Esta presentaci</a:t>
            </a:r>
            <a:r>
              <a:rPr lang="es-MX" i="0" dirty="0">
                <a:solidFill>
                  <a:srgbClr val="222222"/>
                </a:solidFill>
                <a:effectLst/>
                <a:latin typeface="Proxima Nova"/>
              </a:rPr>
              <a:t>ón</a:t>
            </a:r>
            <a:r>
              <a:rPr lang="es-MX">
                <a:latin typeface="Proxima Nova"/>
              </a:rPr>
              <a:t> es para platicar de cómo </a:t>
            </a:r>
            <a:r>
              <a:rPr lang="es-MX" dirty="0">
                <a:latin typeface="Proxima Nova"/>
              </a:rPr>
              <a:t>nosotros trabajamos juntos para incentivar el éxito estudiantil aquí en UC Davis</a:t>
            </a:r>
            <a:br>
              <a:rPr lang="es-MX" dirty="0"/>
            </a:br>
            <a:endParaRPr lang="es-MX"/>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748642" y="2370723"/>
            <a:ext cx="6977743" cy="3050270"/>
          </a:xfrm>
          <a:prstGeom prst="rect">
            <a:avLst/>
          </a:prstGeom>
          <a:ln w="19050">
            <a:solidFill>
              <a:schemeClr val="accent1"/>
            </a:solidFill>
          </a:ln>
        </p:spPr>
      </p:pic>
    </p:spTree>
    <p:extLst>
      <p:ext uri="{BB962C8B-B14F-4D97-AF65-F5344CB8AC3E}">
        <p14:creationId xmlns:p14="http://schemas.microsoft.com/office/powerpoint/2010/main" val="321505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66" y="540651"/>
            <a:ext cx="10515600" cy="1089529"/>
          </a:xfrm>
        </p:spPr>
        <p:txBody>
          <a:bodyPr/>
          <a:lstStyle/>
          <a:p>
            <a:pPr algn="ctr"/>
            <a:r>
              <a:rPr lang="en-US" b="1">
                <a:latin typeface="Proxima Nova"/>
              </a:rPr>
              <a:t>Los Deberes de </a:t>
            </a:r>
            <a:r>
              <a:rPr lang="en-US" b="1" err="1">
                <a:latin typeface="Proxima Nova"/>
              </a:rPr>
              <a:t>su</a:t>
            </a:r>
            <a:r>
              <a:rPr lang="en-US" b="1" dirty="0">
                <a:latin typeface="Proxima Nova"/>
              </a:rPr>
              <a:t> </a:t>
            </a:r>
            <a:br>
              <a:rPr lang="en-US" b="1" dirty="0">
                <a:latin typeface="Proxima Nova"/>
              </a:rPr>
            </a:br>
            <a:r>
              <a:rPr lang="en-US" b="1">
                <a:latin typeface="Proxima Nova"/>
              </a:rPr>
              <a:t>Estudiante</a:t>
            </a:r>
            <a:endParaRPr lang="en-US"/>
          </a:p>
        </p:txBody>
      </p:sp>
      <p:sp>
        <p:nvSpPr>
          <p:cNvPr id="3" name="Content Placeholder 2"/>
          <p:cNvSpPr>
            <a:spLocks noGrp="1"/>
          </p:cNvSpPr>
          <p:nvPr>
            <p:ph sz="half" idx="1"/>
          </p:nvPr>
        </p:nvSpPr>
        <p:spPr>
          <a:xfrm>
            <a:off x="766313" y="2357587"/>
            <a:ext cx="5181600" cy="3063403"/>
          </a:xfrm>
        </p:spPr>
        <p:txBody>
          <a:bodyPr/>
          <a:lstStyle/>
          <a:p>
            <a:pPr marL="514350" indent="-514350">
              <a:buFont typeface="+mj-lt"/>
              <a:buAutoNum type="arabicPeriod"/>
            </a:pPr>
            <a:r>
              <a:rPr lang="es-MX" b="1">
                <a:latin typeface="Proxima Nova"/>
              </a:rPr>
              <a:t>Aprender</a:t>
            </a:r>
            <a:r>
              <a:rPr lang="es-MX">
                <a:latin typeface="Proxima Nova"/>
              </a:rPr>
              <a:t> activamente en la clase</a:t>
            </a:r>
          </a:p>
          <a:p>
            <a:pPr marL="514350" indent="-514350">
              <a:buFont typeface="+mj-lt"/>
              <a:buAutoNum type="arabicPeriod"/>
            </a:pPr>
            <a:r>
              <a:rPr lang="es-MX">
                <a:latin typeface="Proxima Nova"/>
              </a:rPr>
              <a:t>Usar </a:t>
            </a:r>
            <a:r>
              <a:rPr lang="es-MX" b="1">
                <a:latin typeface="Proxima Nova"/>
              </a:rPr>
              <a:t>Recursos Académicos</a:t>
            </a:r>
          </a:p>
          <a:p>
            <a:pPr marL="514350" indent="-514350">
              <a:buFont typeface="+mj-lt"/>
              <a:buAutoNum type="arabicPeriod"/>
            </a:pPr>
            <a:r>
              <a:rPr lang="es-MX">
                <a:latin typeface="Proxima Nova"/>
              </a:rPr>
              <a:t>Adoptar las </a:t>
            </a:r>
            <a:r>
              <a:rPr lang="es-MX" b="1">
                <a:latin typeface="Proxima Nova"/>
              </a:rPr>
              <a:t>Oportunidades Co-Curriculares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80559" y="813254"/>
            <a:ext cx="4840534" cy="3227022"/>
          </a:xfrm>
          <a:prstGeom prst="rect">
            <a:avLst/>
          </a:prstGeom>
        </p:spPr>
      </p:pic>
    </p:spTree>
    <p:extLst>
      <p:ext uri="{BB962C8B-B14F-4D97-AF65-F5344CB8AC3E}">
        <p14:creationId xmlns:p14="http://schemas.microsoft.com/office/powerpoint/2010/main" val="2784747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3142"/>
            <a:ext cx="10515600" cy="1089529"/>
          </a:xfrm>
        </p:spPr>
        <p:txBody>
          <a:bodyPr/>
          <a:lstStyle/>
          <a:p>
            <a:r>
              <a:rPr lang="en-US" b="1" dirty="0"/>
              <a:t>1. </a:t>
            </a:r>
            <a:r>
              <a:rPr lang="es-ES" b="1" dirty="0"/>
              <a:t>Aprender Activamente en la Clase</a:t>
            </a:r>
            <a:br>
              <a:rPr lang="es-ES" b="1" dirty="0"/>
            </a:br>
            <a:endParaRPr lang="en-US" b="1" dirty="0"/>
          </a:p>
        </p:txBody>
      </p:sp>
      <p:sp>
        <p:nvSpPr>
          <p:cNvPr id="3" name="Content Placeholder 2"/>
          <p:cNvSpPr>
            <a:spLocks noGrp="1"/>
          </p:cNvSpPr>
          <p:nvPr>
            <p:ph sz="half" idx="1"/>
          </p:nvPr>
        </p:nvSpPr>
        <p:spPr>
          <a:xfrm>
            <a:off x="608163" y="1696229"/>
            <a:ext cx="5181600" cy="3596882"/>
          </a:xfrm>
        </p:spPr>
        <p:txBody>
          <a:bodyPr/>
          <a:lstStyle/>
          <a:p>
            <a:r>
              <a:rPr lang="es-MX">
                <a:latin typeface="Proxima Nova"/>
              </a:rPr>
              <a:t>Alta Rigurosidad Académica</a:t>
            </a:r>
          </a:p>
          <a:p>
            <a:r>
              <a:rPr lang="es-MX">
                <a:latin typeface="Proxima Nova"/>
              </a:rPr>
              <a:t>Diferentes tipos de cursos</a:t>
            </a:r>
          </a:p>
          <a:p>
            <a:pPr lvl="1"/>
            <a:r>
              <a:rPr lang="es-MX">
                <a:latin typeface="Proxima Nova"/>
              </a:rPr>
              <a:t>Clase, Laboratorio, Híbrido</a:t>
            </a:r>
          </a:p>
          <a:p>
            <a:pPr lvl="1"/>
            <a:r>
              <a:rPr lang="es-MX">
                <a:latin typeface="Proxima Nova"/>
              </a:rPr>
              <a:t>Conectarse con facultad  </a:t>
            </a:r>
            <a:endParaRPr lang="es-MX"/>
          </a:p>
          <a:p>
            <a:r>
              <a:rPr lang="es-MX">
                <a:latin typeface="Proxima Nova"/>
              </a:rPr>
              <a:t>El Sistema Trimestre- pasa rápido</a:t>
            </a:r>
            <a:endParaRPr lang="es-MX"/>
          </a:p>
          <a:p>
            <a:r>
              <a:rPr lang="es-MX">
                <a:latin typeface="Proxima Nova"/>
              </a:rPr>
              <a:t>Ser proactivo/a en el éxito de su educación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9800" y="1825625"/>
            <a:ext cx="5181600" cy="3458907"/>
          </a:xfrm>
        </p:spPr>
      </p:pic>
    </p:spTree>
    <p:extLst>
      <p:ext uri="{BB962C8B-B14F-4D97-AF65-F5344CB8AC3E}">
        <p14:creationId xmlns:p14="http://schemas.microsoft.com/office/powerpoint/2010/main" val="1539176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247"/>
            <a:ext cx="10515600" cy="1865126"/>
          </a:xfrm>
        </p:spPr>
        <p:txBody>
          <a:bodyPr/>
          <a:lstStyle/>
          <a:p>
            <a:r>
              <a:rPr lang="en-US" b="1" dirty="0">
                <a:latin typeface="Proxima Nova"/>
              </a:rPr>
              <a:t>1.</a:t>
            </a:r>
            <a:r>
              <a:rPr lang="es-ES" b="1" dirty="0">
                <a:latin typeface="Proxima Nova"/>
              </a:rPr>
              <a:t> Aprender Activamente en la Clase</a:t>
            </a:r>
            <a:r>
              <a:rPr lang="en-US" b="1" dirty="0">
                <a:latin typeface="Proxima Nova"/>
              </a:rPr>
              <a:t> </a:t>
            </a:r>
            <a:br>
              <a:rPr lang="en-US" b="1" dirty="0"/>
            </a:br>
            <a:br>
              <a:rPr lang="en-US" b="1" dirty="0"/>
            </a:br>
            <a:r>
              <a:rPr lang="es-MX" sz="2800">
                <a:latin typeface="Proxima Nova"/>
              </a:rPr>
              <a:t>Qué puede hacer </a:t>
            </a:r>
            <a:r>
              <a:rPr lang="es-MX" sz="2800" dirty="0">
                <a:latin typeface="Proxima Nova"/>
              </a:rPr>
              <a:t>usted para apoyar a su estudiante</a:t>
            </a:r>
            <a:r>
              <a:rPr lang="en-US" sz="2800" dirty="0">
                <a:latin typeface="Proxima Nova"/>
              </a:rPr>
              <a:t>?</a:t>
            </a:r>
            <a:br>
              <a:rPr lang="en-US" sz="2800" dirty="0"/>
            </a:br>
            <a:endParaRPr lang="en-US" sz="2800" dirty="0"/>
          </a:p>
        </p:txBody>
      </p:sp>
      <p:sp>
        <p:nvSpPr>
          <p:cNvPr id="3" name="Content Placeholder 2"/>
          <p:cNvSpPr>
            <a:spLocks noGrp="1"/>
          </p:cNvSpPr>
          <p:nvPr>
            <p:ph idx="1"/>
          </p:nvPr>
        </p:nvSpPr>
        <p:spPr>
          <a:xfrm>
            <a:off x="838200" y="2129639"/>
            <a:ext cx="10515600" cy="2159566"/>
          </a:xfrm>
        </p:spPr>
        <p:txBody>
          <a:bodyPr/>
          <a:lstStyle/>
          <a:p>
            <a:r>
              <a:rPr lang="es-MX">
                <a:latin typeface="Proxima Nova"/>
              </a:rPr>
              <a:t>Hablar con su estudiante antes del comienzo de clases y ponerse de acuerdo con expectativas</a:t>
            </a:r>
          </a:p>
          <a:p>
            <a:r>
              <a:rPr lang="es-MX">
                <a:latin typeface="Proxima Nova"/>
              </a:rPr>
              <a:t>Recordar a los estudiantes de cómo hacer su mejor esfuerzo en la Universidad de Investigación: conexión, horas de ayuda de los profesores, y oportunidades de proyectos de investigación</a:t>
            </a:r>
          </a:p>
        </p:txBody>
      </p:sp>
    </p:spTree>
    <p:extLst>
      <p:ext uri="{BB962C8B-B14F-4D97-AF65-F5344CB8AC3E}">
        <p14:creationId xmlns:p14="http://schemas.microsoft.com/office/powerpoint/2010/main" val="2751093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10515600" cy="590931"/>
          </a:xfrm>
        </p:spPr>
        <p:txBody>
          <a:bodyPr/>
          <a:lstStyle/>
          <a:p>
            <a:r>
              <a:rPr lang="es-MX" b="1">
                <a:latin typeface="Proxima Nova"/>
              </a:rPr>
              <a:t>Que Preguntarle a su Estudiante</a:t>
            </a:r>
          </a:p>
        </p:txBody>
      </p:sp>
      <p:sp>
        <p:nvSpPr>
          <p:cNvPr id="3" name="Content Placeholder 2"/>
          <p:cNvSpPr>
            <a:spLocks noGrp="1"/>
          </p:cNvSpPr>
          <p:nvPr>
            <p:ph idx="1"/>
          </p:nvPr>
        </p:nvSpPr>
        <p:spPr>
          <a:xfrm>
            <a:off x="838200" y="1444853"/>
            <a:ext cx="10515600" cy="4867999"/>
          </a:xfrm>
        </p:spPr>
        <p:txBody>
          <a:bodyPr/>
          <a:lstStyle/>
          <a:p>
            <a:r>
              <a:rPr lang="es-MX">
                <a:latin typeface="Proxima Nova"/>
              </a:rPr>
              <a:t>Qué estas aprendiendo en tu clase?</a:t>
            </a:r>
          </a:p>
          <a:p>
            <a:endParaRPr lang="es-MX" dirty="0"/>
          </a:p>
          <a:p>
            <a:r>
              <a:rPr lang="es-MX">
                <a:latin typeface="Proxima Nova"/>
              </a:rPr>
              <a:t>De que formas estás conociendo a tus profesores?</a:t>
            </a:r>
          </a:p>
          <a:p>
            <a:endParaRPr lang="es-MX" dirty="0"/>
          </a:p>
          <a:p>
            <a:r>
              <a:rPr lang="es-MX">
                <a:latin typeface="Proxima Nova"/>
              </a:rPr>
              <a:t>Cómo has cambiado tu forma de estudiar para adaptarte a la universidad?</a:t>
            </a:r>
          </a:p>
          <a:p>
            <a:pPr marL="0" indent="0">
              <a:buNone/>
            </a:pPr>
            <a:endParaRPr lang="es-MX" dirty="0"/>
          </a:p>
          <a:p>
            <a:r>
              <a:rPr lang="es-MX">
                <a:latin typeface="Proxima Nova"/>
              </a:rPr>
              <a:t>Qué recursos has encontrado que te ayudan a adaptarte académicamente a UC Davis?</a:t>
            </a:r>
          </a:p>
          <a:p>
            <a:endParaRPr lang="en-US" dirty="0"/>
          </a:p>
        </p:txBody>
      </p:sp>
      <p:pic>
        <p:nvPicPr>
          <p:cNvPr id="4" name="Picture 3"/>
          <p:cNvPicPr>
            <a:picLocks noChangeAspect="1"/>
          </p:cNvPicPr>
          <p:nvPr/>
        </p:nvPicPr>
        <p:blipFill>
          <a:blip r:embed="rId3"/>
          <a:stretch>
            <a:fillRect/>
          </a:stretch>
        </p:blipFill>
        <p:spPr>
          <a:xfrm>
            <a:off x="9486900" y="610960"/>
            <a:ext cx="1866900" cy="2457450"/>
          </a:xfrm>
          <a:prstGeom prst="rect">
            <a:avLst/>
          </a:prstGeom>
        </p:spPr>
      </p:pic>
    </p:spTree>
    <p:extLst>
      <p:ext uri="{BB962C8B-B14F-4D97-AF65-F5344CB8AC3E}">
        <p14:creationId xmlns:p14="http://schemas.microsoft.com/office/powerpoint/2010/main" val="1894576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3142"/>
            <a:ext cx="10515600" cy="1089529"/>
          </a:xfrm>
        </p:spPr>
        <p:txBody>
          <a:bodyPr/>
          <a:lstStyle/>
          <a:p>
            <a:r>
              <a:rPr lang="es-MX" b="1">
                <a:latin typeface="Proxima Nova"/>
              </a:rPr>
              <a:t>2. Usar Recursos Académicos</a:t>
            </a:r>
            <a:br>
              <a:rPr lang="en-US" b="1" dirty="0"/>
            </a:br>
            <a:endParaRPr lang="en-US" b="1" dirty="0"/>
          </a:p>
        </p:txBody>
      </p:sp>
      <p:sp>
        <p:nvSpPr>
          <p:cNvPr id="3" name="Content Placeholder 2"/>
          <p:cNvSpPr>
            <a:spLocks noGrp="1"/>
          </p:cNvSpPr>
          <p:nvPr>
            <p:ph sz="half" idx="1"/>
          </p:nvPr>
        </p:nvSpPr>
        <p:spPr>
          <a:xfrm>
            <a:off x="914400" y="1944866"/>
            <a:ext cx="5181600" cy="1643527"/>
          </a:xfrm>
        </p:spPr>
        <p:txBody>
          <a:bodyPr/>
          <a:lstStyle/>
          <a:p>
            <a:pPr marL="0" indent="0" algn="ctr">
              <a:buNone/>
            </a:pPr>
            <a:r>
              <a:rPr lang="es-MX">
                <a:latin typeface="Proxima Nova"/>
              </a:rPr>
              <a:t>Es posible que su estudiante tenga dificultad y necesite utilizar los recursos disponibles para ser éxitoso/a.</a:t>
            </a:r>
          </a:p>
        </p:txBody>
      </p:sp>
      <p:pic>
        <p:nvPicPr>
          <p:cNvPr id="5" name="Content Placeholder 4"/>
          <p:cNvPicPr>
            <a:picLocks noGrp="1" noChangeAspect="1"/>
          </p:cNvPicPr>
          <p:nvPr>
            <p:ph sz="half" idx="2"/>
          </p:nvPr>
        </p:nvPicPr>
        <p:blipFill>
          <a:blip r:embed="rId3"/>
          <a:stretch>
            <a:fillRect/>
          </a:stretch>
        </p:blipFill>
        <p:spPr>
          <a:xfrm>
            <a:off x="6302828" y="2307933"/>
            <a:ext cx="5181600" cy="3071380"/>
          </a:xfrm>
          <a:prstGeom prst="rect">
            <a:avLst/>
          </a:prstGeom>
        </p:spPr>
      </p:pic>
    </p:spTree>
    <p:extLst>
      <p:ext uri="{BB962C8B-B14F-4D97-AF65-F5344CB8AC3E}">
        <p14:creationId xmlns:p14="http://schemas.microsoft.com/office/powerpoint/2010/main" val="149627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10515600" cy="590931"/>
          </a:xfrm>
        </p:spPr>
        <p:txBody>
          <a:bodyPr/>
          <a:lstStyle/>
          <a:p>
            <a:r>
              <a:rPr lang="en-US" b="1" dirty="0">
                <a:latin typeface="Proxima Nova"/>
              </a:rPr>
              <a:t>2. </a:t>
            </a:r>
            <a:r>
              <a:rPr lang="en-US" b="1" err="1">
                <a:latin typeface="Proxima Nova"/>
              </a:rPr>
              <a:t>Usar</a:t>
            </a:r>
            <a:r>
              <a:rPr lang="en-US" b="1" dirty="0">
                <a:latin typeface="Proxima Nova"/>
              </a:rPr>
              <a:t> </a:t>
            </a:r>
            <a:r>
              <a:rPr lang="en-US" b="1" err="1">
                <a:latin typeface="Proxima Nova"/>
              </a:rPr>
              <a:t>Recursos</a:t>
            </a:r>
            <a:r>
              <a:rPr lang="en-US" b="1" dirty="0">
                <a:latin typeface="Proxima Nova"/>
              </a:rPr>
              <a:t> </a:t>
            </a:r>
            <a:r>
              <a:rPr lang="en-US" b="1">
                <a:latin typeface="Proxima Nova"/>
              </a:rPr>
              <a:t>Académicos</a:t>
            </a:r>
            <a:r>
              <a:rPr lang="en-US" b="1" dirty="0">
                <a:latin typeface="Proxima Nova"/>
              </a:rPr>
              <a:t> :</a:t>
            </a:r>
            <a:r>
              <a:rPr lang="en-US" dirty="0">
                <a:latin typeface="Proxima Nova"/>
              </a:rPr>
              <a:t> </a:t>
            </a:r>
            <a:r>
              <a:rPr lang="en-US" err="1">
                <a:latin typeface="Proxima Nova"/>
              </a:rPr>
              <a:t>Recordatorios</a:t>
            </a:r>
            <a:endParaRPr lang="en-US">
              <a:latin typeface="Proxima Nova"/>
            </a:endParaRPr>
          </a:p>
        </p:txBody>
      </p:sp>
      <p:sp>
        <p:nvSpPr>
          <p:cNvPr id="3" name="Content Placeholder 2"/>
          <p:cNvSpPr>
            <a:spLocks noGrp="1"/>
          </p:cNvSpPr>
          <p:nvPr>
            <p:ph idx="1"/>
          </p:nvPr>
        </p:nvSpPr>
        <p:spPr>
          <a:xfrm>
            <a:off x="838200" y="2010682"/>
            <a:ext cx="10515600" cy="3707682"/>
          </a:xfrm>
        </p:spPr>
        <p:txBody>
          <a:bodyPr/>
          <a:lstStyle/>
          <a:p>
            <a:r>
              <a:rPr lang="es-MX">
                <a:latin typeface="Proxima Nova"/>
              </a:rPr>
              <a:t>Estudiantes </a:t>
            </a:r>
            <a:r>
              <a:rPr lang="es-MX" u="sng">
                <a:latin typeface="Proxima Nova"/>
              </a:rPr>
              <a:t>necesitan </a:t>
            </a:r>
            <a:r>
              <a:rPr lang="es-MX">
                <a:latin typeface="Proxima Nova"/>
              </a:rPr>
              <a:t>aprovecharse de los recursos académicos!</a:t>
            </a:r>
          </a:p>
          <a:p>
            <a:endParaRPr lang="es-MX" dirty="0"/>
          </a:p>
          <a:p>
            <a:r>
              <a:rPr lang="es-MX">
                <a:latin typeface="Proxima Nova"/>
              </a:rPr>
              <a:t>Recibir ayuda de los tutores </a:t>
            </a:r>
            <a:r>
              <a:rPr lang="es-MX" u="sng">
                <a:latin typeface="Proxima Nova"/>
              </a:rPr>
              <a:t>temprano</a:t>
            </a:r>
            <a:r>
              <a:rPr lang="es-MX">
                <a:latin typeface="Proxima Nova"/>
              </a:rPr>
              <a:t> y </a:t>
            </a:r>
            <a:r>
              <a:rPr lang="es-MX" u="sng">
                <a:latin typeface="Proxima Nova"/>
              </a:rPr>
              <a:t>seguido</a:t>
            </a:r>
            <a:r>
              <a:rPr lang="es-MX">
                <a:latin typeface="Proxima Nova"/>
              </a:rPr>
              <a:t> para asegurarse que esten preparados.</a:t>
            </a:r>
          </a:p>
          <a:p>
            <a:pPr marL="0" indent="0">
              <a:buNone/>
            </a:pPr>
            <a:endParaRPr lang="es-MX" dirty="0"/>
          </a:p>
          <a:p>
            <a:r>
              <a:rPr lang="es-MX">
                <a:latin typeface="Proxima Nova"/>
              </a:rPr>
              <a:t>Motive a su estudiante a encontrar una carera que este de acuerdo con sus interéses y talentos</a:t>
            </a:r>
          </a:p>
        </p:txBody>
      </p:sp>
    </p:spTree>
    <p:extLst>
      <p:ext uri="{BB962C8B-B14F-4D97-AF65-F5344CB8AC3E}">
        <p14:creationId xmlns:p14="http://schemas.microsoft.com/office/powerpoint/2010/main" val="2085588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10515600" cy="590931"/>
          </a:xfrm>
        </p:spPr>
        <p:txBody>
          <a:bodyPr/>
          <a:lstStyle/>
          <a:p>
            <a:r>
              <a:rPr lang="en-US" b="1">
                <a:latin typeface="Proxima Nova"/>
              </a:rPr>
              <a:t>Qué </a:t>
            </a:r>
            <a:r>
              <a:rPr lang="en-US" b="1" err="1">
                <a:latin typeface="Proxima Nova"/>
              </a:rPr>
              <a:t>Preguntarle</a:t>
            </a:r>
            <a:r>
              <a:rPr lang="en-US" b="1" dirty="0">
                <a:latin typeface="Proxima Nova"/>
              </a:rPr>
              <a:t> a </a:t>
            </a:r>
            <a:r>
              <a:rPr lang="en-US" b="1" err="1">
                <a:latin typeface="Proxima Nova"/>
              </a:rPr>
              <a:t>su</a:t>
            </a:r>
            <a:r>
              <a:rPr lang="en-US" b="1" dirty="0">
                <a:latin typeface="Proxima Nova"/>
              </a:rPr>
              <a:t> </a:t>
            </a:r>
            <a:r>
              <a:rPr lang="en-US" b="1">
                <a:latin typeface="Proxima Nova"/>
              </a:rPr>
              <a:t>Estudiante?</a:t>
            </a:r>
          </a:p>
        </p:txBody>
      </p:sp>
      <p:sp>
        <p:nvSpPr>
          <p:cNvPr id="3" name="Content Placeholder 2"/>
          <p:cNvSpPr>
            <a:spLocks noGrp="1"/>
          </p:cNvSpPr>
          <p:nvPr>
            <p:ph idx="1"/>
          </p:nvPr>
        </p:nvSpPr>
        <p:spPr>
          <a:xfrm>
            <a:off x="1048520" y="1662071"/>
            <a:ext cx="9753600" cy="4579297"/>
          </a:xfrm>
        </p:spPr>
        <p:txBody>
          <a:bodyPr/>
          <a:lstStyle/>
          <a:p>
            <a:r>
              <a:rPr lang="es-MX" sz="2400">
                <a:latin typeface="Proxima Nova"/>
              </a:rPr>
              <a:t>Cómo te fue en la junta con tu mentor académico?</a:t>
            </a:r>
          </a:p>
          <a:p>
            <a:endParaRPr lang="es-MX" sz="2400" dirty="0"/>
          </a:p>
          <a:p>
            <a:r>
              <a:rPr lang="es-MX" sz="2400">
                <a:latin typeface="Proxima Nova"/>
              </a:rPr>
              <a:t>Qué retos estas encontrando? </a:t>
            </a:r>
          </a:p>
          <a:p>
            <a:endParaRPr lang="es-MX" sz="2400" dirty="0"/>
          </a:p>
          <a:p>
            <a:r>
              <a:rPr lang="es-MX" sz="2400">
                <a:latin typeface="Proxima Nova"/>
              </a:rPr>
              <a:t>Cómo te sentiste en tu primer examen?</a:t>
            </a:r>
          </a:p>
          <a:p>
            <a:pPr marL="0" indent="0">
              <a:buNone/>
            </a:pPr>
            <a:endParaRPr lang="es-MX" sz="2400" dirty="0"/>
          </a:p>
          <a:p>
            <a:r>
              <a:rPr lang="es-MX" sz="2400">
                <a:latin typeface="Proxima Nova"/>
              </a:rPr>
              <a:t>Cuéntame sobre tu clase favorita.</a:t>
            </a:r>
            <a:br>
              <a:rPr lang="es-MX" sz="2400" dirty="0"/>
            </a:br>
            <a:endParaRPr lang="es-MX" sz="2400" dirty="0"/>
          </a:p>
          <a:p>
            <a:r>
              <a:rPr lang="es-MX" sz="2400">
                <a:latin typeface="Proxima Nova"/>
              </a:rPr>
              <a:t>Te has juntado can tu Peer Mentor Académico? </a:t>
            </a:r>
            <a:endParaRPr lang="es-MX" sz="2400"/>
          </a:p>
          <a:p>
            <a:endParaRPr lang="en-US" dirty="0"/>
          </a:p>
        </p:txBody>
      </p:sp>
      <p:pic>
        <p:nvPicPr>
          <p:cNvPr id="4" name="Picture 3"/>
          <p:cNvPicPr>
            <a:picLocks noChangeAspect="1"/>
          </p:cNvPicPr>
          <p:nvPr/>
        </p:nvPicPr>
        <p:blipFill>
          <a:blip r:embed="rId3"/>
          <a:stretch>
            <a:fillRect/>
          </a:stretch>
        </p:blipFill>
        <p:spPr>
          <a:xfrm>
            <a:off x="8809264" y="2744560"/>
            <a:ext cx="1866900" cy="2457450"/>
          </a:xfrm>
          <a:prstGeom prst="rect">
            <a:avLst/>
          </a:prstGeom>
        </p:spPr>
      </p:pic>
    </p:spTree>
    <p:extLst>
      <p:ext uri="{BB962C8B-B14F-4D97-AF65-F5344CB8AC3E}">
        <p14:creationId xmlns:p14="http://schemas.microsoft.com/office/powerpoint/2010/main" val="301101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8641" y="395531"/>
            <a:ext cx="926037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Introducciones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del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Equipo</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1013" b="29096"/>
          <a:stretch/>
        </p:blipFill>
        <p:spPr>
          <a:xfrm>
            <a:off x="393588" y="1629303"/>
            <a:ext cx="11404823" cy="3033048"/>
          </a:xfrm>
          <a:prstGeom prst="rect">
            <a:avLst/>
          </a:prstGeom>
        </p:spPr>
      </p:pic>
    </p:spTree>
    <p:extLst>
      <p:ext uri="{BB962C8B-B14F-4D97-AF65-F5344CB8AC3E}">
        <p14:creationId xmlns:p14="http://schemas.microsoft.com/office/powerpoint/2010/main" val="3364031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3843"/>
            <a:ext cx="10874827" cy="1588127"/>
          </a:xfrm>
        </p:spPr>
        <p:txBody>
          <a:bodyPr/>
          <a:lstStyle/>
          <a:p>
            <a:r>
              <a:rPr lang="en-US" b="1" dirty="0">
                <a:latin typeface="Proxima Nova"/>
              </a:rPr>
              <a:t>3. Particip</a:t>
            </a:r>
            <a:r>
              <a:rPr lang="es-MX" b="1">
                <a:latin typeface="Proxima Nova"/>
              </a:rPr>
              <a:t>ar en Oportunidades Co-</a:t>
            </a:r>
            <a:r>
              <a:rPr lang="es-MX" b="1" dirty="0">
                <a:latin typeface="Proxima Nova"/>
              </a:rPr>
              <a:t>Curriculares</a:t>
            </a:r>
            <a:br>
              <a:rPr lang="en-US" b="1" dirty="0"/>
            </a:br>
            <a:endParaRPr lang="en-US" b="1" dirty="0"/>
          </a:p>
        </p:txBody>
      </p:sp>
      <p:sp>
        <p:nvSpPr>
          <p:cNvPr id="3" name="Content Placeholder 2"/>
          <p:cNvSpPr>
            <a:spLocks noGrp="1"/>
          </p:cNvSpPr>
          <p:nvPr>
            <p:ph sz="half" idx="1"/>
          </p:nvPr>
        </p:nvSpPr>
        <p:spPr>
          <a:xfrm>
            <a:off x="1317172" y="1355665"/>
            <a:ext cx="10874828" cy="1383969"/>
          </a:xfrm>
        </p:spPr>
        <p:txBody>
          <a:bodyPr/>
          <a:lstStyle/>
          <a:p>
            <a:pPr marL="0" indent="0">
              <a:buNone/>
            </a:pPr>
            <a:r>
              <a:rPr lang="es-MX">
                <a:latin typeface="Proxima Nova"/>
              </a:rPr>
              <a:t>Encontrar comunidad, Construir habilidades, Aplicar conocimiento afuera de clases</a:t>
            </a:r>
          </a:p>
          <a:p>
            <a:endParaRPr lang="en-US" dirty="0"/>
          </a:p>
        </p:txBody>
      </p:sp>
      <p:pic>
        <p:nvPicPr>
          <p:cNvPr id="5" name="Content Placeholder 4"/>
          <p:cNvPicPr>
            <a:picLocks noGrp="1" noChangeAspect="1"/>
          </p:cNvPicPr>
          <p:nvPr>
            <p:ph sz="half" idx="2"/>
          </p:nvPr>
        </p:nvPicPr>
        <p:blipFill>
          <a:blip r:embed="rId3"/>
          <a:stretch>
            <a:fillRect/>
          </a:stretch>
        </p:blipFill>
        <p:spPr>
          <a:xfrm>
            <a:off x="1415142" y="2419024"/>
            <a:ext cx="7821386" cy="3128555"/>
          </a:xfrm>
          <a:prstGeom prst="rect">
            <a:avLst/>
          </a:prstGeom>
        </p:spPr>
      </p:pic>
    </p:spTree>
    <p:extLst>
      <p:ext uri="{BB962C8B-B14F-4D97-AF65-F5344CB8AC3E}">
        <p14:creationId xmlns:p14="http://schemas.microsoft.com/office/powerpoint/2010/main" val="132610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07" y="175944"/>
            <a:ext cx="10515600" cy="590931"/>
          </a:xfrm>
        </p:spPr>
        <p:txBody>
          <a:bodyPr/>
          <a:lstStyle/>
          <a:p>
            <a:r>
              <a:rPr lang="en-US" b="1" dirty="0" err="1"/>
              <a:t>Investigación</a:t>
            </a:r>
            <a:r>
              <a:rPr lang="en-US" b="1" dirty="0"/>
              <a:t>…</a:t>
            </a:r>
            <a:r>
              <a:rPr lang="en-US" b="1" dirty="0" err="1"/>
              <a:t>Creador</a:t>
            </a:r>
            <a:r>
              <a:rPr lang="en-US" b="1" dirty="0"/>
              <a:t> de </a:t>
            </a:r>
            <a:r>
              <a:rPr lang="en-US" b="1" dirty="0" err="1"/>
              <a:t>Conocimiento</a:t>
            </a:r>
            <a:r>
              <a:rPr lang="en-US" b="1" dirty="0"/>
              <a:t>!</a:t>
            </a:r>
            <a:endParaRPr lang="en-US" dirty="0"/>
          </a:p>
        </p:txBody>
      </p:sp>
      <p:pic>
        <p:nvPicPr>
          <p:cNvPr id="6" name="Content Placeholder 5" descr="https://cdn2.webdamdb.com/220th_sm_13e6fJDAx4.jpg?1335740993"/>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43967" y="4775936"/>
            <a:ext cx="3217153" cy="1792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555" y="691212"/>
            <a:ext cx="6679050" cy="1815882"/>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800" b="1" i="0" u="none" strike="noStrike" kern="1200" cap="none" spc="0" normalizeH="0" baseline="0" noProof="0">
                <a:ln>
                  <a:noFill/>
                </a:ln>
                <a:solidFill>
                  <a:prstClr val="black"/>
                </a:solidFill>
                <a:effectLst/>
                <a:uLnTx/>
                <a:uFillTx/>
                <a:latin typeface="Calibri"/>
                <a:ea typeface="+mn-ea"/>
                <a:cs typeface="Calibri"/>
              </a:rPr>
              <a:t>Ejemplos: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800" b="0" i="0" u="none" strike="noStrike" kern="1200" cap="none" spc="0" normalizeH="0" baseline="0" noProof="0">
                <a:ln>
                  <a:noFill/>
                </a:ln>
                <a:solidFill>
                  <a:prstClr val="black"/>
                </a:solidFill>
                <a:effectLst/>
                <a:uLnTx/>
                <a:uFillTx/>
                <a:latin typeface="Calibri"/>
                <a:ea typeface="+mn-ea"/>
                <a:cs typeface="Calibri"/>
              </a:rPr>
              <a:t>Analizar hebras de azucar en celulas cancerosas para mejor entender y tratar el cancer</a:t>
            </a:r>
          </a:p>
        </p:txBody>
      </p:sp>
      <p:sp>
        <p:nvSpPr>
          <p:cNvPr id="9" name="TextBox 8"/>
          <p:cNvSpPr txBox="1"/>
          <p:nvPr/>
        </p:nvSpPr>
        <p:spPr>
          <a:xfrm>
            <a:off x="9698636" y="675229"/>
            <a:ext cx="2493364" cy="35394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libri" charset="0"/>
                <a:ea typeface="+mn-ea"/>
                <a:cs typeface="+mn-cs"/>
              </a:rPr>
              <a:t>Necesitas</a:t>
            </a:r>
            <a:r>
              <a:rPr kumimoji="0" lang="en-US" sz="2800" b="0" i="1" u="none" strike="noStrike" kern="1200" cap="none" spc="0" normalizeH="0" baseline="0" noProof="0" dirty="0">
                <a:ln>
                  <a:noFill/>
                </a:ln>
                <a:solidFill>
                  <a:prstClr val="black"/>
                </a:solidFill>
                <a:effectLst/>
                <a:uLnTx/>
                <a:uFillTx/>
                <a:latin typeface="Calibri" charset="0"/>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charset="0"/>
                <a:ea typeface="+mn-ea"/>
                <a:cs typeface="+mn-cs"/>
              </a:rPr>
              <a:t>ayuda</a:t>
            </a:r>
            <a:r>
              <a:rPr kumimoji="0" lang="en-US" sz="2800" b="0" i="1" u="none" strike="noStrike" kern="1200" cap="none" spc="0" normalizeH="0" baseline="0" noProof="0" dirty="0">
                <a:ln>
                  <a:noFill/>
                </a:ln>
                <a:solidFill>
                  <a:prstClr val="black"/>
                </a:solidFill>
                <a:effectLst/>
                <a:uLnTx/>
                <a:uFillTx/>
                <a:latin typeface="Calibri" charset="0"/>
                <a:ea typeface="+mn-ea"/>
                <a:cs typeface="+mn-cs"/>
              </a:rPr>
              <a:t> para </a:t>
            </a:r>
            <a:r>
              <a:rPr kumimoji="0" lang="en-US" sz="2800" b="0" i="1" u="none" strike="noStrike" kern="1200" cap="none" spc="0" normalizeH="0" baseline="0" noProof="0" dirty="0" err="1">
                <a:ln>
                  <a:noFill/>
                </a:ln>
                <a:solidFill>
                  <a:prstClr val="black"/>
                </a:solidFill>
                <a:effectLst/>
                <a:uLnTx/>
                <a:uFillTx/>
                <a:latin typeface="Calibri" charset="0"/>
                <a:ea typeface="+mn-ea"/>
                <a:cs typeface="+mn-cs"/>
              </a:rPr>
              <a:t>comenzar</a:t>
            </a:r>
            <a:r>
              <a:rPr kumimoji="0" lang="en-US" sz="2800" b="0" i="1" u="none" strike="noStrike" kern="1200" cap="none" spc="0" normalizeH="0" baseline="0" noProof="0" dirty="0">
                <a:ln>
                  <a:noFill/>
                </a:ln>
                <a:solidFill>
                  <a:prstClr val="black"/>
                </a:solidFill>
                <a:effectLst/>
                <a:uLnTx/>
                <a:uFillTx/>
                <a:latin typeface="Calibri" charset="0"/>
                <a:ea typeface="+mn-ea"/>
                <a:cs typeface="+mn-cs"/>
              </a:rPr>
              <a:t> con </a:t>
            </a:r>
            <a:r>
              <a:rPr kumimoji="0" lang="en-US" sz="2800" b="0" i="1" u="none" strike="noStrike" kern="1200" cap="none" spc="0" normalizeH="0" baseline="0" noProof="0" dirty="0" err="1">
                <a:ln>
                  <a:noFill/>
                </a:ln>
                <a:solidFill>
                  <a:prstClr val="black"/>
                </a:solidFill>
                <a:effectLst/>
                <a:uLnTx/>
                <a:uFillTx/>
                <a:latin typeface="Calibri" charset="0"/>
                <a:ea typeface="+mn-ea"/>
                <a:cs typeface="+mn-cs"/>
              </a:rPr>
              <a:t>Investigación</a:t>
            </a:r>
            <a:r>
              <a:rPr kumimoji="0" lang="en-US" sz="2800" b="0" i="1" u="none" strike="noStrike" kern="1200" cap="none" spc="0" normalizeH="0" baseline="0" noProof="0" dirty="0">
                <a:ln>
                  <a:noFill/>
                </a:ln>
                <a:solidFill>
                  <a:prstClr val="black"/>
                </a:solidFill>
                <a:effectLst/>
                <a:uLnTx/>
                <a:uFillTx/>
                <a:latin typeface="Calibri" charset="0"/>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charset="0"/>
                <a:ea typeface="+mn-ea"/>
                <a:cs typeface="+mn-cs"/>
              </a:rPr>
              <a:t>Visita</a:t>
            </a:r>
            <a:r>
              <a:rPr kumimoji="0" lang="en-US" sz="2800" b="0" i="1" u="none" strike="noStrike" kern="1200" cap="none" spc="0" normalizeH="0" baseline="0" noProof="0" dirty="0">
                <a:ln>
                  <a:noFill/>
                </a:ln>
                <a:solidFill>
                  <a:prstClr val="black"/>
                </a:solidFill>
                <a:effectLst/>
                <a:uLnTx/>
                <a:uFillTx/>
                <a:latin typeface="Calibri" charset="0"/>
                <a:ea typeface="+mn-ea"/>
                <a:cs typeface="+mn-cs"/>
              </a:rPr>
              <a:t> el </a:t>
            </a:r>
            <a:r>
              <a:rPr kumimoji="0" lang="en-US" sz="2800" b="1" i="1" u="none" strike="noStrike" kern="1200" cap="none" spc="0" normalizeH="0" baseline="0" noProof="0" dirty="0">
                <a:ln>
                  <a:noFill/>
                </a:ln>
                <a:solidFill>
                  <a:prstClr val="black"/>
                </a:solidFill>
                <a:effectLst/>
                <a:uLnTx/>
                <a:uFillTx/>
                <a:latin typeface="Calibri" charset="0"/>
                <a:ea typeface="+mn-ea"/>
                <a:cs typeface="+mn-cs"/>
              </a:rPr>
              <a:t>Centro de Undergraduate Research</a:t>
            </a:r>
          </a:p>
        </p:txBody>
      </p:sp>
      <p:pic>
        <p:nvPicPr>
          <p:cNvPr id="3" name="Picture 2"/>
          <p:cNvPicPr>
            <a:picLocks noChangeAspect="1"/>
          </p:cNvPicPr>
          <p:nvPr/>
        </p:nvPicPr>
        <p:blipFill rotWithShape="1">
          <a:blip r:embed="rId4"/>
          <a:srcRect r="10126"/>
          <a:stretch/>
        </p:blipFill>
        <p:spPr>
          <a:xfrm>
            <a:off x="2918869" y="4775936"/>
            <a:ext cx="2825098" cy="1792130"/>
          </a:xfrm>
          <a:prstGeom prst="rect">
            <a:avLst/>
          </a:prstGeom>
        </p:spPr>
      </p:pic>
      <p:pic>
        <p:nvPicPr>
          <p:cNvPr id="4" name="Picture 3"/>
          <p:cNvPicPr>
            <a:picLocks noChangeAspect="1"/>
          </p:cNvPicPr>
          <p:nvPr/>
        </p:nvPicPr>
        <p:blipFill>
          <a:blip r:embed="rId5"/>
          <a:stretch>
            <a:fillRect/>
          </a:stretch>
        </p:blipFill>
        <p:spPr>
          <a:xfrm>
            <a:off x="208619" y="4762581"/>
            <a:ext cx="2710250" cy="180703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57906" r="6196"/>
          <a:stretch/>
        </p:blipFill>
        <p:spPr>
          <a:xfrm>
            <a:off x="9228411" y="4762581"/>
            <a:ext cx="2686929" cy="1807031"/>
          </a:xfrm>
          <a:prstGeom prst="rect">
            <a:avLst/>
          </a:prstGeom>
        </p:spPr>
      </p:pic>
      <p:sp>
        <p:nvSpPr>
          <p:cNvPr id="5" name="Rectangle 4"/>
          <p:cNvSpPr/>
          <p:nvPr/>
        </p:nvSpPr>
        <p:spPr>
          <a:xfrm>
            <a:off x="523407" y="2745392"/>
            <a:ext cx="8995348"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Proxima Nova"/>
                <a:ea typeface="+mn-ea"/>
                <a:cs typeface="+mn-cs"/>
              </a:rPr>
              <a:t>Unirse</a:t>
            </a:r>
            <a:r>
              <a:rPr kumimoji="0" lang="en-US" sz="3600" b="1" i="0" u="none" strike="noStrike" kern="1200" cap="none" spc="0" normalizeH="0" baseline="0" noProof="0" dirty="0">
                <a:ln>
                  <a:noFill/>
                </a:ln>
                <a:solidFill>
                  <a:prstClr val="black"/>
                </a:solidFill>
                <a:effectLst/>
                <a:uLnTx/>
                <a:uFillTx/>
                <a:latin typeface="Proxima Nova"/>
                <a:ea typeface="+mn-ea"/>
                <a:cs typeface="+mn-cs"/>
              </a:rPr>
              <a:t> a una </a:t>
            </a:r>
            <a:r>
              <a:rPr kumimoji="0" lang="en-US" sz="3600" b="1" i="0" u="none" strike="noStrike" kern="1200" cap="none" spc="0" normalizeH="0" baseline="0" noProof="0" dirty="0" err="1">
                <a:ln>
                  <a:noFill/>
                </a:ln>
                <a:solidFill>
                  <a:prstClr val="black"/>
                </a:solidFill>
                <a:effectLst/>
                <a:uLnTx/>
                <a:uFillTx/>
                <a:latin typeface="Proxima Nova"/>
                <a:ea typeface="+mn-ea"/>
                <a:cs typeface="+mn-cs"/>
              </a:rPr>
              <a:t>Organización</a:t>
            </a:r>
            <a:r>
              <a:rPr kumimoji="0" lang="en-US" sz="3600" b="1" i="0" u="none" strike="noStrike" kern="1200" cap="none" spc="0" normalizeH="0" baseline="0" noProof="0" dirty="0">
                <a:ln>
                  <a:noFill/>
                </a:ln>
                <a:solidFill>
                  <a:prstClr val="black"/>
                </a:solidFill>
                <a:effectLst/>
                <a:uLnTx/>
                <a:uFillTx/>
                <a:latin typeface="Proxima Nova"/>
                <a:ea typeface="+mn-ea"/>
                <a:cs typeface="+mn-cs"/>
              </a:rPr>
              <a:t> </a:t>
            </a:r>
            <a:r>
              <a:rPr kumimoji="0" lang="en-US" sz="3600" b="1" i="0" u="none" strike="noStrike" kern="1200" cap="none" spc="0" normalizeH="0" baseline="0" noProof="0" dirty="0" err="1">
                <a:ln>
                  <a:noFill/>
                </a:ln>
                <a:solidFill>
                  <a:prstClr val="black"/>
                </a:solidFill>
                <a:effectLst/>
                <a:uLnTx/>
                <a:uFillTx/>
                <a:latin typeface="Proxima Nova"/>
                <a:ea typeface="+mn-ea"/>
                <a:cs typeface="+mn-cs"/>
              </a:rPr>
              <a:t>Estudiantil</a:t>
            </a: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7" name="Rectangle 6"/>
          <p:cNvSpPr/>
          <p:nvPr/>
        </p:nvSpPr>
        <p:spPr>
          <a:xfrm>
            <a:off x="1102962" y="3377586"/>
            <a:ext cx="7666283" cy="1384995"/>
          </a:xfrm>
          <a:prstGeom prst="rect">
            <a:avLst/>
          </a:prstGeom>
        </p:spPr>
        <p:txBody>
          <a:bodyPr wrap="square" lIns="91440" tIns="45720" rIns="91440" bIns="45720" anchor="t">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err="1">
                <a:ln>
                  <a:noFill/>
                </a:ln>
                <a:solidFill>
                  <a:prstClr val="black"/>
                </a:solidFill>
                <a:effectLst/>
                <a:uLnTx/>
                <a:uFillTx/>
                <a:latin typeface="Calibri"/>
                <a:ea typeface="+mn-ea"/>
                <a:cs typeface="Calibri"/>
              </a:rPr>
              <a:t>Mujeres</a:t>
            </a:r>
            <a:r>
              <a:rPr kumimoji="0" lang="en-US" sz="2800" b="0" i="0" u="none" strike="noStrike" kern="1200" cap="none" spc="0" normalizeH="0" baseline="0" noProof="0">
                <a:ln>
                  <a:noFill/>
                </a:ln>
                <a:solidFill>
                  <a:prstClr val="black"/>
                </a:solidFill>
                <a:effectLst/>
                <a:uLnTx/>
                <a:uFillTx/>
                <a:latin typeface="Calibri"/>
                <a:ea typeface="+mn-ea"/>
                <a:cs typeface="Calibri"/>
              </a:rPr>
              <a:t> Ayudando la Raza</a:t>
            </a:r>
            <a:endParaRPr kumimoji="0" lang="en-US" sz="2800" b="0" i="0" u="none" strike="noStrike" kern="1200" cap="none" spc="0" normalizeH="0" baseline="0" noProof="0">
              <a:ln>
                <a:noFill/>
              </a:ln>
              <a:solidFill>
                <a:prstClr val="black"/>
              </a:solidFill>
              <a:effectLst/>
              <a:uLnTx/>
              <a:uFillTx/>
              <a:latin typeface="Calibri" charset="0"/>
              <a:ea typeface="+mn-ea"/>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Sociedad de </a:t>
            </a:r>
            <a:r>
              <a:rPr kumimoji="0" lang="en-US" sz="2800" b="0" i="0" u="none" strike="noStrike" kern="1200" cap="none" spc="0" normalizeH="0" baseline="0" noProof="0" err="1">
                <a:ln>
                  <a:noFill/>
                </a:ln>
                <a:solidFill>
                  <a:prstClr val="black"/>
                </a:solidFill>
                <a:effectLst/>
                <a:uLnTx/>
                <a:uFillTx/>
                <a:latin typeface="Calibri"/>
                <a:ea typeface="+mn-ea"/>
                <a:cs typeface="Calibri"/>
              </a:rPr>
              <a:t>Ingenieros</a:t>
            </a:r>
            <a:r>
              <a:rPr kumimoji="0" lang="en-US" sz="2800" b="0" i="0" u="none" strike="noStrike" kern="1200" cap="none" spc="0" normalizeH="0" baseline="0" noProof="0" dirty="0">
                <a:ln>
                  <a:noFill/>
                </a:ln>
                <a:solidFill>
                  <a:prstClr val="black"/>
                </a:solidFill>
                <a:effectLst/>
                <a:uLnTx/>
                <a:uFillTx/>
                <a:latin typeface="Calibri"/>
                <a:ea typeface="+mn-ea"/>
                <a:cs typeface="Calibri"/>
              </a:rPr>
              <a:t>/as </a:t>
            </a:r>
            <a:r>
              <a:rPr kumimoji="0" lang="en-US" sz="2800" b="0" i="0" u="none" strike="noStrike" kern="1200" cap="none" spc="0" normalizeH="0" baseline="0" noProof="0">
                <a:ln>
                  <a:noFill/>
                </a:ln>
                <a:solidFill>
                  <a:prstClr val="black"/>
                </a:solidFill>
                <a:effectLst/>
                <a:uLnTx/>
                <a:uFillTx/>
                <a:latin typeface="Calibri"/>
                <a:ea typeface="+mn-ea"/>
                <a:cs typeface="Calibri"/>
              </a:rPr>
              <a:t>Chicanx</a:t>
            </a:r>
            <a:endParaRPr kumimoji="0" lang="en-US" sz="2800" b="0" i="0" u="none" strike="noStrike" kern="1200" cap="none" spc="0" normalizeH="0" baseline="0" noProof="0" dirty="0">
              <a:ln>
                <a:noFill/>
              </a:ln>
              <a:solidFill>
                <a:prstClr val="black"/>
              </a:solidFill>
              <a:effectLst/>
              <a:uLnTx/>
              <a:uFillTx/>
              <a:latin typeface="Calibri" charset="0"/>
              <a:ea typeface="+mn-ea"/>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Calibri"/>
              </a:rPr>
              <a:t>La Raza, Asociación Estudiantil de Leyes</a:t>
            </a:r>
          </a:p>
        </p:txBody>
      </p:sp>
    </p:spTree>
    <p:extLst>
      <p:ext uri="{BB962C8B-B14F-4D97-AF65-F5344CB8AC3E}">
        <p14:creationId xmlns:p14="http://schemas.microsoft.com/office/powerpoint/2010/main" val="942097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1999"/>
            <a:ext cx="10515600" cy="1089529"/>
          </a:xfrm>
        </p:spPr>
        <p:txBody>
          <a:bodyPr/>
          <a:lstStyle/>
          <a:p>
            <a:r>
              <a:rPr lang="en-US" b="1" dirty="0">
                <a:latin typeface="Proxima Nova"/>
              </a:rPr>
              <a:t>3:</a:t>
            </a:r>
            <a:r>
              <a:rPr lang="en-US" dirty="0">
                <a:latin typeface="Proxima Nova"/>
              </a:rPr>
              <a:t> </a:t>
            </a:r>
            <a:r>
              <a:rPr lang="en-US" b="1" dirty="0" err="1"/>
              <a:t>Adoptar</a:t>
            </a:r>
            <a:r>
              <a:rPr lang="en-US" b="1" dirty="0"/>
              <a:t> las </a:t>
            </a:r>
            <a:r>
              <a:rPr lang="en-US" b="1" dirty="0" err="1"/>
              <a:t>Oportunidades</a:t>
            </a:r>
            <a:r>
              <a:rPr lang="en-US" b="1" dirty="0"/>
              <a:t> Co-</a:t>
            </a:r>
            <a:r>
              <a:rPr lang="en-US" b="1" dirty="0" err="1"/>
              <a:t>Curriculares</a:t>
            </a:r>
            <a:r>
              <a:rPr lang="en-US" b="1" dirty="0"/>
              <a:t> </a:t>
            </a:r>
            <a:r>
              <a:rPr lang="en-US" b="1" dirty="0">
                <a:latin typeface="Proxima Nova"/>
              </a:rPr>
              <a:t>: </a:t>
            </a:r>
            <a:r>
              <a:rPr lang="en-US" dirty="0" err="1">
                <a:latin typeface="Proxima Nova"/>
              </a:rPr>
              <a:t>Recordatorios</a:t>
            </a:r>
            <a:endParaRPr lang="en-US" b="1" dirty="0">
              <a:latin typeface="Proxima Nova"/>
            </a:endParaRPr>
          </a:p>
        </p:txBody>
      </p:sp>
      <p:sp>
        <p:nvSpPr>
          <p:cNvPr id="3" name="Content Placeholder 2"/>
          <p:cNvSpPr>
            <a:spLocks noGrp="1"/>
          </p:cNvSpPr>
          <p:nvPr>
            <p:ph idx="1"/>
          </p:nvPr>
        </p:nvSpPr>
        <p:spPr>
          <a:xfrm>
            <a:off x="838200" y="2228669"/>
            <a:ext cx="10515600" cy="3063403"/>
          </a:xfrm>
        </p:spPr>
        <p:txBody>
          <a:bodyPr/>
          <a:lstStyle/>
          <a:p>
            <a:r>
              <a:rPr lang="en-US" dirty="0">
                <a:latin typeface="Proxima Nova"/>
              </a:rPr>
              <a:t>Motive a los </a:t>
            </a:r>
            <a:r>
              <a:rPr lang="en-US" err="1">
                <a:latin typeface="Proxima Nova"/>
              </a:rPr>
              <a:t>estudiantes</a:t>
            </a:r>
            <a:r>
              <a:rPr lang="en-US" dirty="0">
                <a:latin typeface="Proxima Nova"/>
              </a:rPr>
              <a:t> a </a:t>
            </a:r>
            <a:r>
              <a:rPr lang="en-US" err="1">
                <a:latin typeface="Proxima Nova"/>
              </a:rPr>
              <a:t>explorar</a:t>
            </a:r>
            <a:r>
              <a:rPr lang="en-US">
                <a:latin typeface="Proxima Nova"/>
              </a:rPr>
              <a:t> y busca</a:t>
            </a:r>
            <a:r>
              <a:rPr lang="en-US" dirty="0">
                <a:latin typeface="Proxima Nova"/>
              </a:rPr>
              <a:t>r </a:t>
            </a:r>
            <a:r>
              <a:rPr lang="en-US" err="1">
                <a:latin typeface="Proxima Nova"/>
              </a:rPr>
              <a:t>oportunidades</a:t>
            </a:r>
            <a:r>
              <a:rPr lang="en-US">
                <a:latin typeface="Proxima Nova"/>
              </a:rPr>
              <a:t> para </a:t>
            </a:r>
            <a:r>
              <a:rPr lang="en-US" err="1">
                <a:latin typeface="Proxima Nova"/>
              </a:rPr>
              <a:t>aplicar</a:t>
            </a:r>
            <a:r>
              <a:rPr lang="en-US">
                <a:latin typeface="Proxima Nova"/>
              </a:rPr>
              <a:t> el </a:t>
            </a:r>
            <a:r>
              <a:rPr lang="en-US" err="1">
                <a:latin typeface="Proxima Nova"/>
              </a:rPr>
              <a:t>aprendizaje</a:t>
            </a:r>
            <a:r>
              <a:rPr lang="en-US">
                <a:latin typeface="Proxima Nova"/>
              </a:rPr>
              <a:t> de </a:t>
            </a:r>
            <a:r>
              <a:rPr lang="en-US" err="1">
                <a:latin typeface="Proxima Nova"/>
              </a:rPr>
              <a:t>conocimiento</a:t>
            </a:r>
            <a:r>
              <a:rPr lang="en-US">
                <a:latin typeface="Proxima Nova"/>
              </a:rPr>
              <a:t> de sus clases, y ser </a:t>
            </a:r>
            <a:r>
              <a:rPr lang="en-US" err="1">
                <a:latin typeface="Proxima Nova"/>
              </a:rPr>
              <a:t>proactivos</a:t>
            </a:r>
            <a:r>
              <a:rPr lang="en-US" dirty="0">
                <a:latin typeface="Proxima Nova"/>
              </a:rPr>
              <a:t>!</a:t>
            </a:r>
          </a:p>
          <a:p>
            <a:endParaRPr lang="en-US" dirty="0"/>
          </a:p>
          <a:p>
            <a:r>
              <a:rPr lang="en-US" b="1" dirty="0">
                <a:latin typeface="Proxima Nova"/>
              </a:rPr>
              <a:t>Una </a:t>
            </a:r>
            <a:r>
              <a:rPr lang="en-US" b="1" err="1">
                <a:latin typeface="Proxima Nova"/>
              </a:rPr>
              <a:t>institución</a:t>
            </a:r>
            <a:r>
              <a:rPr lang="en-US" b="1" dirty="0">
                <a:latin typeface="Proxima Nova"/>
              </a:rPr>
              <a:t> </a:t>
            </a:r>
            <a:r>
              <a:rPr lang="en-US" b="1" err="1">
                <a:latin typeface="Proxima Nova"/>
              </a:rPr>
              <a:t>grande</a:t>
            </a:r>
            <a:r>
              <a:rPr lang="en-US" b="1" dirty="0">
                <a:latin typeface="Proxima Nova"/>
              </a:rPr>
              <a:t> se </a:t>
            </a:r>
            <a:r>
              <a:rPr lang="en-US" b="1" err="1">
                <a:latin typeface="Proxima Nova"/>
              </a:rPr>
              <a:t>puede</a:t>
            </a:r>
            <a:r>
              <a:rPr lang="en-US" b="1" dirty="0">
                <a:latin typeface="Proxima Nova"/>
              </a:rPr>
              <a:t> </a:t>
            </a:r>
            <a:r>
              <a:rPr lang="en-US" b="1" err="1">
                <a:latin typeface="Proxima Nova"/>
              </a:rPr>
              <a:t>sentir</a:t>
            </a:r>
            <a:r>
              <a:rPr lang="en-US" b="1" dirty="0">
                <a:latin typeface="Proxima Nova"/>
              </a:rPr>
              <a:t> </a:t>
            </a:r>
            <a:r>
              <a:rPr lang="en-US" b="1" err="1">
                <a:latin typeface="Proxima Nova"/>
              </a:rPr>
              <a:t>como</a:t>
            </a:r>
            <a:r>
              <a:rPr lang="en-US" b="1" dirty="0">
                <a:latin typeface="Proxima Nova"/>
              </a:rPr>
              <a:t> una </a:t>
            </a:r>
            <a:r>
              <a:rPr lang="en-US" b="1" err="1">
                <a:latin typeface="Proxima Nova"/>
              </a:rPr>
              <a:t>comunidad</a:t>
            </a:r>
            <a:r>
              <a:rPr lang="en-US" b="1" dirty="0">
                <a:latin typeface="Proxima Nova"/>
              </a:rPr>
              <a:t> </a:t>
            </a:r>
            <a:r>
              <a:rPr lang="en-US" b="1" err="1">
                <a:latin typeface="Proxima Nova"/>
              </a:rPr>
              <a:t>chica</a:t>
            </a:r>
            <a:r>
              <a:rPr lang="en-US" dirty="0">
                <a:latin typeface="Proxima Nova"/>
              </a:rPr>
              <a:t>: </a:t>
            </a:r>
            <a:r>
              <a:rPr lang="en-US" err="1">
                <a:latin typeface="Proxima Nova"/>
              </a:rPr>
              <a:t>Unase</a:t>
            </a:r>
            <a:r>
              <a:rPr lang="es-ES" dirty="0">
                <a:latin typeface="Proxima Nova"/>
              </a:rPr>
              <a:t> a una organización estudiantil</a:t>
            </a:r>
            <a:r>
              <a:rPr lang="en-US" dirty="0">
                <a:latin typeface="Proxima Nova"/>
              </a:rPr>
              <a:t>, </a:t>
            </a:r>
            <a:r>
              <a:rPr lang="en-US" err="1">
                <a:latin typeface="Proxima Nova"/>
              </a:rPr>
              <a:t>involucreze</a:t>
            </a:r>
            <a:r>
              <a:rPr lang="en-US" dirty="0">
                <a:latin typeface="Proxima Nova"/>
              </a:rPr>
              <a:t> con la </a:t>
            </a:r>
            <a:r>
              <a:rPr lang="en-US" err="1">
                <a:latin typeface="Proxima Nova"/>
              </a:rPr>
              <a:t>investigación</a:t>
            </a:r>
            <a:endParaRPr lang="es-ES">
              <a:latin typeface="Proxima Nova"/>
            </a:endParaRPr>
          </a:p>
        </p:txBody>
      </p:sp>
    </p:spTree>
    <p:extLst>
      <p:ext uri="{BB962C8B-B14F-4D97-AF65-F5344CB8AC3E}">
        <p14:creationId xmlns:p14="http://schemas.microsoft.com/office/powerpoint/2010/main" val="1668151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10515600" cy="590931"/>
          </a:xfrm>
        </p:spPr>
        <p:txBody>
          <a:bodyPr/>
          <a:lstStyle/>
          <a:p>
            <a:r>
              <a:rPr lang="es-ES" b="1">
                <a:latin typeface="Proxima Nova"/>
              </a:rPr>
              <a:t>Qué Preguntarle a su Estudiante?</a:t>
            </a:r>
            <a:endParaRPr lang="en-US" b="1">
              <a:latin typeface="Proxima Nova"/>
            </a:endParaRPr>
          </a:p>
        </p:txBody>
      </p:sp>
      <p:sp>
        <p:nvSpPr>
          <p:cNvPr id="3" name="Content Placeholder 2"/>
          <p:cNvSpPr>
            <a:spLocks noGrp="1"/>
          </p:cNvSpPr>
          <p:nvPr>
            <p:ph idx="1"/>
          </p:nvPr>
        </p:nvSpPr>
        <p:spPr>
          <a:xfrm>
            <a:off x="1034143" y="1836511"/>
            <a:ext cx="10515600" cy="3835922"/>
          </a:xfrm>
        </p:spPr>
        <p:txBody>
          <a:bodyPr/>
          <a:lstStyle/>
          <a:p>
            <a:r>
              <a:rPr lang="en-US">
                <a:latin typeface="Proxima Nova"/>
              </a:rPr>
              <a:t>Cómo to has </a:t>
            </a:r>
            <a:r>
              <a:rPr lang="en-US" err="1">
                <a:latin typeface="Proxima Nova"/>
              </a:rPr>
              <a:t>involucrado</a:t>
            </a:r>
            <a:r>
              <a:rPr lang="en-US" dirty="0">
                <a:latin typeface="Proxima Nova"/>
              </a:rPr>
              <a:t> </a:t>
            </a:r>
            <a:r>
              <a:rPr lang="en-US" err="1">
                <a:latin typeface="Proxima Nova"/>
              </a:rPr>
              <a:t>afuera</a:t>
            </a:r>
            <a:r>
              <a:rPr lang="en-US">
                <a:latin typeface="Proxima Nova"/>
              </a:rPr>
              <a:t> de la </a:t>
            </a:r>
            <a:r>
              <a:rPr lang="en-US" err="1">
                <a:latin typeface="Proxima Nova"/>
              </a:rPr>
              <a:t>clase</a:t>
            </a:r>
            <a:r>
              <a:rPr lang="en-US" dirty="0">
                <a:latin typeface="Proxima Nova"/>
              </a:rPr>
              <a:t>?</a:t>
            </a:r>
          </a:p>
          <a:p>
            <a:endParaRPr lang="en-US" dirty="0"/>
          </a:p>
          <a:p>
            <a:r>
              <a:rPr lang="en-US">
                <a:latin typeface="Proxima Nova"/>
              </a:rPr>
              <a:t>Qu</a:t>
            </a:r>
            <a:r>
              <a:rPr lang="es-ES">
                <a:latin typeface="Proxima Nova"/>
              </a:rPr>
              <a:t>é</a:t>
            </a:r>
            <a:r>
              <a:rPr lang="en-US">
                <a:latin typeface="Proxima Nova"/>
              </a:rPr>
              <a:t> has hecho para buscar oportunidades para aplicar lo que estás</a:t>
            </a:r>
            <a:r>
              <a:rPr lang="en-US" dirty="0">
                <a:latin typeface="Proxima Nova"/>
              </a:rPr>
              <a:t> </a:t>
            </a:r>
            <a:r>
              <a:rPr lang="en-US" err="1">
                <a:latin typeface="Proxima Nova"/>
              </a:rPr>
              <a:t>aprendiendo</a:t>
            </a:r>
            <a:r>
              <a:rPr lang="en-US" dirty="0">
                <a:latin typeface="Proxima Nova"/>
              </a:rPr>
              <a:t> </a:t>
            </a:r>
            <a:r>
              <a:rPr lang="en-US" err="1">
                <a:latin typeface="Proxima Nova"/>
              </a:rPr>
              <a:t>afuera</a:t>
            </a:r>
            <a:r>
              <a:rPr lang="en-US" dirty="0">
                <a:latin typeface="Proxima Nova"/>
              </a:rPr>
              <a:t> de la </a:t>
            </a:r>
            <a:r>
              <a:rPr lang="en-US" err="1">
                <a:latin typeface="Proxima Nova"/>
              </a:rPr>
              <a:t>clase</a:t>
            </a:r>
            <a:r>
              <a:rPr lang="en-US" dirty="0">
                <a:latin typeface="Proxima Nova"/>
              </a:rPr>
              <a:t>?</a:t>
            </a:r>
          </a:p>
          <a:p>
            <a:pPr marL="0" indent="0">
              <a:buNone/>
            </a:pPr>
            <a:endParaRPr lang="en-US" dirty="0"/>
          </a:p>
          <a:p>
            <a:r>
              <a:rPr lang="en-US">
                <a:latin typeface="Proxima Nova"/>
              </a:rPr>
              <a:t>Estás </a:t>
            </a:r>
            <a:r>
              <a:rPr lang="en-US" err="1">
                <a:latin typeface="Proxima Nova"/>
              </a:rPr>
              <a:t>interesado</a:t>
            </a:r>
            <a:r>
              <a:rPr lang="en-US">
                <a:latin typeface="Proxima Nova"/>
              </a:rPr>
              <a:t>/a </a:t>
            </a:r>
            <a:r>
              <a:rPr lang="en-US" err="1">
                <a:latin typeface="Proxima Nova"/>
              </a:rPr>
              <a:t>en</a:t>
            </a:r>
            <a:r>
              <a:rPr lang="en-US" dirty="0">
                <a:latin typeface="Proxima Nova"/>
              </a:rPr>
              <a:t> </a:t>
            </a:r>
            <a:r>
              <a:rPr lang="en-US" err="1">
                <a:latin typeface="Proxima Nova"/>
              </a:rPr>
              <a:t>alguna</a:t>
            </a:r>
            <a:r>
              <a:rPr lang="en-US" dirty="0">
                <a:latin typeface="Proxima Nova"/>
              </a:rPr>
              <a:t> </a:t>
            </a:r>
            <a:r>
              <a:rPr lang="en-US" err="1">
                <a:latin typeface="Proxima Nova"/>
              </a:rPr>
              <a:t>área</a:t>
            </a:r>
            <a:r>
              <a:rPr lang="en-US">
                <a:latin typeface="Proxima Nova"/>
              </a:rPr>
              <a:t> de </a:t>
            </a:r>
            <a:r>
              <a:rPr lang="en-US" err="1">
                <a:latin typeface="Proxima Nova"/>
              </a:rPr>
              <a:t>investigación</a:t>
            </a:r>
            <a:r>
              <a:rPr lang="en-US">
                <a:latin typeface="Proxima Nova"/>
              </a:rPr>
              <a:t> de </a:t>
            </a:r>
            <a:r>
              <a:rPr lang="en-US" err="1">
                <a:latin typeface="Proxima Nova"/>
              </a:rPr>
              <a:t>tus</a:t>
            </a:r>
            <a:r>
              <a:rPr lang="en-US" dirty="0">
                <a:latin typeface="Proxima Nova"/>
              </a:rPr>
              <a:t> </a:t>
            </a:r>
            <a:r>
              <a:rPr lang="en-US" err="1">
                <a:latin typeface="Proxima Nova"/>
              </a:rPr>
              <a:t>profesores</a:t>
            </a:r>
            <a:r>
              <a:rPr lang="en-US">
                <a:latin typeface="Proxima Nova"/>
              </a:rPr>
              <a:t>? Cuáles</a:t>
            </a:r>
            <a:r>
              <a:rPr lang="en-US" dirty="0">
                <a:latin typeface="Proxima Nova"/>
              </a:rPr>
              <a:t> son?</a:t>
            </a:r>
          </a:p>
          <a:p>
            <a:endParaRPr lang="en-US" dirty="0"/>
          </a:p>
        </p:txBody>
      </p:sp>
      <p:pic>
        <p:nvPicPr>
          <p:cNvPr id="4" name="Picture 3"/>
          <p:cNvPicPr>
            <a:picLocks noChangeAspect="1"/>
          </p:cNvPicPr>
          <p:nvPr/>
        </p:nvPicPr>
        <p:blipFill>
          <a:blip r:embed="rId3"/>
          <a:stretch>
            <a:fillRect/>
          </a:stretch>
        </p:blipFill>
        <p:spPr>
          <a:xfrm>
            <a:off x="9320893" y="175531"/>
            <a:ext cx="1866900" cy="2457450"/>
          </a:xfrm>
          <a:prstGeom prst="rect">
            <a:avLst/>
          </a:prstGeom>
        </p:spPr>
      </p:pic>
    </p:spTree>
    <p:extLst>
      <p:ext uri="{BB962C8B-B14F-4D97-AF65-F5344CB8AC3E}">
        <p14:creationId xmlns:p14="http://schemas.microsoft.com/office/powerpoint/2010/main" val="3673357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10515600" cy="590931"/>
          </a:xfrm>
        </p:spPr>
        <p:txBody>
          <a:bodyPr/>
          <a:lstStyle/>
          <a:p>
            <a:r>
              <a:rPr lang="en-US" b="1" dirty="0" err="1"/>
              <a:t>Ultimos</a:t>
            </a:r>
            <a:r>
              <a:rPr lang="en-US" b="1" dirty="0"/>
              <a:t> </a:t>
            </a:r>
            <a:r>
              <a:rPr lang="en-US" b="1" dirty="0" err="1"/>
              <a:t>Consejos</a:t>
            </a:r>
            <a:r>
              <a:rPr lang="en-US" b="1" dirty="0"/>
              <a:t> </a:t>
            </a:r>
            <a:endParaRPr lang="en-US" dirty="0"/>
          </a:p>
        </p:txBody>
      </p:sp>
      <p:sp>
        <p:nvSpPr>
          <p:cNvPr id="3" name="Content Placeholder 2"/>
          <p:cNvSpPr>
            <a:spLocks noGrp="1"/>
          </p:cNvSpPr>
          <p:nvPr>
            <p:ph idx="1"/>
          </p:nvPr>
        </p:nvSpPr>
        <p:spPr>
          <a:xfrm>
            <a:off x="838200" y="1825625"/>
            <a:ext cx="10515600" cy="4223720"/>
          </a:xfrm>
        </p:spPr>
        <p:txBody>
          <a:bodyPr/>
          <a:lstStyle/>
          <a:p>
            <a:r>
              <a:rPr lang="en-US" dirty="0">
                <a:latin typeface="Proxima Nova"/>
              </a:rPr>
              <a:t>No hay </a:t>
            </a:r>
            <a:r>
              <a:rPr lang="en-US" err="1">
                <a:latin typeface="Proxima Nova"/>
              </a:rPr>
              <a:t>ningun</a:t>
            </a:r>
            <a:r>
              <a:rPr lang="en-US" dirty="0">
                <a:latin typeface="Proxima Nova"/>
              </a:rPr>
              <a:t> error </a:t>
            </a:r>
            <a:r>
              <a:rPr lang="en-US" err="1">
                <a:latin typeface="Proxima Nova"/>
              </a:rPr>
              <a:t>en</a:t>
            </a:r>
            <a:r>
              <a:rPr lang="en-US" dirty="0">
                <a:latin typeface="Proxima Nova"/>
              </a:rPr>
              <a:t> </a:t>
            </a:r>
            <a:r>
              <a:rPr lang="en-US">
                <a:latin typeface="Proxima Nova"/>
              </a:rPr>
              <a:t>admisiónes, su estudiante merece </a:t>
            </a:r>
            <a:r>
              <a:rPr lang="en-US" err="1">
                <a:latin typeface="Proxima Nova"/>
              </a:rPr>
              <a:t>estar</a:t>
            </a:r>
            <a:r>
              <a:rPr lang="en-US" dirty="0">
                <a:latin typeface="Proxima Nova"/>
              </a:rPr>
              <a:t> </a:t>
            </a:r>
            <a:r>
              <a:rPr lang="en-US">
                <a:latin typeface="Proxima Nova"/>
              </a:rPr>
              <a:t>aquí.</a:t>
            </a:r>
            <a:endParaRPr lang="en-US" dirty="0">
              <a:latin typeface="Proxima Nova"/>
            </a:endParaRPr>
          </a:p>
          <a:p>
            <a:endParaRPr lang="en-US" dirty="0"/>
          </a:p>
          <a:p>
            <a:r>
              <a:rPr lang="en-US" err="1">
                <a:latin typeface="Proxima Nova"/>
              </a:rPr>
              <a:t>Su</a:t>
            </a:r>
            <a:r>
              <a:rPr lang="en-US" dirty="0">
                <a:latin typeface="Proxima Nova"/>
              </a:rPr>
              <a:t> </a:t>
            </a:r>
            <a:r>
              <a:rPr lang="en-US" err="1">
                <a:latin typeface="Proxima Nova"/>
              </a:rPr>
              <a:t>estudiante</a:t>
            </a:r>
            <a:r>
              <a:rPr lang="en-US" dirty="0">
                <a:latin typeface="Proxima Nova"/>
              </a:rPr>
              <a:t> es </a:t>
            </a:r>
            <a:r>
              <a:rPr lang="en-US">
                <a:latin typeface="Proxima Nova"/>
              </a:rPr>
              <a:t>responsable de </a:t>
            </a:r>
            <a:r>
              <a:rPr lang="en-US" err="1">
                <a:latin typeface="Proxima Nova"/>
              </a:rPr>
              <a:t>participar</a:t>
            </a:r>
            <a:r>
              <a:rPr lang="en-US" dirty="0">
                <a:latin typeface="Proxima Nova"/>
              </a:rPr>
              <a:t> </a:t>
            </a:r>
            <a:r>
              <a:rPr lang="en-US" err="1">
                <a:latin typeface="Proxima Nova"/>
              </a:rPr>
              <a:t>en</a:t>
            </a:r>
            <a:r>
              <a:rPr lang="en-US" dirty="0">
                <a:latin typeface="Proxima Nova"/>
              </a:rPr>
              <a:t> </a:t>
            </a:r>
            <a:r>
              <a:rPr lang="en-US" err="1">
                <a:latin typeface="Proxima Nova"/>
              </a:rPr>
              <a:t>clase</a:t>
            </a:r>
            <a:r>
              <a:rPr lang="en-US">
                <a:latin typeface="Proxima Nova"/>
              </a:rPr>
              <a:t> y</a:t>
            </a:r>
            <a:r>
              <a:rPr lang="en-US" dirty="0">
                <a:latin typeface="Proxima Nova"/>
              </a:rPr>
              <a:t> </a:t>
            </a:r>
            <a:r>
              <a:rPr lang="en-US" err="1">
                <a:latin typeface="Proxima Nova"/>
              </a:rPr>
              <a:t>utilizar</a:t>
            </a:r>
            <a:r>
              <a:rPr lang="en-US" dirty="0">
                <a:latin typeface="Proxima Nova"/>
              </a:rPr>
              <a:t> </a:t>
            </a:r>
            <a:r>
              <a:rPr lang="en-US">
                <a:latin typeface="Proxima Nova"/>
              </a:rPr>
              <a:t>los </a:t>
            </a:r>
            <a:r>
              <a:rPr lang="en-US" err="1">
                <a:latin typeface="Proxima Nova"/>
              </a:rPr>
              <a:t>recursos</a:t>
            </a:r>
            <a:r>
              <a:rPr lang="en-US">
                <a:latin typeface="Proxima Nova"/>
              </a:rPr>
              <a:t> académicos.</a:t>
            </a:r>
          </a:p>
          <a:p>
            <a:pPr marL="0" indent="0">
              <a:buNone/>
            </a:pPr>
            <a:endParaRPr lang="en-US" dirty="0"/>
          </a:p>
          <a:p>
            <a:r>
              <a:rPr lang="en-US">
                <a:latin typeface="Proxima Nova"/>
              </a:rPr>
              <a:t>Anime a su estudiante a participar en </a:t>
            </a:r>
            <a:r>
              <a:rPr lang="en-US" err="1">
                <a:latin typeface="Proxima Nova"/>
              </a:rPr>
              <a:t>actividades</a:t>
            </a:r>
            <a:r>
              <a:rPr lang="en-US">
                <a:latin typeface="Proxima Nova"/>
              </a:rPr>
              <a:t> co-</a:t>
            </a:r>
            <a:r>
              <a:rPr lang="en-US" err="1">
                <a:latin typeface="Proxima Nova"/>
              </a:rPr>
              <a:t>curriculares</a:t>
            </a:r>
            <a:r>
              <a:rPr lang="en-US" dirty="0">
                <a:latin typeface="Proxima Nova"/>
              </a:rPr>
              <a:t>.</a:t>
            </a:r>
          </a:p>
          <a:p>
            <a:endParaRPr lang="en-US" dirty="0"/>
          </a:p>
        </p:txBody>
      </p:sp>
    </p:spTree>
    <p:extLst>
      <p:ext uri="{BB962C8B-B14F-4D97-AF65-F5344CB8AC3E}">
        <p14:creationId xmlns:p14="http://schemas.microsoft.com/office/powerpoint/2010/main" val="2011931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384" y="762669"/>
            <a:ext cx="2906486" cy="590931"/>
          </a:xfrm>
        </p:spPr>
        <p:txBody>
          <a:bodyPr/>
          <a:lstStyle/>
          <a:p>
            <a:r>
              <a:rPr lang="en-US" b="1" dirty="0"/>
              <a:t>Gracias!</a:t>
            </a:r>
          </a:p>
        </p:txBody>
      </p:sp>
      <p:pic>
        <p:nvPicPr>
          <p:cNvPr id="4" name="Content Placeholder 3"/>
          <p:cNvPicPr>
            <a:picLocks noGrp="1" noChangeAspect="1"/>
          </p:cNvPicPr>
          <p:nvPr>
            <p:ph idx="1"/>
          </p:nvPr>
        </p:nvPicPr>
        <p:blipFill>
          <a:blip r:embed="rId3"/>
          <a:stretch>
            <a:fillRect/>
          </a:stretch>
        </p:blipFill>
        <p:spPr>
          <a:xfrm>
            <a:off x="1854188" y="1461415"/>
            <a:ext cx="8344138" cy="4351338"/>
          </a:xfrm>
          <a:prstGeom prst="rect">
            <a:avLst/>
          </a:prstGeom>
        </p:spPr>
      </p:pic>
    </p:spTree>
    <p:extLst>
      <p:ext uri="{BB962C8B-B14F-4D97-AF65-F5344CB8AC3E}">
        <p14:creationId xmlns:p14="http://schemas.microsoft.com/office/powerpoint/2010/main" val="4072565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7895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605996"/>
            <a:ext cx="5918283" cy="1600438"/>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Orientación</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Asociación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aggie de padres y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familia</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Supervisora</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Estudantil</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Orientación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Experiencia</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primer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año</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2002162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027" y="475176"/>
            <a:ext cx="75423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Pausa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2956819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5356" y="1053504"/>
            <a:ext cx="3210023" cy="2135992"/>
          </a:xfrm>
          <a:prstGeom prst="ellipse">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50827" y="2724730"/>
            <a:ext cx="2283065" cy="1992649"/>
          </a:xfrm>
          <a:prstGeom prst="ellipse">
            <a:avLst/>
          </a:prstGeom>
        </p:spPr>
      </p:pic>
      <p:sp>
        <p:nvSpPr>
          <p:cNvPr id="4" name="TextBox 3"/>
          <p:cNvSpPr txBox="1"/>
          <p:nvPr/>
        </p:nvSpPr>
        <p:spPr>
          <a:xfrm>
            <a:off x="778720" y="1053504"/>
            <a:ext cx="61045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Oficina de Ayuda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Financiera y Becas</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2558845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Agenda</a:t>
            </a:r>
          </a:p>
        </p:txBody>
      </p:sp>
      <p:sp>
        <p:nvSpPr>
          <p:cNvPr id="3" name="TextBox 2"/>
          <p:cNvSpPr txBox="1"/>
          <p:nvPr/>
        </p:nvSpPr>
        <p:spPr>
          <a:xfrm>
            <a:off x="548641" y="1041862"/>
            <a:ext cx="11128352" cy="290848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Fechas Importantes</a:t>
            </a: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Trabajo-Estudio y  Empleo estudiantil</a:t>
            </a:r>
            <a:endParaRPr kumimoji="0" lang="en-US" sz="2400" b="0" i="0" u="none" strike="noStrike" kern="1200" cap="none" spc="0" normalizeH="0" baseline="0" noProof="0" dirty="0">
              <a:ln>
                <a:noFill/>
              </a:ln>
              <a:solidFill>
                <a:srgbClr val="00B5E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a:t>
            </a:r>
            <a:endParaRPr kumimoji="0" lang="en-US" sz="2400" b="0" i="0" u="none" strike="noStrike" kern="1200" cap="none" spc="0" normalizeH="0" baseline="0" noProof="0" dirty="0">
              <a:ln>
                <a:noFill/>
              </a:ln>
              <a:solidFill>
                <a:srgbClr val="00B5E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Conclusiónes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5426" y="388882"/>
            <a:ext cx="3828393" cy="3828393"/>
          </a:xfrm>
          <a:prstGeom prst="rect">
            <a:avLst/>
          </a:prstGeom>
        </p:spPr>
      </p:pic>
    </p:spTree>
    <p:extLst>
      <p:ext uri="{BB962C8B-B14F-4D97-AF65-F5344CB8AC3E}">
        <p14:creationId xmlns:p14="http://schemas.microsoft.com/office/powerpoint/2010/main" val="373800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8830" y="1041862"/>
            <a:ext cx="5802283" cy="44319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Cuantos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ustedes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son de:</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 horas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distancia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horas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distancia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horas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distancia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 horas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distancia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Fuera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estado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Fuera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país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p:cNvSpPr txBox="1"/>
          <p:nvPr/>
        </p:nvSpPr>
        <p:spPr>
          <a:xfrm>
            <a:off x="548641" y="395531"/>
            <a:ext cx="926037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Quién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está</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aquí</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hoy?</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4" name="Picture 2" descr="Image result for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394" y="904702"/>
            <a:ext cx="4911436" cy="491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50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Fechas Importantes</a:t>
            </a:r>
          </a:p>
        </p:txBody>
      </p:sp>
      <p:sp>
        <p:nvSpPr>
          <p:cNvPr id="3" name="TextBox 2"/>
          <p:cNvSpPr txBox="1"/>
          <p:nvPr/>
        </p:nvSpPr>
        <p:spPr>
          <a:xfrm>
            <a:off x="548641" y="1041862"/>
            <a:ext cx="11128352" cy="380104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 de Septiembre: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Distribucion de ayuda financiera</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de Octubre: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FAFSA, CA Dream Act, y solicitudes de becas abiertas para 		       el año 2021-22</a:t>
            </a: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de Enero 2021 :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Fecha Límite para presentar solicitud de becas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de Marzo :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Fecha límite para completar tu FAFSA o CA Dream Act</a:t>
            </a: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213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Estudio- Empleo y Empleo Estudiantil</a:t>
            </a:r>
          </a:p>
        </p:txBody>
      </p:sp>
      <p:sp>
        <p:nvSpPr>
          <p:cNvPr id="3" name="TextBox 2"/>
          <p:cNvSpPr txBox="1"/>
          <p:nvPr/>
        </p:nvSpPr>
        <p:spPr>
          <a:xfrm>
            <a:off x="548641" y="1041862"/>
            <a:ext cx="11128352"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Existen oportunidades para trabajar en la Universidad o fuera de ella y este año tambien para trabajar remotamente desde casa.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Busca opciones de trabajo y aplica en la pagina electronica de la Universidad Handshake: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Reunete con supervisores y haz citas de trabajo creando una cuenta para lograr entrevistas con compañias y eventos para contratar trabajadores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Encuentra una posicion de trabajo en el proximo evento de Feria de carreras y Practicas Profesionales (intership)</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Haz una cita con un consejero academico en el centro ICC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Internship and Career Center: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icc.ucdavis.edu/find/resources/handshake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377537" y="4057980"/>
            <a:ext cx="3289469" cy="1238314"/>
          </a:xfrm>
          <a:prstGeom prst="rect">
            <a:avLst/>
          </a:prstGeom>
        </p:spPr>
      </p:pic>
    </p:spTree>
    <p:extLst>
      <p:ext uri="{BB962C8B-B14F-4D97-AF65-F5344CB8AC3E}">
        <p14:creationId xmlns:p14="http://schemas.microsoft.com/office/powerpoint/2010/main" val="2496319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t="10633" r="47113" b="4849"/>
          <a:stretch/>
        </p:blipFill>
        <p:spPr>
          <a:xfrm>
            <a:off x="8402063" y="689383"/>
            <a:ext cx="3789937" cy="4845270"/>
          </a:xfrm>
          <a:prstGeom prst="rect">
            <a:avLst/>
          </a:prstGeom>
        </p:spPr>
      </p:pic>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5E2"/>
                </a:solidFill>
                <a:effectLst/>
                <a:uLnTx/>
                <a:uFillTx/>
                <a:latin typeface="Arial" panose="020B0604020202020204" pitchFamily="34" charset="0"/>
                <a:ea typeface="Arial" panose="020B0604020202020204" pitchFamily="34" charset="0"/>
                <a:cs typeface="Arial" panose="020B0604020202020204" pitchFamily="34" charset="0"/>
              </a:rPr>
              <a:t>Becas</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1" y="1041862"/>
            <a:ext cx="9260378"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Resumen general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Administramos mas de 300 fondos de becas para estudiantes universitarios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 de $4,000,000 estan disponibles para los aplicantes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becas van desde $100 hasta $13,000 por año academico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 para estudiantes no graduados son asignadas basadas en merito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3857540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5E2"/>
                </a:solidFill>
                <a:effectLst/>
                <a:uLnTx/>
                <a:uFillTx/>
                <a:latin typeface="Arial" panose="020B0604020202020204" pitchFamily="34" charset="0"/>
                <a:ea typeface="Arial" panose="020B0604020202020204" pitchFamily="34" charset="0"/>
                <a:cs typeface="Arial" panose="020B0604020202020204" pitchFamily="34" charset="0"/>
              </a:rPr>
              <a:t>Becas</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90206" y="1041862"/>
            <a:ext cx="10278422" cy="3524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 para este año:</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 ya has aplicado y estas siendo considerado para becas para este año entrante. Tu aplicacion de admision para la Univerisdad de Davis es tu aplicacion para becas.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 has sido elegido para una beca, se te notificara atraves de un correo electronico y podras ver tu beca atraves de tu pagina MyAwards.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notificaciones para los ganadores de becas estudiantiles seran enviadas en las siguientes semas y continuaran atraves de todo el año mientras recivimos mas fondos monetarios.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3345267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5E2"/>
                </a:solidFill>
                <a:effectLst/>
                <a:uLnTx/>
                <a:uFillTx/>
                <a:latin typeface="Arial" panose="020B0604020202020204" pitchFamily="34" charset="0"/>
                <a:ea typeface="Arial" panose="020B0604020202020204" pitchFamily="34" charset="0"/>
                <a:cs typeface="Arial" panose="020B0604020202020204" pitchFamily="34" charset="0"/>
              </a:rPr>
              <a:t>Becas</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0" y="1041862"/>
            <a:ext cx="10150891"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 para el proximo año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Tendras que reaplicar cada año para ser considerado para becas de la Universidad de Davis.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aplicacion atraves del internet para becas estara disponible en October 1, 2020 para el año academico del 2021-2022.</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ser eligible necesitas un promedio academico de 3.25 y una carta de recomendacion. Nosotros revisaremos tu promedio academico del quarto del Otoño 2020 para esa aplicacion.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Recuerda la fecha!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Busca la aplicacion de Becas.  Tendremos talleres disponibles en Octobre para ayudarte a llenar tu aplicacion.</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1066940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207818"/>
            <a:ext cx="92603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5E2"/>
                </a:solidFill>
                <a:effectLst/>
                <a:uLnTx/>
                <a:uFillTx/>
                <a:latin typeface="Arial" panose="020B0604020202020204" pitchFamily="34" charset="0"/>
                <a:ea typeface="Arial" panose="020B0604020202020204" pitchFamily="34" charset="0"/>
                <a:cs typeface="Arial" panose="020B0604020202020204" pitchFamily="34" charset="0"/>
              </a:rPr>
              <a:t>Becas</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90205" y="958732"/>
            <a:ext cx="10234973"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 de fuera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Becas asignadas por otras instituciones pueden ayudarte a pagar el costo de atender nuestra Universidad.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financialaid.ucdavis.edu/scholarships/outsidescholarships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ver cientos de becas que nostros hemos revisado y consideramos que nuestros estudiantes deberian aplicar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Todas tienen un criterio diferente de eligibilidad, requerimientos de un buen GPA, fechas limite, etc.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Donde enviar el pago de la beca:</a:t>
            </a:r>
          </a:p>
          <a:p>
            <a:pPr marL="457200" marR="0" lvl="3"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Cashier’s Office</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California, Davis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 Box 989062</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 Sacramento, CA 95798-9062</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1041318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1994"/>
          <a:stretch/>
        </p:blipFill>
        <p:spPr>
          <a:xfrm>
            <a:off x="5178830" y="2790496"/>
            <a:ext cx="3373821" cy="2969173"/>
          </a:xfrm>
          <a:prstGeom prst="rect">
            <a:avLst/>
          </a:prstGeom>
        </p:spPr>
      </p:pic>
      <p:sp>
        <p:nvSpPr>
          <p:cNvPr id="2" name="TextBox 1"/>
          <p:cNvSpPr txBox="1"/>
          <p:nvPr/>
        </p:nvSpPr>
        <p:spPr>
          <a:xfrm>
            <a:off x="548641" y="207818"/>
            <a:ext cx="9260378" cy="8206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Conclusiónes</a:t>
            </a:r>
          </a:p>
        </p:txBody>
      </p:sp>
      <p:sp>
        <p:nvSpPr>
          <p:cNvPr id="4" name="Rectangle 3"/>
          <p:cNvSpPr/>
          <p:nvPr/>
        </p:nvSpPr>
        <p:spPr>
          <a:xfrm>
            <a:off x="548641" y="1004666"/>
            <a:ext cx="11359580" cy="2339102"/>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Aplica para Ayuda Financiera antes de Marzo 2</a:t>
            </a:r>
            <a:r>
              <a:rPr kumimoji="0" lang="en-US" sz="2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esta es la fecha de prioridad para ser considerado para mas ayuda pero despues de esta fecha todavia puedes aplicar.</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Busca y aplica para trabajos atraves de Handshake</a:t>
            </a:r>
          </a:p>
          <a:p>
            <a:pPr marL="1371600" marR="0" lvl="2"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1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icc.ucdavis.edu/find/resources/handshake</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 aplicacion de entrada para UC Davis fue tu aplicacion para este año 2021</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Tendras que REAPLICAR cada año para ser considerado para becas de UC Davis.</a:t>
            </a:r>
          </a:p>
        </p:txBody>
      </p:sp>
    </p:spTree>
    <p:extLst>
      <p:ext uri="{BB962C8B-B14F-4D97-AF65-F5344CB8AC3E}">
        <p14:creationId xmlns:p14="http://schemas.microsoft.com/office/powerpoint/2010/main" val="2465885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84D86"/>
        </a:solidFill>
        <a:effectLst/>
      </p:bgPr>
    </p:bg>
    <p:spTree>
      <p:nvGrpSpPr>
        <p:cNvPr id="1" name=""/>
        <p:cNvGrpSpPr/>
        <p:nvPr/>
      </p:nvGrpSpPr>
      <p:grpSpPr>
        <a:xfrm>
          <a:off x="0" y="0"/>
          <a:ext cx="0" cy="0"/>
          <a:chOff x="0" y="0"/>
          <a:chExt cx="0" cy="0"/>
        </a:xfrm>
      </p:grpSpPr>
      <p:sp>
        <p:nvSpPr>
          <p:cNvPr id="2" name="TextBox 1"/>
          <p:cNvSpPr txBox="1"/>
          <p:nvPr/>
        </p:nvSpPr>
        <p:spPr>
          <a:xfrm>
            <a:off x="448738" y="628233"/>
            <a:ext cx="11399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prstClr val="white"/>
                  </a:solidFill>
                  <a:prstDash val="solid"/>
                </a:ln>
                <a:noFill/>
                <a:effectLst/>
                <a:uLnTx/>
                <a:uFillTx/>
                <a:latin typeface="Proxima Nova" panose="02000506030000020004"/>
                <a:ea typeface="+mn-ea"/>
                <a:cs typeface="Helvetica" panose="020B0604020202020204" pitchFamily="34" charset="0"/>
              </a:rPr>
              <a:t>Estamos aqui para ayudarlos!</a:t>
            </a:r>
          </a:p>
        </p:txBody>
      </p:sp>
      <p:sp>
        <p:nvSpPr>
          <p:cNvPr id="7" name="Rectangle 6"/>
          <p:cNvSpPr/>
          <p:nvPr/>
        </p:nvSpPr>
        <p:spPr>
          <a:xfrm>
            <a:off x="649380" y="1643896"/>
            <a:ext cx="10720553"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Puede comunicarse con nuestra oficina durante este tiempo a través de: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Contacta a un Experto </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my.ucdavis.edu/ask_us/index.cfm</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Teléfono:</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Ayuda Financiera: 530-752-2390 (M-Th, 9 a.m. to 4 p.m.)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Becas: 530-752-2804 (M-Th, 9 a.m. to 4 p.m.)</a:t>
            </a:r>
          </a:p>
        </p:txBody>
      </p:sp>
    </p:spTree>
    <p:extLst>
      <p:ext uri="{BB962C8B-B14F-4D97-AF65-F5344CB8AC3E}">
        <p14:creationId xmlns:p14="http://schemas.microsoft.com/office/powerpoint/2010/main" val="1961229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88266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321022"/>
            <a:ext cx="5918283" cy="892552"/>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Ayuda</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Financiera</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Becas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443734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022038" y="2094434"/>
            <a:ext cx="9671362" cy="2345486"/>
          </a:xfrm>
        </p:spPr>
        <p:txBody>
          <a:bodyPr/>
          <a:lstStyle/>
          <a:p>
            <a:pPr algn="l"/>
            <a:br>
              <a:rPr lang="en-US" b="1" dirty="0"/>
            </a:br>
            <a:br>
              <a:rPr lang="en-US" b="1" dirty="0"/>
            </a:br>
            <a:br>
              <a:rPr lang="en-US" b="1" dirty="0"/>
            </a:br>
            <a:r>
              <a:rPr lang="en-US" b="1" dirty="0" err="1"/>
              <a:t>Oficina</a:t>
            </a:r>
            <a:r>
              <a:rPr lang="en-US" b="1" dirty="0"/>
              <a:t> de </a:t>
            </a:r>
            <a:r>
              <a:rPr lang="en-US" b="1" dirty="0" err="1"/>
              <a:t>Cuentas</a:t>
            </a:r>
            <a:r>
              <a:rPr lang="en-US" b="1" dirty="0"/>
              <a:t> </a:t>
            </a:r>
            <a:r>
              <a:rPr lang="en-US" b="1" dirty="0" err="1"/>
              <a:t>Estudiantiles</a:t>
            </a:r>
            <a:br>
              <a:rPr lang="en-US" b="1" dirty="0"/>
            </a:br>
            <a:r>
              <a:rPr lang="en-US" b="1" dirty="0" err="1"/>
              <a:t>Orientación</a:t>
            </a:r>
            <a:r>
              <a:rPr lang="en-US" b="1" dirty="0"/>
              <a:t> 2020</a:t>
            </a:r>
          </a:p>
        </p:txBody>
      </p:sp>
      <p:pic>
        <p:nvPicPr>
          <p:cNvPr id="5" name="Picture 4">
            <a:extLst>
              <a:ext uri="{FF2B5EF4-FFF2-40B4-BE49-F238E27FC236}">
                <a16:creationId xmlns:a16="http://schemas.microsoft.com/office/drawing/2014/main" id="{96A0DD7F-C5B4-654B-A4B4-4E14FFB8D783}"/>
              </a:ext>
            </a:extLst>
          </p:cNvPr>
          <p:cNvPicPr>
            <a:picLocks noChangeAspect="1"/>
          </p:cNvPicPr>
          <p:nvPr/>
        </p:nvPicPr>
        <p:blipFill>
          <a:blip r:embed="rId3"/>
          <a:stretch>
            <a:fillRect/>
          </a:stretch>
        </p:blipFill>
        <p:spPr>
          <a:xfrm>
            <a:off x="1138507" y="1483896"/>
            <a:ext cx="1616907" cy="689810"/>
          </a:xfrm>
          <a:prstGeom prst="rect">
            <a:avLst/>
          </a:prstGeom>
        </p:spPr>
      </p:pic>
    </p:spTree>
    <p:extLst>
      <p:ext uri="{BB962C8B-B14F-4D97-AF65-F5344CB8AC3E}">
        <p14:creationId xmlns:p14="http://schemas.microsoft.com/office/powerpoint/2010/main" val="350524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1" y="1430867"/>
            <a:ext cx="6009814" cy="40557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Aggie 101: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Introducción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los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recursos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el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crecimiento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académico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personal y social </a:t>
            </a: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Aggie Advising: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soporte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academico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registro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cursos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Aggie Orientation: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construir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redes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apoyo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alumunos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facultad</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48641" y="477372"/>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Objetivos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orientación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a:ln>
                  <a:noFill/>
                </a:ln>
                <a:solidFill>
                  <a:prstClr val="black"/>
                </a:solidFill>
                <a:effectLst/>
                <a:highlight>
                  <a:srgbClr val="00FFFF"/>
                </a:highligh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highlight>
                <a:srgbClr val="00FFFF"/>
              </a:highlight>
              <a:uLnTx/>
              <a:uFillTx/>
              <a:latin typeface="Proxima Nova Extrabold" panose="02000506030000020004" pitchFamily="50"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276" y="1430867"/>
            <a:ext cx="5180384" cy="34579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172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Quines </a:t>
            </a:r>
            <a:r>
              <a:rPr lang="en-US" dirty="0" err="1"/>
              <a:t>somos</a:t>
            </a:r>
            <a:r>
              <a:rPr lang="en-US" dirty="0"/>
              <a:t>….</a:t>
            </a:r>
          </a:p>
        </p:txBody>
      </p:sp>
      <p:sp>
        <p:nvSpPr>
          <p:cNvPr id="3" name="Rectangle 2"/>
          <p:cNvSpPr/>
          <p:nvPr/>
        </p:nvSpPr>
        <p:spPr>
          <a:xfrm>
            <a:off x="964276" y="1377526"/>
            <a:ext cx="6447444" cy="3816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La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Oficina</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Cuentas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Estudiantiles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Student Accounting Office</a:t>
            </a:r>
            <a:r>
              <a:rPr kumimoji="0" lang="en-US" sz="2200" b="0" i="1"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200" b="1" i="1"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responsable</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manejar</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todas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las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cuentas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los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estudiantes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la Universidad de California, Davis (UC Davis). Nos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encargamos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las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facturas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las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cuentas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los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estudiantes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auspiciadores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agencias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federales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y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estatales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Tambien</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desembolsamos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los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rembolsos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ayuda</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financiera</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y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sobre</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pagos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Manejamos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los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pagos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préstamos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estudiantiles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y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cuentas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universitarias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Mantenemos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un alto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volumen</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servicio</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para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nuestros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estudiantes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y </a:t>
            </a:r>
            <a:r>
              <a:rPr kumimoji="0" lang="en-US" sz="2200" b="0" i="0" u="none" strike="noStrike" kern="1200" cap="none" spc="0" normalizeH="0" baseline="0" noProof="0" dirty="0" err="1">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sus</a:t>
            </a:r>
            <a:r>
              <a:rPr kumimoji="0" lang="en-US" sz="2200" b="0" i="0" u="none" strike="noStrike" kern="1200" cap="none" spc="0" normalizeH="0" baseline="0" noProof="0" dirty="0">
                <a:ln>
                  <a:noFill/>
                </a:ln>
                <a:solidFill>
                  <a:srgbClr val="002855"/>
                </a:solidFill>
                <a:effectLst/>
                <a:uLnTx/>
                <a:uFillTx/>
                <a:latin typeface="Calibri" panose="020F0502020204030204" pitchFamily="34" charset="0"/>
                <a:ea typeface="Calibri" panose="020F0502020204030204" pitchFamily="34" charset="0"/>
                <a:cs typeface="Times New Roman" panose="02020603050405020304" pitchFamily="18" charset="0"/>
              </a:rPr>
              <a:t> padres.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605" y="3027780"/>
            <a:ext cx="3657298" cy="1219099"/>
          </a:xfrm>
          <a:prstGeom prst="rect">
            <a:avLst/>
          </a:prstGeom>
        </p:spPr>
      </p:pic>
    </p:spTree>
    <p:extLst>
      <p:ext uri="{BB962C8B-B14F-4D97-AF65-F5344CB8AC3E}">
        <p14:creationId xmlns:p14="http://schemas.microsoft.com/office/powerpoint/2010/main" val="2258139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372490"/>
            <a:ext cx="8986058" cy="1022211"/>
          </a:xfrm>
        </p:spPr>
        <p:txBody>
          <a:bodyPr>
            <a:normAutofit fontScale="90000"/>
          </a:bodyPr>
          <a:lstStyle/>
          <a:p>
            <a:r>
              <a:rPr lang="en-US" sz="4900" b="1" dirty="0" err="1"/>
              <a:t>Página</a:t>
            </a:r>
            <a:r>
              <a:rPr lang="en-US" sz="4900" b="1" dirty="0"/>
              <a:t> de Internet</a:t>
            </a:r>
            <a:br>
              <a:rPr lang="en-US" sz="4900" b="1" dirty="0"/>
            </a:br>
            <a:endParaRPr lang="en-US" sz="2700" dirty="0"/>
          </a:p>
        </p:txBody>
      </p:sp>
      <p:sp>
        <p:nvSpPr>
          <p:cNvPr id="3" name="Rectangle 2"/>
          <p:cNvSpPr/>
          <p:nvPr/>
        </p:nvSpPr>
        <p:spPr>
          <a:xfrm>
            <a:off x="257694" y="1394701"/>
            <a:ext cx="1151312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855"/>
                </a:solidFill>
                <a:effectLst/>
                <a:uLnTx/>
                <a:uFillTx/>
                <a:latin typeface="Proxima Nova"/>
                <a:ea typeface="+mn-ea"/>
                <a:cs typeface="+mn-cs"/>
                <a:hlinkClick r:id="rId2"/>
              </a:rPr>
              <a:t>https://financeandbusiness.ucdavis.edu/student-resources/accounting</a:t>
            </a:r>
            <a:r>
              <a:rPr kumimoji="0" lang="en-US" sz="2600" b="0" i="0" u="none" strike="noStrike" kern="1200" cap="none" spc="0" normalizeH="0" baseline="0" noProof="0" dirty="0">
                <a:ln>
                  <a:noFill/>
                </a:ln>
                <a:solidFill>
                  <a:srgbClr val="002855"/>
                </a:solidFill>
                <a:effectLst/>
                <a:uLnTx/>
                <a:uFillTx/>
                <a:latin typeface="Proxima Nova"/>
                <a:ea typeface="+mn-ea"/>
                <a:cs typeface="+mn-cs"/>
              </a:rPr>
              <a:t> </a:t>
            </a:r>
          </a:p>
        </p:txBody>
      </p:sp>
      <p:pic>
        <p:nvPicPr>
          <p:cNvPr id="6" name="Picture 5"/>
          <p:cNvPicPr>
            <a:picLocks noChangeAspect="1"/>
          </p:cNvPicPr>
          <p:nvPr/>
        </p:nvPicPr>
        <p:blipFill>
          <a:blip r:embed="rId3"/>
          <a:stretch>
            <a:fillRect/>
          </a:stretch>
        </p:blipFill>
        <p:spPr>
          <a:xfrm>
            <a:off x="1634591" y="1874801"/>
            <a:ext cx="6677392" cy="4772805"/>
          </a:xfrm>
          <a:prstGeom prst="rect">
            <a:avLst/>
          </a:prstGeom>
        </p:spPr>
      </p:pic>
    </p:spTree>
    <p:extLst>
      <p:ext uri="{BB962C8B-B14F-4D97-AF65-F5344CB8AC3E}">
        <p14:creationId xmlns:p14="http://schemas.microsoft.com/office/powerpoint/2010/main" val="2418869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6" y="1014325"/>
            <a:ext cx="9658658" cy="5137094"/>
          </a:xfrm>
          <a:prstGeom prst="rect">
            <a:avLst/>
          </a:prstGeom>
        </p:spPr>
      </p:pic>
    </p:spTree>
    <p:extLst>
      <p:ext uri="{BB962C8B-B14F-4D97-AF65-F5344CB8AC3E}">
        <p14:creationId xmlns:p14="http://schemas.microsoft.com/office/powerpoint/2010/main" val="1392923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6440" y="375353"/>
            <a:ext cx="5933867" cy="5584505"/>
          </a:xfrm>
          <a:prstGeom prst="rect">
            <a:avLst/>
          </a:prstGeom>
        </p:spPr>
      </p:pic>
    </p:spTree>
    <p:extLst>
      <p:ext uri="{BB962C8B-B14F-4D97-AF65-F5344CB8AC3E}">
        <p14:creationId xmlns:p14="http://schemas.microsoft.com/office/powerpoint/2010/main" val="2353779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err="1">
                <a:solidFill>
                  <a:srgbClr val="002060"/>
                </a:solidFill>
              </a:rPr>
              <a:t>Cuenta</a:t>
            </a:r>
            <a:r>
              <a:rPr lang="en-US" sz="4400" b="1" cap="small" dirty="0">
                <a:solidFill>
                  <a:srgbClr val="002060"/>
                </a:solidFill>
              </a:rPr>
              <a:t> Electronica - MyBill </a:t>
            </a:r>
            <a:endParaRPr lang="en-US" sz="4400" dirty="0"/>
          </a:p>
        </p:txBody>
      </p:sp>
      <p:sp>
        <p:nvSpPr>
          <p:cNvPr id="3" name="Rectangle 2"/>
          <p:cNvSpPr/>
          <p:nvPr/>
        </p:nvSpPr>
        <p:spPr>
          <a:xfrm>
            <a:off x="955525" y="1257551"/>
            <a:ext cx="8218955" cy="5400453"/>
          </a:xfrm>
          <a:prstGeom prst="rect">
            <a:avLst/>
          </a:prstGeom>
        </p:spPr>
        <p:txBody>
          <a:bodyPr wrap="square">
            <a:spAutoFit/>
          </a:bodyPr>
          <a:lstStyle/>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Pagar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balance  </a:t>
            </a:r>
          </a:p>
          <a:p>
            <a:pPr marL="1371600" marR="0" lvl="4" indent="-457200" algn="l" defTabSz="457200" rtl="0" eaLnBrk="1" fontAlgn="auto" latinLnBrk="0" hangingPunct="1">
              <a:lnSpc>
                <a:spcPct val="80000"/>
              </a:lnSpc>
              <a:spcBef>
                <a:spcPts val="1000"/>
              </a:spcBef>
              <a:spcAft>
                <a:spcPts val="0"/>
              </a:spcAft>
              <a:buClr>
                <a:srgbClr val="002855"/>
              </a:buClr>
              <a:buSzPct val="80000"/>
              <a:buFont typeface="Arial" panose="020B0604020202020204" pitchFamily="34" charset="0"/>
              <a:buChar char="•"/>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Cheques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Electrónicos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(eCheck) </a:t>
            </a:r>
          </a:p>
          <a:p>
            <a:pPr marL="1371600" marR="0" lvl="4" indent="-457200" algn="l" defTabSz="457200" rtl="0" eaLnBrk="1" fontAlgn="auto" latinLnBrk="0" hangingPunct="1">
              <a:lnSpc>
                <a:spcPct val="80000"/>
              </a:lnSpc>
              <a:spcBef>
                <a:spcPts val="1000"/>
              </a:spcBef>
              <a:spcAft>
                <a:spcPts val="0"/>
              </a:spcAft>
              <a:buClr>
                <a:srgbClr val="002855"/>
              </a:buClr>
              <a:buSzPct val="80000"/>
              <a:buFont typeface="Arial" panose="020B0604020202020204" pitchFamily="34" charset="0"/>
              <a:buChar char="•"/>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Tarjetas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Crédito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1"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endParaRPr kumimoji="0" lang="en-US" sz="1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Ver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actividad</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 la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cuenta</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muestra</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 cargos y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crédito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80000"/>
              </a:lnSpc>
              <a:spcBef>
                <a:spcPts val="1000"/>
              </a:spcBef>
              <a:spcAft>
                <a:spcPts val="0"/>
              </a:spcAft>
              <a:buClr>
                <a:srgbClr val="002855"/>
              </a:buClr>
              <a:buSzPct val="80000"/>
              <a:buFontTx/>
              <a:buNone/>
              <a:tabLst/>
              <a:defRPr/>
            </a:pPr>
            <a:endParaRPr kumimoji="0" lang="en-US" sz="1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Participar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del Plan de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Pagos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Diferido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(DPP)</a:t>
            </a: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endParaRPr kumimoji="0" lang="en-US" sz="1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Ver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estado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cuenta</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mensual</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endParaRPr kumimoji="0" lang="en-US" sz="1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80000"/>
              </a:lnSpc>
              <a:spcBef>
                <a:spcPts val="1000"/>
              </a:spcBef>
              <a:spcAft>
                <a:spcPts val="0"/>
              </a:spcAft>
              <a:buClr>
                <a:srgbClr val="002855"/>
              </a:buClr>
              <a:buSzPct val="8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Puede</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guardar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número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de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cuenta</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para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facilitar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pagos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futuros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CBDFF4">
                  <a:lumMod val="50000"/>
                </a:srgbClr>
              </a:buClr>
              <a:buSzTx/>
              <a:buFontTx/>
              <a:buNone/>
              <a:tabLst/>
              <a:defRPr/>
            </a:pPr>
            <a:endParaRPr kumimoji="0" lang="en-US" sz="2800" b="0" i="0" u="none" strike="noStrike" kern="1200" cap="none" spc="0" normalizeH="0" baseline="0" noProof="0" dirty="0">
              <a:ln>
                <a:noFill/>
              </a:ln>
              <a:solidFill>
                <a:srgbClr val="CBDFF4">
                  <a:lumMod val="50000"/>
                </a:srgbClr>
              </a:solidFill>
              <a:effectLst/>
              <a:uLnTx/>
              <a:uFillTx/>
              <a:latin typeface="Proxima Nova"/>
              <a:ea typeface="+mn-ea"/>
              <a:cs typeface="+mn-cs"/>
            </a:endParaRPr>
          </a:p>
        </p:txBody>
      </p:sp>
    </p:spTree>
    <p:extLst>
      <p:ext uri="{BB962C8B-B14F-4D97-AF65-F5344CB8AC3E}">
        <p14:creationId xmlns:p14="http://schemas.microsoft.com/office/powerpoint/2010/main" val="3566273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2546" y="114300"/>
            <a:ext cx="6649891" cy="6438899"/>
          </a:xfrm>
          <a:prstGeom prst="rect">
            <a:avLst/>
          </a:prstGeom>
        </p:spPr>
      </p:pic>
      <p:sp>
        <p:nvSpPr>
          <p:cNvPr id="5" name="Oval 4"/>
          <p:cNvSpPr/>
          <p:nvPr/>
        </p:nvSpPr>
        <p:spPr>
          <a:xfrm>
            <a:off x="2286000" y="2239879"/>
            <a:ext cx="1636295" cy="368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Tree>
    <p:extLst>
      <p:ext uri="{BB962C8B-B14F-4D97-AF65-F5344CB8AC3E}">
        <p14:creationId xmlns:p14="http://schemas.microsoft.com/office/powerpoint/2010/main" val="1917817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20" y="351064"/>
            <a:ext cx="8966200" cy="759279"/>
          </a:xfrm>
        </p:spPr>
        <p:txBody>
          <a:bodyPr>
            <a:noAutofit/>
          </a:bodyPr>
          <a:lstStyle/>
          <a:p>
            <a:r>
              <a:rPr lang="en-US" sz="4400" b="1" dirty="0"/>
              <a:t>Personas </a:t>
            </a:r>
            <a:r>
              <a:rPr lang="en-US" sz="4000" b="1" dirty="0" err="1"/>
              <a:t>Autorizadas</a:t>
            </a:r>
            <a:r>
              <a:rPr lang="en-US" sz="4000" b="1" dirty="0"/>
              <a:t> “Authorized User” </a:t>
            </a:r>
          </a:p>
        </p:txBody>
      </p:sp>
      <p:sp>
        <p:nvSpPr>
          <p:cNvPr id="4" name="Right Arrow 3"/>
          <p:cNvSpPr/>
          <p:nvPr/>
        </p:nvSpPr>
        <p:spPr>
          <a:xfrm>
            <a:off x="219606" y="3996286"/>
            <a:ext cx="1701558" cy="6899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pic>
        <p:nvPicPr>
          <p:cNvPr id="5" name="Picture 4"/>
          <p:cNvPicPr>
            <a:picLocks noChangeAspect="1"/>
          </p:cNvPicPr>
          <p:nvPr/>
        </p:nvPicPr>
        <p:blipFill>
          <a:blip r:embed="rId2"/>
          <a:stretch>
            <a:fillRect/>
          </a:stretch>
        </p:blipFill>
        <p:spPr>
          <a:xfrm>
            <a:off x="1921164" y="1034142"/>
            <a:ext cx="6947561" cy="5586155"/>
          </a:xfrm>
          <a:prstGeom prst="rect">
            <a:avLst/>
          </a:prstGeom>
        </p:spPr>
      </p:pic>
    </p:spTree>
    <p:extLst>
      <p:ext uri="{BB962C8B-B14F-4D97-AF65-F5344CB8AC3E}">
        <p14:creationId xmlns:p14="http://schemas.microsoft.com/office/powerpoint/2010/main" val="15553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35" y="434325"/>
            <a:ext cx="10174777" cy="759279"/>
          </a:xfrm>
        </p:spPr>
        <p:txBody>
          <a:bodyPr>
            <a:noAutofit/>
          </a:bodyPr>
          <a:lstStyle/>
          <a:p>
            <a:r>
              <a:rPr lang="en-US" b="1" dirty="0"/>
              <a:t>UC Davis </a:t>
            </a:r>
            <a:r>
              <a:rPr lang="en-US" b="1" dirty="0" err="1"/>
              <a:t>Acuerdo</a:t>
            </a:r>
            <a:r>
              <a:rPr lang="en-US" b="1" dirty="0"/>
              <a:t> de </a:t>
            </a:r>
            <a:r>
              <a:rPr lang="en-US" b="1" dirty="0" err="1"/>
              <a:t>Responsabilidad</a:t>
            </a:r>
            <a:r>
              <a:rPr lang="en-US" b="1" dirty="0"/>
              <a:t> </a:t>
            </a:r>
            <a:r>
              <a:rPr lang="en-US" b="1" dirty="0" err="1"/>
              <a:t>Financiera</a:t>
            </a:r>
            <a:r>
              <a:rPr lang="en-US" b="1" dirty="0"/>
              <a:t>  </a:t>
            </a:r>
          </a:p>
        </p:txBody>
      </p:sp>
      <p:sp>
        <p:nvSpPr>
          <p:cNvPr id="3" name="Rectangle 2"/>
          <p:cNvSpPr/>
          <p:nvPr/>
        </p:nvSpPr>
        <p:spPr>
          <a:xfrm>
            <a:off x="581891" y="1175497"/>
            <a:ext cx="925206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Requiere</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el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estudiante</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responder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acceptar</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o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denegar</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antes de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accessar</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su</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cuenta</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de MyBill</a:t>
            </a:r>
          </a:p>
        </p:txBody>
      </p:sp>
      <p:sp>
        <p:nvSpPr>
          <p:cNvPr id="4" name="TextBox 3"/>
          <p:cNvSpPr txBox="1"/>
          <p:nvPr/>
        </p:nvSpPr>
        <p:spPr>
          <a:xfrm>
            <a:off x="914401" y="1876876"/>
            <a:ext cx="4621876"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Informacion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sobre</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cargos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Inscripcion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y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Colegiatura</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2855"/>
                </a:solidFill>
                <a:effectLst/>
                <a:uLnTx/>
                <a:uFillTx/>
                <a:latin typeface="Proxima Nova"/>
                <a:ea typeface="+mn-ea"/>
                <a:cs typeface="+mn-cs"/>
              </a:rPr>
              <a:t>Planes de Pago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Recargos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Proceso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Colección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Impuestos</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Proceso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Cancelación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Cursos</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Acuerdo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Comunicación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Electrónica</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Autorización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para padres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Cambio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Nombre</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Dirección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SSN/TIN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2855"/>
                </a:solidFill>
                <a:effectLst/>
                <a:uLnTx/>
                <a:uFillTx/>
                <a:latin typeface="Proxima Nova"/>
                <a:ea typeface="+mn-ea"/>
                <a:cs typeface="+mn-cs"/>
              </a:rPr>
              <a:t>Forma 1098-T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Acuerdo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Envio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Electrónico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Exención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Seguro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Salud</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y Forma 1095-B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Autorización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Contacto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Móvil</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p:txBody>
      </p:sp>
      <p:pic>
        <p:nvPicPr>
          <p:cNvPr id="5" name="Picture 4"/>
          <p:cNvPicPr>
            <a:picLocks noChangeAspect="1"/>
          </p:cNvPicPr>
          <p:nvPr/>
        </p:nvPicPr>
        <p:blipFill>
          <a:blip r:embed="rId2"/>
          <a:stretch>
            <a:fillRect/>
          </a:stretch>
        </p:blipFill>
        <p:spPr>
          <a:xfrm>
            <a:off x="5688234" y="2435630"/>
            <a:ext cx="5868287" cy="1911926"/>
          </a:xfrm>
          <a:prstGeom prst="rect">
            <a:avLst/>
          </a:prstGeom>
        </p:spPr>
      </p:pic>
    </p:spTree>
    <p:extLst>
      <p:ext uri="{BB962C8B-B14F-4D97-AF65-F5344CB8AC3E}">
        <p14:creationId xmlns:p14="http://schemas.microsoft.com/office/powerpoint/2010/main" val="1029845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err="1">
                <a:solidFill>
                  <a:srgbClr val="002060"/>
                </a:solidFill>
              </a:rPr>
              <a:t>MyBill</a:t>
            </a:r>
            <a:endParaRPr lang="en-US" sz="4400" dirty="0"/>
          </a:p>
        </p:txBody>
      </p:sp>
      <p:pic>
        <p:nvPicPr>
          <p:cNvPr id="7" name="Picture 6"/>
          <p:cNvPicPr>
            <a:picLocks noChangeAspect="1"/>
          </p:cNvPicPr>
          <p:nvPr/>
        </p:nvPicPr>
        <p:blipFill>
          <a:blip r:embed="rId2"/>
          <a:stretch>
            <a:fillRect/>
          </a:stretch>
        </p:blipFill>
        <p:spPr>
          <a:xfrm>
            <a:off x="844210" y="1030777"/>
            <a:ext cx="9301662" cy="4921136"/>
          </a:xfrm>
          <a:prstGeom prst="rect">
            <a:avLst/>
          </a:prstGeom>
        </p:spPr>
      </p:pic>
    </p:spTree>
    <p:extLst>
      <p:ext uri="{BB962C8B-B14F-4D97-AF65-F5344CB8AC3E}">
        <p14:creationId xmlns:p14="http://schemas.microsoft.com/office/powerpoint/2010/main" val="2950618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err="1">
                <a:solidFill>
                  <a:srgbClr val="002060"/>
                </a:solidFill>
              </a:rPr>
              <a:t>MyBill</a:t>
            </a:r>
            <a:endParaRPr lang="en-US" sz="4400" dirty="0"/>
          </a:p>
        </p:txBody>
      </p:sp>
      <p:sp>
        <p:nvSpPr>
          <p:cNvPr id="4" name="Rectangle 3"/>
          <p:cNvSpPr/>
          <p:nvPr/>
        </p:nvSpPr>
        <p:spPr>
          <a:xfrm>
            <a:off x="752475" y="971550"/>
            <a:ext cx="8258175" cy="15927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Ver</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factura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pago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mensual</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p>
          <a:p>
            <a:pPr marL="457200" marR="0" lvl="1"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Facturas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electronicas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son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procesadas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el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dia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22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cada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mes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p>
          <a:p>
            <a:pPr marL="457200" marR="0" lvl="1"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1800" b="0" i="0" u="none" strike="noStrike" kern="1200" cap="none" spc="0" normalizeH="0" baseline="0" noProof="0" dirty="0">
                <a:ln>
                  <a:noFill/>
                </a:ln>
                <a:solidFill>
                  <a:srgbClr val="002855"/>
                </a:solidFill>
                <a:effectLst/>
                <a:uLnTx/>
                <a:uFillTx/>
                <a:latin typeface="Proxima Nova"/>
                <a:ea typeface="+mn-ea"/>
                <a:cs typeface="+mn-cs"/>
              </a:rPr>
              <a:t>Son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estados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cuentas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permanentes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que no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cambian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y no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reflejas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pagos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o cargos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añadidos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luego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que se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emiten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cada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mes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2855"/>
              </a:solidFill>
              <a:effectLst/>
              <a:uLnTx/>
              <a:uFillTx/>
              <a:latin typeface="Proxima Nova"/>
              <a:ea typeface="+mn-ea"/>
              <a:cs typeface="+mn-cs"/>
            </a:endParaRPr>
          </a:p>
        </p:txBody>
      </p:sp>
      <p:pic>
        <p:nvPicPr>
          <p:cNvPr id="10" name="Content Placeholder 4"/>
          <p:cNvPicPr>
            <a:picLocks noGrp="1" noChangeAspect="1"/>
          </p:cNvPicPr>
          <p:nvPr/>
        </p:nvPicPr>
        <p:blipFill>
          <a:blip r:embed="rId2"/>
          <a:stretch>
            <a:fillRect/>
          </a:stretch>
        </p:blipFill>
        <p:spPr bwMode="auto">
          <a:xfrm>
            <a:off x="7339743" y="2310937"/>
            <a:ext cx="2840787" cy="3756473"/>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879426" y="2691316"/>
            <a:ext cx="5912002" cy="2332804"/>
          </a:xfrm>
          <a:prstGeom prst="rect">
            <a:avLst/>
          </a:prstGeom>
        </p:spPr>
      </p:pic>
      <p:sp>
        <p:nvSpPr>
          <p:cNvPr id="11" name="Right Arrow 10"/>
          <p:cNvSpPr/>
          <p:nvPr/>
        </p:nvSpPr>
        <p:spPr>
          <a:xfrm rot="10800000">
            <a:off x="6277607" y="4238298"/>
            <a:ext cx="400049" cy="306242"/>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roxima Nova"/>
              <a:ea typeface="+mn-ea"/>
              <a:cs typeface="+mn-cs"/>
            </a:endParaRPr>
          </a:p>
        </p:txBody>
      </p:sp>
    </p:spTree>
    <p:extLst>
      <p:ext uri="{BB962C8B-B14F-4D97-AF65-F5344CB8AC3E}">
        <p14:creationId xmlns:p14="http://schemas.microsoft.com/office/powerpoint/2010/main" val="42135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1" y="852210"/>
            <a:ext cx="7612379" cy="50167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1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Miércoles</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1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Septiembre</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16:</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5:38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Asociación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añode</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Padres y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Aggie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5:45 PM Mi Primer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Año</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5:50 PM Tu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Primer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Año</a:t>
            </a:r>
            <a:r>
              <a:rPr kumimoji="0" lang="en-US" sz="2100" b="0" i="0" u="none" strike="noStrike" kern="1200" cap="none" spc="0" normalizeH="0" baseline="0" noProof="0" dirty="0">
                <a:ln>
                  <a:noFill/>
                </a:ln>
                <a:solidFill>
                  <a:prstClr val="black"/>
                </a:solidFill>
                <a:effectLst/>
                <a:highlight>
                  <a:srgbClr val="00FFFF"/>
                </a:highligh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6:10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Ayuda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Financiera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6:25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Contabilidad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Estudantil</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6:40 PM Tiendas UC Davis </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Jueves, </a:t>
            </a:r>
            <a:r>
              <a:rPr kumimoji="0" lang="en-US" sz="21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Septiembre</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5:35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Alojamiento</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Comedor</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5:45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Salud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Asesoramiento</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6:00 PM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Seguridad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la Universidad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6:10 PM Panel de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p:cNvSpPr txBox="1"/>
          <p:nvPr/>
        </p:nvSpPr>
        <p:spPr>
          <a:xfrm>
            <a:off x="548641" y="248404"/>
            <a:ext cx="926037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Horario</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o</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rientación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a:ln>
                  <a:noFill/>
                </a:ln>
                <a:solidFill>
                  <a:prstClr val="black"/>
                </a:solidFill>
                <a:effectLst/>
                <a:highlight>
                  <a:srgbClr val="00FFFF"/>
                </a:highligh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highlight>
                <a:srgbClr val="00FFFF"/>
              </a:highlight>
              <a:uLnTx/>
              <a:uFillTx/>
              <a:latin typeface="Proxima Nova Extrabold" panose="02000506030000020004" pitchFamily="50"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915" y="1832446"/>
            <a:ext cx="4257769" cy="28440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762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err="1">
                <a:solidFill>
                  <a:srgbClr val="002060"/>
                </a:solidFill>
              </a:rPr>
              <a:t>MyBill</a:t>
            </a:r>
            <a:endParaRPr lang="en-US" sz="4400" dirty="0"/>
          </a:p>
        </p:txBody>
      </p:sp>
      <p:sp>
        <p:nvSpPr>
          <p:cNvPr id="4" name="Rectangle 3"/>
          <p:cNvSpPr/>
          <p:nvPr/>
        </p:nvSpPr>
        <p:spPr>
          <a:xfrm>
            <a:off x="1283855" y="1036890"/>
            <a:ext cx="874960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US" sz="2400" b="0" i="0" u="none" strike="noStrike" kern="1200" cap="none" spc="0" normalizeH="0" baseline="0" noProof="0" dirty="0">
                <a:ln>
                  <a:noFill/>
                </a:ln>
                <a:solidFill>
                  <a:srgbClr val="002855"/>
                </a:solidFill>
                <a:effectLst/>
                <a:uLnTx/>
                <a:uFillTx/>
                <a:latin typeface="Proxima Nova"/>
                <a:ea typeface="+mn-ea"/>
                <a:cs typeface="+mn-cs"/>
              </a:rPr>
              <a:t>Los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estudiantes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pueden</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proveer</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accesso</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sus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cuentas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(padres,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parejas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patronos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etc.) para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verificar</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y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hacer</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pagos</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p>
        </p:txBody>
      </p:sp>
      <p:pic>
        <p:nvPicPr>
          <p:cNvPr id="9" name="Picture 8"/>
          <p:cNvPicPr>
            <a:picLocks noChangeAspect="1"/>
          </p:cNvPicPr>
          <p:nvPr/>
        </p:nvPicPr>
        <p:blipFill>
          <a:blip r:embed="rId2"/>
          <a:stretch>
            <a:fillRect/>
          </a:stretch>
        </p:blipFill>
        <p:spPr>
          <a:xfrm>
            <a:off x="1355374" y="2237219"/>
            <a:ext cx="7561873" cy="4310184"/>
          </a:xfrm>
          <a:prstGeom prst="rect">
            <a:avLst/>
          </a:prstGeom>
        </p:spPr>
      </p:pic>
    </p:spTree>
    <p:extLst>
      <p:ext uri="{BB962C8B-B14F-4D97-AF65-F5344CB8AC3E}">
        <p14:creationId xmlns:p14="http://schemas.microsoft.com/office/powerpoint/2010/main" val="41040558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a:solidFill>
                  <a:srgbClr val="002060"/>
                </a:solidFill>
              </a:rPr>
              <a:t>Deferred Payment Plan (DPP)</a:t>
            </a:r>
            <a:endParaRPr lang="en-US" sz="4400" dirty="0"/>
          </a:p>
        </p:txBody>
      </p:sp>
      <p:pic>
        <p:nvPicPr>
          <p:cNvPr id="6" name="Picture 5"/>
          <p:cNvPicPr>
            <a:picLocks noChangeAspect="1"/>
          </p:cNvPicPr>
          <p:nvPr/>
        </p:nvPicPr>
        <p:blipFill>
          <a:blip r:embed="rId2"/>
          <a:stretch>
            <a:fillRect/>
          </a:stretch>
        </p:blipFill>
        <p:spPr>
          <a:xfrm>
            <a:off x="844210" y="1030777"/>
            <a:ext cx="9301662" cy="4921136"/>
          </a:xfrm>
          <a:prstGeom prst="rect">
            <a:avLst/>
          </a:prstGeom>
        </p:spPr>
      </p:pic>
      <p:sp>
        <p:nvSpPr>
          <p:cNvPr id="7" name="Oval 6"/>
          <p:cNvSpPr/>
          <p:nvPr/>
        </p:nvSpPr>
        <p:spPr>
          <a:xfrm>
            <a:off x="3540997" y="1680626"/>
            <a:ext cx="1282123" cy="45344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Tree>
    <p:extLst>
      <p:ext uri="{BB962C8B-B14F-4D97-AF65-F5344CB8AC3E}">
        <p14:creationId xmlns:p14="http://schemas.microsoft.com/office/powerpoint/2010/main" val="4084178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a:solidFill>
                  <a:srgbClr val="002060"/>
                </a:solidFill>
              </a:rPr>
              <a:t>Plan de Pago </a:t>
            </a:r>
            <a:r>
              <a:rPr lang="en-US" sz="4400" b="1" cap="small" dirty="0" err="1">
                <a:solidFill>
                  <a:srgbClr val="002060"/>
                </a:solidFill>
              </a:rPr>
              <a:t>Diferido</a:t>
            </a:r>
            <a:r>
              <a:rPr lang="en-US" sz="4400" b="1" cap="small" dirty="0">
                <a:solidFill>
                  <a:srgbClr val="002060"/>
                </a:solidFill>
              </a:rPr>
              <a:t>(DPP)</a:t>
            </a:r>
            <a:endParaRPr lang="en-US" sz="4400" dirty="0"/>
          </a:p>
        </p:txBody>
      </p:sp>
      <p:sp>
        <p:nvSpPr>
          <p:cNvPr id="3" name="Rectangle 2"/>
          <p:cNvSpPr/>
          <p:nvPr/>
        </p:nvSpPr>
        <p:spPr>
          <a:xfrm>
            <a:off x="1620521" y="1466809"/>
            <a:ext cx="7947774" cy="4001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3200" b="1" i="0" u="none" strike="noStrike" kern="1200" cap="none" spc="0" normalizeH="0" baseline="0" noProof="0" dirty="0">
                <a:ln>
                  <a:noFill/>
                </a:ln>
                <a:solidFill>
                  <a:srgbClr val="002855"/>
                </a:solidFill>
                <a:effectLst/>
                <a:uLnTx/>
                <a:uFillTx/>
                <a:latin typeface="Proxima Nova"/>
                <a:ea typeface="+mn-ea"/>
                <a:cs typeface="+mn-cs"/>
              </a:rPr>
              <a:t>Planes </a:t>
            </a:r>
            <a:r>
              <a:rPr kumimoji="0" lang="en-US" sz="3200" b="1" i="0" u="none" strike="noStrike" kern="1200" cap="none" spc="0" normalizeH="0" baseline="0" noProof="0" dirty="0" err="1">
                <a:ln>
                  <a:noFill/>
                </a:ln>
                <a:solidFill>
                  <a:srgbClr val="002855"/>
                </a:solidFill>
                <a:effectLst/>
                <a:uLnTx/>
                <a:uFillTx/>
                <a:latin typeface="Proxima Nova"/>
                <a:ea typeface="+mn-ea"/>
                <a:cs typeface="+mn-cs"/>
              </a:rPr>
              <a:t>Disponibles</a:t>
            </a:r>
            <a:endParaRPr kumimoji="0" lang="en-US" sz="3200" b="1"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32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Cargo de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Aplicación</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por</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Plan</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2400" b="0" i="0" u="none" strike="noStrike" kern="1200" cap="none" spc="0" normalizeH="0" baseline="0" noProof="0" dirty="0">
              <a:ln>
                <a:noFill/>
              </a:ln>
              <a:solidFill>
                <a:srgbClr val="002855"/>
              </a:solidFill>
              <a:effectLst/>
              <a:uLnTx/>
              <a:uFillTx/>
              <a:latin typeface="Proxima Nova"/>
              <a:ea typeface="+mn-ea"/>
              <a:cs typeface="+mn-cs"/>
            </a:endParaRPr>
          </a:p>
          <a:p>
            <a:pPr marL="457200" marR="0" lvl="1"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1" i="0" u="sng" strike="noStrike" kern="1200" cap="none" spc="0" normalizeH="0" baseline="0" noProof="0" dirty="0" err="1">
                <a:ln>
                  <a:noFill/>
                </a:ln>
                <a:solidFill>
                  <a:srgbClr val="002855"/>
                </a:solidFill>
                <a:effectLst/>
                <a:uLnTx/>
                <a:uFillTx/>
                <a:latin typeface="Proxima Nova"/>
                <a:ea typeface="+mn-ea"/>
                <a:cs typeface="+mn-cs"/>
              </a:rPr>
              <a:t>Anual</a:t>
            </a:r>
            <a:r>
              <a:rPr kumimoji="0" lang="en-US" sz="2400" b="1" i="0" u="sng" strike="noStrike" kern="1200" cap="none" spc="0" normalizeH="0" baseline="0" noProof="0" dirty="0">
                <a:ln>
                  <a:noFill/>
                </a:ln>
                <a:solidFill>
                  <a:srgbClr val="002855"/>
                </a:solidFill>
                <a:effectLst/>
                <a:uLnTx/>
                <a:uFillTx/>
                <a:latin typeface="Proxima Nova"/>
                <a:ea typeface="+mn-ea"/>
                <a:cs typeface="+mn-cs"/>
              </a:rPr>
              <a:t> </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Solo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disponible</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hasta el 15 de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Septiembre</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cada</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año</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escolar </a:t>
            </a:r>
            <a:r>
              <a:rPr kumimoji="0" lang="en-US" sz="2200" b="0" i="0" u="none" strike="noStrike" kern="1200" cap="none" spc="0" normalizeH="0" baseline="0" noProof="0" dirty="0">
                <a:ln>
                  <a:noFill/>
                </a:ln>
                <a:solidFill>
                  <a:srgbClr val="002855"/>
                </a:solidFill>
                <a:effectLst/>
                <a:uLnTx/>
                <a:uFillTx/>
                <a:latin typeface="Proxima Nova"/>
                <a:ea typeface="+mn-ea"/>
                <a:cs typeface="+mn-cs"/>
              </a:rPr>
              <a:t>(</a:t>
            </a:r>
            <a:r>
              <a:rPr kumimoji="0" lang="en-US" sz="2200" b="0" i="0" u="none" strike="noStrike" kern="1200" cap="none" spc="0" normalizeH="0" baseline="0" noProof="0" dirty="0" err="1">
                <a:ln>
                  <a:noFill/>
                </a:ln>
                <a:solidFill>
                  <a:srgbClr val="002855"/>
                </a:solidFill>
                <a:effectLst/>
                <a:uLnTx/>
                <a:uFillTx/>
                <a:latin typeface="Proxima Nova"/>
                <a:ea typeface="+mn-ea"/>
                <a:cs typeface="+mn-cs"/>
              </a:rPr>
              <a:t>incluye</a:t>
            </a:r>
            <a:r>
              <a:rPr kumimoji="0" lang="en-US" sz="22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200" b="0" i="0" u="none" strike="noStrike" kern="1200" cap="none" spc="0" normalizeH="0" baseline="0" noProof="0" dirty="0" err="1">
                <a:ln>
                  <a:noFill/>
                </a:ln>
                <a:solidFill>
                  <a:srgbClr val="002855"/>
                </a:solidFill>
                <a:effectLst/>
                <a:uLnTx/>
                <a:uFillTx/>
                <a:latin typeface="Proxima Nova"/>
                <a:ea typeface="+mn-ea"/>
                <a:cs typeface="+mn-cs"/>
              </a:rPr>
              <a:t>Trimestres</a:t>
            </a:r>
            <a:r>
              <a:rPr kumimoji="0" lang="en-US" sz="22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2200" b="0" i="0" u="none" strike="noStrike" kern="1200" cap="none" spc="0" normalizeH="0" baseline="0" noProof="0" dirty="0" err="1">
                <a:ln>
                  <a:noFill/>
                </a:ln>
                <a:solidFill>
                  <a:srgbClr val="002855"/>
                </a:solidFill>
                <a:effectLst/>
                <a:uLnTx/>
                <a:uFillTx/>
                <a:latin typeface="Proxima Nova"/>
                <a:ea typeface="+mn-ea"/>
                <a:cs typeface="+mn-cs"/>
              </a:rPr>
              <a:t>Otoño</a:t>
            </a:r>
            <a:r>
              <a:rPr kumimoji="0" lang="en-US" sz="22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200" b="0" i="0" u="none" strike="noStrike" kern="1200" cap="none" spc="0" normalizeH="0" baseline="0" noProof="0" dirty="0" err="1">
                <a:ln>
                  <a:noFill/>
                </a:ln>
                <a:solidFill>
                  <a:srgbClr val="002855"/>
                </a:solidFill>
                <a:effectLst/>
                <a:uLnTx/>
                <a:uFillTx/>
                <a:latin typeface="Proxima Nova"/>
                <a:ea typeface="+mn-ea"/>
                <a:cs typeface="+mn-cs"/>
              </a:rPr>
              <a:t>Invierno</a:t>
            </a:r>
            <a:r>
              <a:rPr kumimoji="0" lang="en-US" sz="2200" b="0" i="0" u="none" strike="noStrike" kern="1200" cap="none" spc="0" normalizeH="0" baseline="0" noProof="0" dirty="0">
                <a:ln>
                  <a:noFill/>
                </a:ln>
                <a:solidFill>
                  <a:srgbClr val="002855"/>
                </a:solidFill>
                <a:effectLst/>
                <a:uLnTx/>
                <a:uFillTx/>
                <a:latin typeface="Proxima Nova"/>
                <a:ea typeface="+mn-ea"/>
                <a:cs typeface="+mn-cs"/>
              </a:rPr>
              <a:t> y Primavera)</a:t>
            </a:r>
          </a:p>
          <a:p>
            <a:pPr marL="457200" marR="0" lvl="1"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2400" b="0" i="0" u="none" strike="noStrike" kern="1200" cap="none" spc="0" normalizeH="0" baseline="0" noProof="0" dirty="0">
              <a:ln>
                <a:noFill/>
              </a:ln>
              <a:solidFill>
                <a:srgbClr val="002855"/>
              </a:solidFill>
              <a:effectLst/>
              <a:uLnTx/>
              <a:uFillTx/>
              <a:latin typeface="Proxima Nova"/>
              <a:ea typeface="+mn-ea"/>
              <a:cs typeface="+mn-cs"/>
            </a:endParaRPr>
          </a:p>
          <a:p>
            <a:pPr marL="457200" marR="0" lvl="1"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1" i="0" u="sng" strike="noStrike" kern="1200" cap="none" spc="0" normalizeH="0" baseline="0" noProof="0" dirty="0">
                <a:ln>
                  <a:noFill/>
                </a:ln>
                <a:solidFill>
                  <a:srgbClr val="002855"/>
                </a:solidFill>
                <a:effectLst/>
                <a:uLnTx/>
                <a:uFillTx/>
                <a:latin typeface="Proxima Nova"/>
                <a:ea typeface="+mn-ea"/>
                <a:cs typeface="+mn-cs"/>
              </a:rPr>
              <a:t>Trimestral</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Disponible</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cada</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trimestre</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p>
          <a:p>
            <a:pPr marL="457200" marR="0" lvl="1"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855"/>
              </a:solidFill>
              <a:effectLst/>
              <a:uLnTx/>
              <a:uFillTx/>
              <a:latin typeface="Proxima Nova"/>
              <a:ea typeface="+mn-ea"/>
              <a:cs typeface="+mn-cs"/>
            </a:endParaRPr>
          </a:p>
          <a:p>
            <a:pPr marL="457200" marR="0" lvl="1"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1" i="0" u="sng" strike="noStrike" kern="1200" cap="none" spc="0" normalizeH="0" baseline="0" noProof="0" dirty="0" err="1">
                <a:ln>
                  <a:noFill/>
                </a:ln>
                <a:solidFill>
                  <a:srgbClr val="002855"/>
                </a:solidFill>
                <a:effectLst/>
                <a:uLnTx/>
                <a:uFillTx/>
                <a:latin typeface="Proxima Nova"/>
                <a:ea typeface="+mn-ea"/>
                <a:cs typeface="+mn-cs"/>
              </a:rPr>
              <a:t>Verano</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Disponible</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para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cada</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sección</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2400" b="0" i="0" u="none" strike="noStrike" kern="1200" cap="none" spc="0" normalizeH="0" baseline="0" noProof="0" dirty="0" err="1">
                <a:ln>
                  <a:noFill/>
                </a:ln>
                <a:solidFill>
                  <a:srgbClr val="002855"/>
                </a:solidFill>
                <a:effectLst/>
                <a:uLnTx/>
                <a:uFillTx/>
                <a:latin typeface="Proxima Nova"/>
                <a:ea typeface="+mn-ea"/>
                <a:cs typeface="+mn-cs"/>
              </a:rPr>
              <a:t>Verano</a:t>
            </a:r>
            <a:r>
              <a:rPr kumimoji="0" lang="en-US" sz="2400" b="0" i="0" u="none" strike="noStrike" kern="1200" cap="none" spc="0" normalizeH="0" baseline="0" noProof="0" dirty="0">
                <a:ln>
                  <a:noFill/>
                </a:ln>
                <a:solidFill>
                  <a:srgbClr val="002855"/>
                </a:solidFill>
                <a:effectLst/>
                <a:uLnTx/>
                <a:uFillTx/>
                <a:latin typeface="Proxima Nova"/>
                <a:ea typeface="+mn-ea"/>
                <a:cs typeface="+mn-cs"/>
              </a:rPr>
              <a:t> </a:t>
            </a:r>
          </a:p>
        </p:txBody>
      </p:sp>
    </p:spTree>
    <p:extLst>
      <p:ext uri="{BB962C8B-B14F-4D97-AF65-F5344CB8AC3E}">
        <p14:creationId xmlns:p14="http://schemas.microsoft.com/office/powerpoint/2010/main" val="1224947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cap="small" dirty="0">
                <a:solidFill>
                  <a:srgbClr val="002060"/>
                </a:solidFill>
              </a:rPr>
              <a:t>Plan de </a:t>
            </a:r>
            <a:r>
              <a:rPr lang="en-US" sz="4400" b="1" cap="small" dirty="0" err="1">
                <a:solidFill>
                  <a:srgbClr val="002060"/>
                </a:solidFill>
              </a:rPr>
              <a:t>Pagos</a:t>
            </a:r>
            <a:r>
              <a:rPr lang="en-US" sz="4400" b="1" cap="small" dirty="0">
                <a:solidFill>
                  <a:srgbClr val="002060"/>
                </a:solidFill>
              </a:rPr>
              <a:t> </a:t>
            </a:r>
            <a:r>
              <a:rPr lang="en-US" sz="4400" b="1" cap="small" dirty="0" err="1">
                <a:solidFill>
                  <a:srgbClr val="002060"/>
                </a:solidFill>
              </a:rPr>
              <a:t>Diferidos</a:t>
            </a:r>
            <a:r>
              <a:rPr lang="en-US" sz="4400" b="1" cap="small" dirty="0">
                <a:solidFill>
                  <a:srgbClr val="002060"/>
                </a:solidFill>
              </a:rPr>
              <a:t>(DPP)</a:t>
            </a:r>
            <a:endParaRPr lang="en-US" sz="4400" dirty="0"/>
          </a:p>
        </p:txBody>
      </p:sp>
      <p:sp>
        <p:nvSpPr>
          <p:cNvPr id="3" name="Rectangle 2"/>
          <p:cNvSpPr/>
          <p:nvPr/>
        </p:nvSpPr>
        <p:spPr>
          <a:xfrm>
            <a:off x="2170545" y="1493142"/>
            <a:ext cx="8145549" cy="51809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855"/>
              </a:buClr>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Fecha</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limite</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para </a:t>
            </a: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aplicar</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para el </a:t>
            </a: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Otoño</a:t>
            </a:r>
            <a:endParaRPr kumimoji="0" lang="en-US" sz="2800" b="1" i="0" u="none" strike="noStrike" kern="1200" cap="none" spc="0" normalizeH="0" baseline="0" noProof="0" dirty="0">
              <a:ln>
                <a:noFill/>
              </a:ln>
              <a:solidFill>
                <a:srgbClr val="002855"/>
              </a:solidFill>
              <a:effectLst/>
              <a:uLnTx/>
              <a:uFillTx/>
              <a:latin typeface="Proxima Nova"/>
              <a:ea typeface="+mn-ea"/>
              <a:cs typeface="+mn-cs"/>
            </a:endParaRPr>
          </a:p>
          <a:p>
            <a:pPr marL="342900" marR="0" lvl="2"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15 de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Septiembre</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2020</a:t>
            </a:r>
          </a:p>
          <a:p>
            <a:pPr marL="342900" marR="0" lvl="2" indent="0" algn="l" defTabSz="914400" rtl="0" eaLnBrk="1" fontAlgn="auto" latinLnBrk="0" hangingPunct="1">
              <a:lnSpc>
                <a:spcPct val="100000"/>
              </a:lnSpc>
              <a:spcBef>
                <a:spcPts val="0"/>
              </a:spcBef>
              <a:spcAft>
                <a:spcPts val="0"/>
              </a:spcAft>
              <a:buClr>
                <a:srgbClr val="002855"/>
              </a:buClr>
              <a:buSzTx/>
              <a:buFontTx/>
              <a:buNone/>
              <a:tabLst/>
              <a:defRPr/>
            </a:pPr>
            <a:endParaRPr kumimoji="0" lang="en-US" sz="1600" b="0" i="0" u="none" strike="noStrike" kern="1200" cap="none" spc="0" normalizeH="0" baseline="0" noProof="0" dirty="0">
              <a:ln>
                <a:noFill/>
              </a:ln>
              <a:solidFill>
                <a:srgbClr val="002855"/>
              </a:solidFill>
              <a:effectLst/>
              <a:uLnTx/>
              <a:uFillTx/>
              <a:latin typeface="Proxima Nova"/>
              <a:ea typeface="+mn-ea"/>
              <a:cs typeface="+mn-cs"/>
            </a:endParaRPr>
          </a:p>
          <a:p>
            <a:pPr marL="342900" marR="0" lvl="2"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Habrá</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una</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plan de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pago</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tardio</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disponible</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hasta el 15 de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Octubre</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2020 para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los</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estudiantes</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que se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registren</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tarde</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o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los</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que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necesiten</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añadir</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los</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cargos de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vivienda</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600" b="0" i="0" u="none" strike="noStrike" kern="1200" cap="none" spc="0" normalizeH="0" baseline="0" noProof="0" dirty="0" err="1">
                <a:ln>
                  <a:noFill/>
                </a:ln>
                <a:solidFill>
                  <a:srgbClr val="002855"/>
                </a:solidFill>
                <a:effectLst/>
                <a:uLnTx/>
                <a:uFillTx/>
                <a:latin typeface="Proxima Nova"/>
                <a:ea typeface="+mn-ea"/>
                <a:cs typeface="+mn-cs"/>
              </a:rPr>
              <a:t>universitaria</a:t>
            </a:r>
            <a:r>
              <a:rPr kumimoji="0" lang="en-US" sz="1600" b="0" i="0" u="none" strike="noStrike" kern="1200" cap="none" spc="0" normalizeH="0" baseline="0" noProof="0" dirty="0">
                <a:ln>
                  <a:noFill/>
                </a:ln>
                <a:solidFill>
                  <a:srgbClr val="002855"/>
                </a:solidFill>
                <a:effectLst/>
                <a:uLnTx/>
                <a:uFillTx/>
                <a:latin typeface="Proxima Nova"/>
                <a:ea typeface="+mn-ea"/>
                <a:cs typeface="+mn-cs"/>
              </a:rPr>
              <a:t>. </a:t>
            </a:r>
          </a:p>
          <a:p>
            <a:pPr marL="342900" marR="0" lvl="2" indent="0" algn="l" defTabSz="914400" rtl="0" eaLnBrk="1" fontAlgn="auto" latinLnBrk="0" hangingPunct="1">
              <a:lnSpc>
                <a:spcPct val="100000"/>
              </a:lnSpc>
              <a:spcBef>
                <a:spcPts val="0"/>
              </a:spcBef>
              <a:spcAft>
                <a:spcPts val="0"/>
              </a:spcAft>
              <a:buClr>
                <a:srgbClr val="002855"/>
              </a:buClr>
              <a:buSzTx/>
              <a:buFontTx/>
              <a:buNone/>
              <a:tabLst/>
              <a:defRPr/>
            </a:pPr>
            <a:endParaRPr kumimoji="0" lang="en-US" sz="2800" b="0"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
                <a:srgbClr val="002855"/>
              </a:buClr>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Fechas</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de </a:t>
            </a:r>
            <a:r>
              <a:rPr kumimoji="0" lang="en-US" sz="2800" b="1" i="0" u="none" strike="noStrike" kern="1200" cap="none" spc="0" normalizeH="0" baseline="0" noProof="0" dirty="0" err="1">
                <a:ln>
                  <a:noFill/>
                </a:ln>
                <a:solidFill>
                  <a:srgbClr val="002855"/>
                </a:solidFill>
                <a:effectLst/>
                <a:uLnTx/>
                <a:uFillTx/>
                <a:latin typeface="Proxima Nova"/>
                <a:ea typeface="+mn-ea"/>
                <a:cs typeface="+mn-cs"/>
              </a:rPr>
              <a:t>pago</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para DPP: </a:t>
            </a:r>
          </a:p>
          <a:p>
            <a:pPr marL="0" marR="0" lvl="0"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Septiembre</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15</a:t>
            </a:r>
          </a:p>
          <a:p>
            <a:pPr marL="342900" marR="0" lvl="1"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Octubre</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15</a:t>
            </a:r>
          </a:p>
          <a:p>
            <a:pPr marL="342900" marR="0" lvl="1"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Noviembre</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15</a:t>
            </a:r>
            <a:endParaRPr kumimoji="0" lang="en-US" sz="2800" b="0" i="0" u="none" strike="noStrike" kern="1200" cap="none" spc="0" normalizeH="0" baseline="30000" noProof="0" dirty="0">
              <a:ln>
                <a:noFill/>
              </a:ln>
              <a:solidFill>
                <a:srgbClr val="002855"/>
              </a:solidFill>
              <a:effectLst/>
              <a:uLnTx/>
              <a:uFillTx/>
              <a:latin typeface="Proxima Nova"/>
              <a:ea typeface="+mn-ea"/>
              <a:cs typeface="+mn-cs"/>
            </a:endParaRPr>
          </a:p>
          <a:p>
            <a:pPr marL="342900" marR="0" lvl="1" indent="0" algn="l" defTabSz="914400" rtl="0" eaLnBrk="1" fontAlgn="auto" latinLnBrk="0" hangingPunct="1">
              <a:lnSpc>
                <a:spcPct val="100000"/>
              </a:lnSpc>
              <a:spcBef>
                <a:spcPts val="0"/>
              </a:spcBef>
              <a:spcAft>
                <a:spcPts val="0"/>
              </a:spcAft>
              <a:buClr>
                <a:srgbClr val="002855"/>
              </a:buClr>
              <a:buSzTx/>
              <a:buFontTx/>
              <a:buNone/>
              <a:tabLst/>
              <a:defRPr/>
            </a:pPr>
            <a:endParaRPr kumimoji="0" lang="en-US" sz="2800" b="1" i="0" u="none" strike="noStrike" kern="1200" cap="none" spc="0" normalizeH="0" baseline="30000" noProof="0" dirty="0">
              <a:ln>
                <a:noFill/>
              </a:ln>
              <a:solidFill>
                <a:srgbClr val="002855"/>
              </a:solidFill>
              <a:effectLst/>
              <a:uLnTx/>
              <a:uFillTx/>
              <a:latin typeface="Proxima Nova"/>
              <a:ea typeface="+mn-ea"/>
              <a:cs typeface="+mn-cs"/>
            </a:endParaRPr>
          </a:p>
          <a:p>
            <a:pPr marL="342900" marR="0" lvl="1" indent="0" algn="l" defTabSz="914400" rtl="0" eaLnBrk="1" fontAlgn="auto" latinLnBrk="0" hangingPunct="1">
              <a:lnSpc>
                <a:spcPct val="100000"/>
              </a:lnSpc>
              <a:spcBef>
                <a:spcPts val="0"/>
              </a:spcBef>
              <a:spcAft>
                <a:spcPts val="0"/>
              </a:spcAft>
              <a:buClr>
                <a:srgbClr val="002855"/>
              </a:buClr>
              <a:buSzTx/>
              <a:buFontTx/>
              <a:buNone/>
              <a:tabLst/>
              <a:defRPr/>
            </a:pPr>
            <a:r>
              <a:rPr kumimoji="0" lang="en-US" sz="2400" b="1" i="0" u="none" strike="noStrike" kern="1200" cap="none" spc="0" normalizeH="0" baseline="0" noProof="0" dirty="0" err="1">
                <a:ln>
                  <a:noFill/>
                </a:ln>
                <a:solidFill>
                  <a:srgbClr val="002855"/>
                </a:solidFill>
                <a:effectLst/>
                <a:uLnTx/>
                <a:uFillTx/>
                <a:latin typeface="Proxima Nova"/>
                <a:ea typeface="+mn-ea"/>
                <a:cs typeface="+mn-cs"/>
              </a:rPr>
              <a:t>Recargos</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1" i="0" u="none" strike="noStrike" kern="1200" cap="none" spc="0" normalizeH="0" baseline="0" noProof="0" dirty="0" err="1">
                <a:ln>
                  <a:noFill/>
                </a:ln>
                <a:solidFill>
                  <a:srgbClr val="002855"/>
                </a:solidFill>
                <a:effectLst/>
                <a:uLnTx/>
                <a:uFillTx/>
                <a:latin typeface="Proxima Nova"/>
                <a:ea typeface="+mn-ea"/>
                <a:cs typeface="+mn-cs"/>
              </a:rPr>
              <a:t>por</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1" i="0" u="none" strike="noStrike" kern="1200" cap="none" spc="0" normalizeH="0" baseline="0" noProof="0" dirty="0" err="1">
                <a:ln>
                  <a:noFill/>
                </a:ln>
                <a:solidFill>
                  <a:srgbClr val="002855"/>
                </a:solidFill>
                <a:effectLst/>
                <a:uLnTx/>
                <a:uFillTx/>
                <a:latin typeface="Proxima Nova"/>
                <a:ea typeface="+mn-ea"/>
                <a:cs typeface="+mn-cs"/>
              </a:rPr>
              <a:t>pagos</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1" i="0" u="none" strike="noStrike" kern="1200" cap="none" spc="0" normalizeH="0" baseline="0" noProof="0" dirty="0" err="1">
                <a:ln>
                  <a:noFill/>
                </a:ln>
                <a:solidFill>
                  <a:srgbClr val="002855"/>
                </a:solidFill>
                <a:effectLst/>
                <a:uLnTx/>
                <a:uFillTx/>
                <a:latin typeface="Proxima Nova"/>
                <a:ea typeface="+mn-ea"/>
                <a:cs typeface="+mn-cs"/>
              </a:rPr>
              <a:t>tardios</a:t>
            </a:r>
            <a:r>
              <a:rPr kumimoji="0" lang="en-US" sz="2400" b="1" i="0" u="none" strike="noStrike" kern="1200" cap="none" spc="0" normalizeH="0" baseline="0" noProof="0" dirty="0">
                <a:ln>
                  <a:noFill/>
                </a:ln>
                <a:solidFill>
                  <a:srgbClr val="002855"/>
                </a:solidFill>
                <a:effectLst/>
                <a:uLnTx/>
                <a:uFillTx/>
                <a:latin typeface="Proxima Nova"/>
                <a:ea typeface="+mn-ea"/>
                <a:cs typeface="+mn-cs"/>
              </a:rPr>
              <a:t> </a:t>
            </a:r>
            <a:r>
              <a:rPr kumimoji="0" lang="en-US" sz="2400" b="1" i="0" u="none" strike="noStrike" kern="1200" cap="none" spc="0" normalizeH="0" baseline="0" noProof="0" dirty="0" err="1">
                <a:ln>
                  <a:noFill/>
                </a:ln>
                <a:solidFill>
                  <a:srgbClr val="002855"/>
                </a:solidFill>
                <a:effectLst/>
                <a:uLnTx/>
                <a:uFillTx/>
                <a:latin typeface="Proxima Nova"/>
                <a:ea typeface="+mn-ea"/>
                <a:cs typeface="+mn-cs"/>
              </a:rPr>
              <a:t>aplican</a:t>
            </a:r>
            <a:r>
              <a:rPr kumimoji="0" lang="en-US" sz="2800" b="1" i="0" u="none" strike="noStrike" kern="1200" cap="none" spc="0" normalizeH="0" baseline="0" noProof="0" dirty="0">
                <a:ln>
                  <a:noFill/>
                </a:ln>
                <a:solidFill>
                  <a:srgbClr val="002855"/>
                </a:solidFill>
                <a:effectLst/>
                <a:uLnTx/>
                <a:uFillTx/>
                <a:latin typeface="Proxima Nova"/>
                <a:ea typeface="+mn-ea"/>
                <a:cs typeface="+mn-cs"/>
              </a:rPr>
              <a:t> </a:t>
            </a:r>
          </a:p>
          <a:p>
            <a:pPr marL="0" marR="0" lvl="0" indent="0" algn="l" defTabSz="914400" rtl="0" eaLnBrk="1" fontAlgn="auto" latinLnBrk="0" hangingPunct="1">
              <a:lnSpc>
                <a:spcPct val="100000"/>
              </a:lnSpc>
              <a:spcBef>
                <a:spcPts val="0"/>
              </a:spcBef>
              <a:spcAft>
                <a:spcPts val="0"/>
              </a:spcAft>
              <a:buClr>
                <a:srgbClr val="CBDFF4">
                  <a:lumMod val="50000"/>
                </a:srgbClr>
              </a:buClr>
              <a:buSzTx/>
              <a:buFontTx/>
              <a:buNone/>
              <a:tabLst/>
              <a:defRPr/>
            </a:pPr>
            <a:endParaRPr kumimoji="0" lang="en-US" sz="2400" b="0" i="0" u="none" strike="noStrike" kern="1200" cap="none" spc="0" normalizeH="0" baseline="0" noProof="0" dirty="0">
              <a:ln>
                <a:noFill/>
              </a:ln>
              <a:solidFill>
                <a:srgbClr val="002855"/>
              </a:solidFill>
              <a:effectLst/>
              <a:uLnTx/>
              <a:uFillTx/>
              <a:latin typeface="Proxima Nova"/>
              <a:ea typeface="+mn-ea"/>
              <a:cs typeface="+mn-cs"/>
            </a:endParaRPr>
          </a:p>
        </p:txBody>
      </p:sp>
    </p:spTree>
    <p:extLst>
      <p:ext uri="{BB962C8B-B14F-4D97-AF65-F5344CB8AC3E}">
        <p14:creationId xmlns:p14="http://schemas.microsoft.com/office/powerpoint/2010/main" val="3194971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1064"/>
            <a:ext cx="6399106" cy="1062100"/>
          </a:xfrm>
        </p:spPr>
        <p:txBody>
          <a:bodyPr>
            <a:normAutofit fontScale="90000"/>
          </a:bodyPr>
          <a:lstStyle/>
          <a:p>
            <a:r>
              <a:rPr lang="en-US" sz="4900" b="1" dirty="0">
                <a:solidFill>
                  <a:srgbClr val="002060"/>
                </a:solidFill>
              </a:rPr>
              <a:t>Cargos</a:t>
            </a:r>
            <a:r>
              <a:rPr lang="en-US" sz="4900" dirty="0">
                <a:solidFill>
                  <a:srgbClr val="002060"/>
                </a:solidFill>
              </a:rPr>
              <a:t> </a:t>
            </a:r>
            <a:r>
              <a:rPr lang="en-US" sz="4900" b="1" dirty="0" err="1">
                <a:solidFill>
                  <a:srgbClr val="002060"/>
                </a:solidFill>
              </a:rPr>
              <a:t>eligibles</a:t>
            </a:r>
            <a:r>
              <a:rPr lang="en-US" sz="4900" b="1" dirty="0">
                <a:solidFill>
                  <a:srgbClr val="002060"/>
                </a:solidFill>
              </a:rPr>
              <a:t> para el Plan de Pago </a:t>
            </a:r>
            <a:r>
              <a:rPr lang="en-US" sz="4900" b="1" dirty="0" err="1">
                <a:solidFill>
                  <a:srgbClr val="002060"/>
                </a:solidFill>
              </a:rPr>
              <a:t>Diferidos</a:t>
            </a:r>
            <a:r>
              <a:rPr lang="en-US" sz="4900" b="1" dirty="0">
                <a:solidFill>
                  <a:srgbClr val="002060"/>
                </a:solidFill>
              </a:rPr>
              <a:t>:</a:t>
            </a:r>
            <a:r>
              <a:rPr lang="en-US" b="1" dirty="0">
                <a:solidFill>
                  <a:srgbClr val="002060"/>
                </a:solidFill>
              </a:rPr>
              <a:t> </a:t>
            </a:r>
            <a:br>
              <a:rPr lang="en-US" b="1" dirty="0">
                <a:solidFill>
                  <a:srgbClr val="002060"/>
                </a:solidFill>
              </a:rPr>
            </a:br>
            <a:endParaRPr lang="en-US" dirty="0"/>
          </a:p>
        </p:txBody>
      </p:sp>
      <p:sp>
        <p:nvSpPr>
          <p:cNvPr id="3" name="Rectangle 2"/>
          <p:cNvSpPr/>
          <p:nvPr/>
        </p:nvSpPr>
        <p:spPr>
          <a:xfrm>
            <a:off x="889001" y="2191216"/>
            <a:ext cx="8828577" cy="3947234"/>
          </a:xfrm>
          <a:prstGeom prst="rect">
            <a:avLst/>
          </a:prstGeom>
        </p:spPr>
        <p:txBody>
          <a:bodyPr wrap="square">
            <a:spAutoFit/>
          </a:bodyPr>
          <a:lstStyle/>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Inscripción</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y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Colegiatura</a:t>
            </a:r>
            <a:endParaRPr kumimoji="0" lang="en-US" sz="2800" b="0" i="0" u="none" strike="noStrike" kern="1200" cap="none" spc="0" normalizeH="0" baseline="0" noProof="0" dirty="0">
              <a:ln>
                <a:noFill/>
              </a:ln>
              <a:solidFill>
                <a:srgbClr val="002060"/>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Vivienda</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de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Estudiantes</a:t>
            </a:r>
            <a:endParaRPr kumimoji="0" lang="en-US" sz="2800" b="0" i="0" u="none" strike="noStrike" kern="1200" cap="none" spc="0" normalizeH="0" baseline="0" noProof="0" dirty="0">
              <a:ln>
                <a:noFill/>
              </a:ln>
              <a:solidFill>
                <a:srgbClr val="002060"/>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Seguro</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Médico</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(SHIP) ($904)</a:t>
            </a:r>
          </a:p>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Proxima Nova"/>
                <a:ea typeface="+mn-ea"/>
                <a:cs typeface="+mn-cs"/>
              </a:rPr>
              <a:t>Cargo de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Documentos</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($150)</a:t>
            </a:r>
          </a:p>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Estudiante</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Internacional</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($116)  </a:t>
            </a:r>
          </a:p>
          <a:p>
            <a:pPr marL="1828800" marR="0" lvl="4" indent="0" algn="l" defTabSz="914400" rtl="0" eaLnBrk="1" fontAlgn="auto" latinLnBrk="0" hangingPunct="1">
              <a:lnSpc>
                <a:spcPct val="100000"/>
              </a:lnSpc>
              <a:spcBef>
                <a:spcPts val="0"/>
              </a:spcBef>
              <a:spcAft>
                <a:spcPts val="0"/>
              </a:spcAft>
              <a:buClr>
                <a:srgbClr val="002060"/>
              </a:buClr>
              <a:buSzPct val="117000"/>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Acceso</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para </a:t>
            </a:r>
            <a:r>
              <a:rPr kumimoji="0" lang="en-US" sz="2800" b="0" i="0" u="none" strike="noStrike" kern="1200" cap="none" spc="0" normalizeH="0" baseline="0" noProof="0" dirty="0" err="1">
                <a:ln>
                  <a:noFill/>
                </a:ln>
                <a:solidFill>
                  <a:srgbClr val="002060"/>
                </a:solidFill>
                <a:effectLst/>
                <a:uLnTx/>
                <a:uFillTx/>
                <a:latin typeface="Proxima Nova"/>
                <a:ea typeface="+mn-ea"/>
                <a:cs typeface="+mn-cs"/>
              </a:rPr>
              <a:t>libros</a:t>
            </a:r>
            <a:r>
              <a:rPr kumimoji="0" lang="en-US" sz="2800" b="0" i="0" u="none" strike="noStrike" kern="1200" cap="none" spc="0" normalizeH="0" baseline="0" noProof="0" dirty="0">
                <a:ln>
                  <a:noFill/>
                </a:ln>
                <a:solidFill>
                  <a:srgbClr val="002060"/>
                </a:solidFill>
                <a:effectLst/>
                <a:uLnTx/>
                <a:uFillTx/>
                <a:latin typeface="Proxima Nova"/>
                <a:ea typeface="+mn-ea"/>
                <a:cs typeface="+mn-cs"/>
              </a:rPr>
              <a:t> ($199)</a:t>
            </a:r>
            <a:endParaRPr kumimoji="0" lang="en-US" sz="3600" b="0" i="0" u="none" strike="noStrike" kern="1200" cap="none" spc="0" normalizeH="0" baseline="0" noProof="0" dirty="0">
              <a:ln>
                <a:noFill/>
              </a:ln>
              <a:solidFill>
                <a:srgbClr val="002060"/>
              </a:solidFill>
              <a:effectLst/>
              <a:uLnTx/>
              <a:uFillTx/>
              <a:latin typeface="Proxima Nova"/>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2060"/>
              </a:solidFill>
              <a:effectLst/>
              <a:uLnTx/>
              <a:uFillTx/>
              <a:latin typeface="Proxima Nova"/>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Proxima Nova"/>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Proxima Nova"/>
                <a:ea typeface="+mn-ea"/>
                <a:cs typeface="+mn-cs"/>
              </a:rPr>
              <a:t>Solo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estudiantes</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con un balance mayor de $150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en</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cargos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elegibles</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luego</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de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descontar</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la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ayuda</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financiera</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y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créditos</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en</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la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cuenta</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pueden</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participar</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del Plan de Pago </a:t>
            </a:r>
            <a:r>
              <a:rPr kumimoji="0" lang="en-US" sz="1800" b="0" i="0" u="none" strike="noStrike" kern="1200" cap="none" spc="0" normalizeH="0" baseline="0" noProof="0" dirty="0" err="1">
                <a:ln>
                  <a:noFill/>
                </a:ln>
                <a:solidFill>
                  <a:srgbClr val="002060"/>
                </a:solidFill>
                <a:effectLst/>
                <a:uLnTx/>
                <a:uFillTx/>
                <a:latin typeface="Proxima Nova"/>
                <a:ea typeface="+mn-ea"/>
                <a:cs typeface="+mn-cs"/>
              </a:rPr>
              <a:t>Diferido</a:t>
            </a:r>
            <a:r>
              <a:rPr kumimoji="0" lang="en-US" sz="1800" b="0" i="0" u="none" strike="noStrike" kern="1200" cap="none" spc="0" normalizeH="0" baseline="0" noProof="0" dirty="0">
                <a:ln>
                  <a:noFill/>
                </a:ln>
                <a:solidFill>
                  <a:srgbClr val="002060"/>
                </a:solidFill>
                <a:effectLst/>
                <a:uLnTx/>
                <a:uFillTx/>
                <a:latin typeface="Proxima Nova"/>
                <a:ea typeface="+mn-ea"/>
                <a:cs typeface="+mn-cs"/>
              </a:rPr>
              <a:t>. </a:t>
            </a:r>
          </a:p>
        </p:txBody>
      </p:sp>
    </p:spTree>
    <p:extLst>
      <p:ext uri="{BB962C8B-B14F-4D97-AF65-F5344CB8AC3E}">
        <p14:creationId xmlns:p14="http://schemas.microsoft.com/office/powerpoint/2010/main" val="1778098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395" y="351064"/>
            <a:ext cx="7198205" cy="1062100"/>
          </a:xfrm>
        </p:spPr>
        <p:txBody>
          <a:bodyPr>
            <a:noAutofit/>
          </a:bodyPr>
          <a:lstStyle/>
          <a:p>
            <a:r>
              <a:rPr lang="en-US" sz="4400" b="1" dirty="0">
                <a:solidFill>
                  <a:srgbClr val="002060"/>
                </a:solidFill>
              </a:rPr>
              <a:t>Cargos no </a:t>
            </a:r>
            <a:r>
              <a:rPr lang="en-US" sz="4400" b="1" dirty="0" err="1">
                <a:solidFill>
                  <a:srgbClr val="002060"/>
                </a:solidFill>
              </a:rPr>
              <a:t>eligibles</a:t>
            </a:r>
            <a:r>
              <a:rPr lang="en-US" sz="4400" b="1" dirty="0">
                <a:solidFill>
                  <a:srgbClr val="002060"/>
                </a:solidFill>
              </a:rPr>
              <a:t> para el Plan de </a:t>
            </a:r>
            <a:r>
              <a:rPr lang="en-US" sz="4400" b="1" dirty="0" err="1">
                <a:solidFill>
                  <a:srgbClr val="002060"/>
                </a:solidFill>
              </a:rPr>
              <a:t>Pagos</a:t>
            </a:r>
            <a:r>
              <a:rPr lang="en-US" sz="4400" b="1" dirty="0">
                <a:solidFill>
                  <a:srgbClr val="002060"/>
                </a:solidFill>
              </a:rPr>
              <a:t> </a:t>
            </a:r>
            <a:r>
              <a:rPr lang="en-US" sz="4400" b="1" dirty="0" err="1">
                <a:solidFill>
                  <a:srgbClr val="002060"/>
                </a:solidFill>
              </a:rPr>
              <a:t>Diferido</a:t>
            </a:r>
            <a:r>
              <a:rPr lang="en-US" sz="4400" b="1" dirty="0">
                <a:solidFill>
                  <a:srgbClr val="002060"/>
                </a:solidFill>
              </a:rPr>
              <a:t>: </a:t>
            </a:r>
            <a:endParaRPr lang="en-US" sz="4400" dirty="0"/>
          </a:p>
        </p:txBody>
      </p:sp>
      <p:sp>
        <p:nvSpPr>
          <p:cNvPr id="3" name="Rectangle 2"/>
          <p:cNvSpPr/>
          <p:nvPr/>
        </p:nvSpPr>
        <p:spPr>
          <a:xfrm>
            <a:off x="1333499" y="1835181"/>
            <a:ext cx="7705725" cy="4154984"/>
          </a:xfrm>
          <a:prstGeom prst="rect">
            <a:avLst/>
          </a:prstGeom>
        </p:spPr>
        <p:txBody>
          <a:bodyPr wrap="square">
            <a:spAutoFit/>
          </a:bodyPr>
          <a:lstStyle/>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Orientación</a:t>
            </a:r>
            <a:endParaRPr kumimoji="0" lang="en-US" sz="2800" b="0" i="0" u="none" strike="noStrike" kern="1200" cap="none" spc="0" normalizeH="0" baseline="0" noProof="0" dirty="0">
              <a:ln>
                <a:noFill/>
              </a:ln>
              <a:solidFill>
                <a:srgbClr val="002855"/>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Materiales</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de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Curso</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Deudas</a:t>
            </a:r>
            <a:endParaRPr kumimoji="0" lang="en-US" sz="2800" b="0" i="0" u="none" strike="noStrike" kern="1200" cap="none" spc="0" normalizeH="0" baseline="0" noProof="0" dirty="0">
              <a:ln>
                <a:noFill/>
              </a:ln>
              <a:solidFill>
                <a:srgbClr val="002855"/>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Centro de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Salud</a:t>
            </a:r>
            <a:endParaRPr kumimoji="0" lang="en-US" sz="2800" b="0" i="0" u="none" strike="noStrike" kern="1200" cap="none" spc="0" normalizeH="0" baseline="0" noProof="0" dirty="0">
              <a:ln>
                <a:noFill/>
              </a:ln>
              <a:solidFill>
                <a:srgbClr val="002855"/>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Depósitos</a:t>
            </a:r>
            <a:endParaRPr kumimoji="0" lang="en-US" sz="2800" b="0" i="0" u="none" strike="noStrike" kern="1200" cap="none" spc="0" normalizeH="0" baseline="0" noProof="0" dirty="0">
              <a:ln>
                <a:noFill/>
              </a:ln>
              <a:solidFill>
                <a:srgbClr val="002855"/>
              </a:solidFill>
              <a:effectLst/>
              <a:uLnTx/>
              <a:uFillTx/>
              <a:latin typeface="Proxima Nova"/>
              <a:ea typeface="+mn-ea"/>
              <a:cs typeface="+mn-cs"/>
            </a:endParaRP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Biblioteca</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Libreria</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p>
          <a:p>
            <a:pPr marL="1828800" marR="0" lvl="4" indent="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Otros</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cargos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en</a:t>
            </a:r>
            <a:r>
              <a:rPr kumimoji="0" lang="en-US" sz="2800" b="0" i="0" u="none" strike="noStrike" kern="1200" cap="none" spc="0" normalizeH="0" baseline="0" noProof="0" dirty="0">
                <a:ln>
                  <a:noFill/>
                </a:ln>
                <a:solidFill>
                  <a:srgbClr val="002855"/>
                </a:solidFill>
                <a:effectLst/>
                <a:uLnTx/>
                <a:uFillTx/>
                <a:latin typeface="Proxima Nova"/>
                <a:ea typeface="+mn-ea"/>
                <a:cs typeface="+mn-cs"/>
              </a:rPr>
              <a:t> la </a:t>
            </a:r>
            <a:r>
              <a:rPr kumimoji="0" lang="en-US" sz="2800" b="0" i="0" u="none" strike="noStrike" kern="1200" cap="none" spc="0" normalizeH="0" baseline="0" noProof="0" dirty="0" err="1">
                <a:ln>
                  <a:noFill/>
                </a:ln>
                <a:solidFill>
                  <a:srgbClr val="002855"/>
                </a:solidFill>
                <a:effectLst/>
                <a:uLnTx/>
                <a:uFillTx/>
                <a:latin typeface="Proxima Nova"/>
                <a:ea typeface="+mn-ea"/>
                <a:cs typeface="+mn-cs"/>
              </a:rPr>
              <a:t>cuenta</a:t>
            </a:r>
            <a:r>
              <a:rPr kumimoji="0" lang="en-US" sz="2800" b="0" i="0" u="none" strike="noStrike" kern="1200" cap="none" spc="0" normalizeH="0" baseline="0" noProof="0" dirty="0">
                <a:ln>
                  <a:noFill/>
                </a:ln>
                <a:solidFill>
                  <a:srgbClr val="CBDFF4">
                    <a:lumMod val="50000"/>
                  </a:srgbClr>
                </a:solidFill>
                <a:effectLst/>
                <a:uLnTx/>
                <a:uFillTx/>
                <a:latin typeface="Proxima Nova"/>
                <a:ea typeface="+mn-ea"/>
                <a:cs typeface="+mn-cs"/>
              </a:rPr>
              <a:t> </a:t>
            </a: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2000" b="0"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Estos</a:t>
            </a:r>
            <a:r>
              <a:rPr kumimoji="0" lang="en-US" sz="2000" b="1" i="0" u="none" strike="noStrike" kern="1200" cap="none" spc="0" normalizeH="0" baseline="0" noProof="0" dirty="0">
                <a:ln>
                  <a:noFill/>
                </a:ln>
                <a:solidFill>
                  <a:srgbClr val="002060"/>
                </a:solidFill>
                <a:effectLst/>
                <a:uLnTx/>
                <a:uFillTx/>
                <a:latin typeface="Proxima Nova"/>
                <a:ea typeface="+mn-ea"/>
                <a:cs typeface="+mn-cs"/>
              </a:rPr>
              <a:t> cargos </a:t>
            </a: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deben</a:t>
            </a:r>
            <a:r>
              <a:rPr kumimoji="0" lang="en-US" sz="2000" b="1" i="0" u="none" strike="noStrike" kern="1200" cap="none" spc="0" normalizeH="0" baseline="0" noProof="0" dirty="0">
                <a:ln>
                  <a:noFill/>
                </a:ln>
                <a:solidFill>
                  <a:srgbClr val="002060"/>
                </a:solidFill>
                <a:effectLst/>
                <a:uLnTx/>
                <a:uFillTx/>
                <a:latin typeface="Proxima Nova"/>
                <a:ea typeface="+mn-ea"/>
                <a:cs typeface="+mn-cs"/>
              </a:rPr>
              <a:t> </a:t>
            </a: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ser</a:t>
            </a:r>
            <a:r>
              <a:rPr kumimoji="0" lang="en-US" sz="2000" b="1" i="0" u="none" strike="noStrike" kern="1200" cap="none" spc="0" normalizeH="0" baseline="0" noProof="0" dirty="0">
                <a:ln>
                  <a:noFill/>
                </a:ln>
                <a:solidFill>
                  <a:srgbClr val="002060"/>
                </a:solidFill>
                <a:effectLst/>
                <a:uLnTx/>
                <a:uFillTx/>
                <a:latin typeface="Proxima Nova"/>
                <a:ea typeface="+mn-ea"/>
                <a:cs typeface="+mn-cs"/>
              </a:rPr>
              <a:t> </a:t>
            </a: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pagados</a:t>
            </a:r>
            <a:r>
              <a:rPr kumimoji="0" lang="en-US" sz="2000" b="1" i="0" u="none" strike="noStrike" kern="1200" cap="none" spc="0" normalizeH="0" baseline="0" noProof="0" dirty="0">
                <a:ln>
                  <a:noFill/>
                </a:ln>
                <a:solidFill>
                  <a:srgbClr val="002060"/>
                </a:solidFill>
                <a:effectLst/>
                <a:uLnTx/>
                <a:uFillTx/>
                <a:latin typeface="Proxima Nova"/>
                <a:ea typeface="+mn-ea"/>
                <a:cs typeface="+mn-cs"/>
              </a:rPr>
              <a:t> </a:t>
            </a: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por</a:t>
            </a:r>
            <a:r>
              <a:rPr kumimoji="0" lang="en-US" sz="2000" b="1" i="0" u="none" strike="noStrike" kern="1200" cap="none" spc="0" normalizeH="0" baseline="0" noProof="0" dirty="0">
                <a:ln>
                  <a:noFill/>
                </a:ln>
                <a:solidFill>
                  <a:srgbClr val="002060"/>
                </a:solidFill>
                <a:effectLst/>
                <a:uLnTx/>
                <a:uFillTx/>
                <a:latin typeface="Proxima Nova"/>
                <a:ea typeface="+mn-ea"/>
                <a:cs typeface="+mn-cs"/>
              </a:rPr>
              <a:t> </a:t>
            </a:r>
            <a:r>
              <a:rPr kumimoji="0" lang="en-US" sz="2000" b="1" i="0" u="none" strike="noStrike" kern="1200" cap="none" spc="0" normalizeH="0" baseline="0" noProof="0" dirty="0" err="1">
                <a:ln>
                  <a:noFill/>
                </a:ln>
                <a:solidFill>
                  <a:srgbClr val="002060"/>
                </a:solidFill>
                <a:effectLst/>
                <a:uLnTx/>
                <a:uFillTx/>
                <a:latin typeface="Proxima Nova"/>
                <a:ea typeface="+mn-ea"/>
                <a:cs typeface="+mn-cs"/>
              </a:rPr>
              <a:t>separado</a:t>
            </a:r>
            <a:endParaRPr kumimoji="0" lang="en-US" sz="2000" b="0" i="0" u="none" strike="noStrike" kern="1200" cap="none" spc="0" normalizeH="0" baseline="0" noProof="0" dirty="0">
              <a:ln>
                <a:noFill/>
              </a:ln>
              <a:solidFill>
                <a:srgbClr val="002855"/>
              </a:solidFill>
              <a:effectLst/>
              <a:uLnTx/>
              <a:uFillTx/>
              <a:latin typeface="Proxima Nova"/>
              <a:ea typeface="+mn-ea"/>
              <a:cs typeface="+mn-cs"/>
            </a:endParaRPr>
          </a:p>
        </p:txBody>
      </p:sp>
    </p:spTree>
    <p:extLst>
      <p:ext uri="{BB962C8B-B14F-4D97-AF65-F5344CB8AC3E}">
        <p14:creationId xmlns:p14="http://schemas.microsoft.com/office/powerpoint/2010/main" val="2565619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3701" y="759749"/>
            <a:ext cx="10330527" cy="4818090"/>
          </a:xfrm>
          <a:prstGeom prst="rect">
            <a:avLst/>
          </a:prstGeom>
        </p:spPr>
      </p:pic>
    </p:spTree>
    <p:extLst>
      <p:ext uri="{BB962C8B-B14F-4D97-AF65-F5344CB8AC3E}">
        <p14:creationId xmlns:p14="http://schemas.microsoft.com/office/powerpoint/2010/main" val="1230832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err="1">
                <a:solidFill>
                  <a:srgbClr val="002060"/>
                </a:solidFill>
              </a:rPr>
              <a:t>Rembolsos</a:t>
            </a:r>
            <a:r>
              <a:rPr lang="en-US" sz="4400" b="1" dirty="0">
                <a:solidFill>
                  <a:srgbClr val="002060"/>
                </a:solidFill>
              </a:rPr>
              <a:t> de </a:t>
            </a:r>
            <a:r>
              <a:rPr lang="en-US" sz="4400" b="1" dirty="0" err="1">
                <a:solidFill>
                  <a:srgbClr val="002060"/>
                </a:solidFill>
              </a:rPr>
              <a:t>Ayuda</a:t>
            </a:r>
            <a:r>
              <a:rPr lang="en-US" sz="4400" b="1" dirty="0">
                <a:solidFill>
                  <a:srgbClr val="002060"/>
                </a:solidFill>
              </a:rPr>
              <a:t> </a:t>
            </a:r>
            <a:r>
              <a:rPr lang="en-US" sz="4400" b="1" dirty="0" err="1">
                <a:solidFill>
                  <a:srgbClr val="002060"/>
                </a:solidFill>
              </a:rPr>
              <a:t>Financiera</a:t>
            </a:r>
            <a:endParaRPr lang="en-US" sz="4400" dirty="0"/>
          </a:p>
        </p:txBody>
      </p:sp>
      <p:sp>
        <p:nvSpPr>
          <p:cNvPr id="3" name="Rectangle 2"/>
          <p:cNvSpPr/>
          <p:nvPr/>
        </p:nvSpPr>
        <p:spPr>
          <a:xfrm>
            <a:off x="164927" y="1319215"/>
            <a:ext cx="8721147" cy="5109091"/>
          </a:xfrm>
          <a:prstGeom prst="rect">
            <a:avLst/>
          </a:prstGeom>
        </p:spPr>
        <p:txBody>
          <a:bodyPr wrap="square">
            <a:spAutoFit/>
          </a:bodyPr>
          <a:lstStyle/>
          <a:p>
            <a:pPr marL="1371600" marR="0" lvl="2" indent="-4572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US" sz="3200" b="0" i="0" u="none" strike="noStrike" kern="1200" cap="none" spc="0" normalizeH="0" baseline="0" noProof="0" dirty="0" err="1">
                <a:ln>
                  <a:noFill/>
                </a:ln>
                <a:solidFill>
                  <a:srgbClr val="002855"/>
                </a:solidFill>
                <a:effectLst/>
                <a:uLnTx/>
                <a:uFillTx/>
                <a:latin typeface="Proxima Nova"/>
                <a:ea typeface="+mn-ea"/>
                <a:cs typeface="+mn-cs"/>
              </a:rPr>
              <a:t>Depósito</a:t>
            </a:r>
            <a:r>
              <a:rPr kumimoji="0" lang="en-US" sz="3200" b="0" i="0" u="none" strike="noStrike" kern="1200" cap="none" spc="0" normalizeH="0" baseline="0" noProof="0" dirty="0">
                <a:ln>
                  <a:noFill/>
                </a:ln>
                <a:solidFill>
                  <a:srgbClr val="002855"/>
                </a:solidFill>
                <a:effectLst/>
                <a:uLnTx/>
                <a:uFillTx/>
                <a:latin typeface="Proxima Nova"/>
                <a:ea typeface="+mn-ea"/>
                <a:cs typeface="+mn-cs"/>
              </a:rPr>
              <a:t> </a:t>
            </a:r>
            <a:r>
              <a:rPr kumimoji="0" lang="en-US" sz="3200" b="0" i="0" u="none" strike="noStrike" kern="1200" cap="none" spc="0" normalizeH="0" baseline="0" noProof="0" dirty="0" err="1">
                <a:ln>
                  <a:noFill/>
                </a:ln>
                <a:solidFill>
                  <a:srgbClr val="002855"/>
                </a:solidFill>
                <a:effectLst/>
                <a:uLnTx/>
                <a:uFillTx/>
                <a:latin typeface="Proxima Nova"/>
                <a:ea typeface="+mn-ea"/>
                <a:cs typeface="+mn-cs"/>
              </a:rPr>
              <a:t>Directo</a:t>
            </a:r>
            <a:endParaRPr kumimoji="0" lang="en-US" sz="3200" b="0" i="0" u="none" strike="noStrike" kern="1200" cap="none" spc="0" normalizeH="0" baseline="0" noProof="0" dirty="0">
              <a:ln>
                <a:noFill/>
              </a:ln>
              <a:solidFill>
                <a:srgbClr val="002855"/>
              </a:solidFill>
              <a:effectLst/>
              <a:uLnTx/>
              <a:uFillTx/>
              <a:latin typeface="Proxima Nova"/>
              <a:ea typeface="+mn-ea"/>
              <a:cs typeface="+mn-cs"/>
            </a:endParaRPr>
          </a:p>
          <a:p>
            <a:pPr marL="514350" marR="0" lvl="2"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1200" b="0" i="0" u="none" strike="noStrike" kern="1200" cap="none" spc="0" normalizeH="0" baseline="0" noProof="0" dirty="0">
              <a:ln>
                <a:noFill/>
              </a:ln>
              <a:solidFill>
                <a:srgbClr val="002855"/>
              </a:solidFill>
              <a:effectLst/>
              <a:uLnTx/>
              <a:uFillTx/>
              <a:latin typeface="Proxima Nova"/>
              <a:ea typeface="+mn-ea"/>
              <a:cs typeface="+mn-cs"/>
            </a:endParaRPr>
          </a:p>
          <a:p>
            <a:pPr marL="1371600" marR="0" lvl="3"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3200" b="0" i="0" u="none" strike="noStrike" kern="1200" cap="none" spc="0" normalizeH="0" baseline="0" noProof="0" dirty="0">
                <a:ln>
                  <a:noFill/>
                </a:ln>
                <a:solidFill>
                  <a:srgbClr val="002855"/>
                </a:solidFill>
                <a:effectLst/>
                <a:uLnTx/>
                <a:uFillTx/>
                <a:latin typeface="Proxima Nova"/>
                <a:ea typeface="+mn-ea"/>
                <a:cs typeface="+mn-cs"/>
                <a:hlinkClick r:id="rId2"/>
              </a:rPr>
              <a:t>https://directdeposit.ucdavis.edu</a:t>
            </a:r>
            <a:r>
              <a:rPr kumimoji="0" lang="en-US" sz="3200" b="0" i="0" u="none" strike="noStrike" kern="1200" cap="none" spc="0" normalizeH="0" baseline="0" noProof="0" dirty="0">
                <a:ln>
                  <a:noFill/>
                </a:ln>
                <a:solidFill>
                  <a:srgbClr val="002855"/>
                </a:solidFill>
                <a:effectLst/>
                <a:uLnTx/>
                <a:uFillTx/>
                <a:latin typeface="Proxima Nova"/>
                <a:ea typeface="+mn-ea"/>
                <a:cs typeface="+mn-cs"/>
              </a:rPr>
              <a:t> </a:t>
            </a:r>
          </a:p>
          <a:p>
            <a:pPr marL="1371600" marR="0" lvl="3"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1371600" marR="0" lvl="3" indent="0" algn="l" defTabSz="914400" rtl="0" eaLnBrk="1" fontAlgn="auto" latinLnBrk="0" hangingPunct="1">
              <a:lnSpc>
                <a:spcPct val="100000"/>
              </a:lnSpc>
              <a:spcBef>
                <a:spcPts val="0"/>
              </a:spcBef>
              <a:spcAft>
                <a:spcPts val="0"/>
              </a:spcAft>
              <a:buClr>
                <a:srgbClr val="002060"/>
              </a:buClr>
              <a:buSzTx/>
              <a:buFontTx/>
              <a:buNone/>
              <a:tabLst/>
              <a:defRPr/>
            </a:pP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muy</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importante</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durante</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la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pandemia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ya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que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nuestras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oficinas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estan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cerradas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al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publico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y solo se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envian</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cheques</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por</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correo</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una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vez</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 la </a:t>
            </a:r>
            <a:r>
              <a:rPr kumimoji="0" lang="en-US" sz="1800" b="0" i="0" u="none" strike="noStrike" kern="1200" cap="none" spc="0" normalizeH="0" baseline="0" noProof="0" dirty="0" err="1">
                <a:ln>
                  <a:noFill/>
                </a:ln>
                <a:solidFill>
                  <a:srgbClr val="002855"/>
                </a:solidFill>
                <a:effectLst/>
                <a:uLnTx/>
                <a:uFillTx/>
                <a:latin typeface="Proxima Nova"/>
                <a:ea typeface="+mn-ea"/>
                <a:cs typeface="+mn-cs"/>
              </a:rPr>
              <a:t>semana</a:t>
            </a:r>
            <a:r>
              <a:rPr kumimoji="0" lang="en-US" sz="1800" b="0" i="0" u="none" strike="noStrike" kern="1200" cap="none" spc="0" normalizeH="0" baseline="0" noProof="0" dirty="0">
                <a:ln>
                  <a:noFill/>
                </a:ln>
                <a:solidFill>
                  <a:srgbClr val="002855"/>
                </a:solidFill>
                <a:effectLst/>
                <a:uLnTx/>
                <a:uFillTx/>
                <a:latin typeface="Proxima Nova"/>
                <a:ea typeface="+mn-ea"/>
                <a:cs typeface="+mn-cs"/>
              </a:rPr>
              <a:t>.  </a:t>
            </a:r>
            <a:endParaRPr kumimoji="0" lang="en-US" sz="1400" b="0" i="0" u="none" strike="noStrike" kern="1200" cap="none" spc="0" normalizeH="0" baseline="0" noProof="0" dirty="0">
              <a:ln>
                <a:noFill/>
              </a:ln>
              <a:solidFill>
                <a:srgbClr val="002855"/>
              </a:solidFill>
              <a:effectLst/>
              <a:uLnTx/>
              <a:uFillTx/>
              <a:latin typeface="Proxima Nova"/>
              <a:ea typeface="+mn-ea"/>
              <a:cs typeface="+mn-cs"/>
            </a:endParaRPr>
          </a:p>
          <a:p>
            <a:pPr marL="1371600" marR="0" lvl="3"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1400" b="0" i="0" u="none" strike="noStrike" kern="1200" cap="none" spc="0" normalizeH="0" baseline="0" noProof="0" dirty="0">
              <a:ln>
                <a:noFill/>
              </a:ln>
              <a:solidFill>
                <a:srgbClr val="002855"/>
              </a:solidFill>
              <a:effectLst/>
              <a:uLnTx/>
              <a:uFillTx/>
              <a:latin typeface="Proxima Nova"/>
              <a:ea typeface="+mn-ea"/>
              <a:cs typeface="+mn-cs"/>
            </a:endParaRPr>
          </a:p>
          <a:p>
            <a:pPr marL="1371600" marR="0" lvl="2" indent="-4572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Ø"/>
              <a:tabLst/>
              <a:defRPr/>
            </a:pPr>
            <a:r>
              <a:rPr kumimoji="0" lang="en-US" sz="3200" b="0" i="0" u="none" strike="noStrike" kern="1200" cap="none" spc="0" normalizeH="0" baseline="0" noProof="0" dirty="0" err="1">
                <a:ln>
                  <a:noFill/>
                </a:ln>
                <a:solidFill>
                  <a:srgbClr val="002855"/>
                </a:solidFill>
                <a:effectLst/>
                <a:uLnTx/>
                <a:uFillTx/>
                <a:latin typeface="Proxima Nova"/>
                <a:ea typeface="+mn-ea"/>
                <a:cs typeface="+mn-cs"/>
              </a:rPr>
              <a:t>Cheques</a:t>
            </a:r>
            <a:endParaRPr kumimoji="0" lang="en-US" sz="3200" b="0" i="0" u="none" strike="noStrike" kern="1200" cap="none" spc="0" normalizeH="0" baseline="0" noProof="0" dirty="0">
              <a:ln>
                <a:noFill/>
              </a:ln>
              <a:solidFill>
                <a:srgbClr val="002855"/>
              </a:solidFill>
              <a:effectLst/>
              <a:uLnTx/>
              <a:uFillTx/>
              <a:latin typeface="Proxima Nova"/>
              <a:ea typeface="+mn-ea"/>
              <a:cs typeface="+mn-cs"/>
            </a:endParaRPr>
          </a:p>
          <a:p>
            <a:pPr marL="914400" marR="0" lvl="2"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1200" b="0" i="0" u="none" strike="noStrike" kern="1200" cap="none" spc="0" normalizeH="0" baseline="0" noProof="0" dirty="0">
              <a:ln>
                <a:noFill/>
              </a:ln>
              <a:solidFill>
                <a:srgbClr val="002855"/>
              </a:solidFill>
              <a:effectLst/>
              <a:uLnTx/>
              <a:uFillTx/>
              <a:latin typeface="Proxima Nova"/>
              <a:ea typeface="+mn-ea"/>
              <a:cs typeface="+mn-cs"/>
            </a:endParaRPr>
          </a:p>
          <a:p>
            <a:pPr marL="1828800" marR="0" lvl="3" indent="-45720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855"/>
              </a:solidFill>
              <a:effectLst/>
              <a:uLnTx/>
              <a:uFillTx/>
              <a:latin typeface="Proxima Nova"/>
              <a:ea typeface="+mn-ea"/>
              <a:cs typeface="+mn-cs"/>
            </a:endParaRPr>
          </a:p>
          <a:p>
            <a:pPr marL="1371600" marR="0" lvl="3"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3200" b="0" i="0" u="none" strike="noStrike" kern="1200" cap="none" spc="0" normalizeH="0" baseline="0" noProof="0" dirty="0">
              <a:ln>
                <a:noFill/>
              </a:ln>
              <a:solidFill>
                <a:srgbClr val="002855"/>
              </a:solidFill>
              <a:effectLst/>
              <a:uLnTx/>
              <a:uFillTx/>
              <a:latin typeface="Proxima Nova"/>
              <a:ea typeface="+mn-ea"/>
              <a:cs typeface="+mn-cs"/>
            </a:endParaRPr>
          </a:p>
          <a:p>
            <a:pPr marL="685800" marR="0" lvl="2" indent="0" algn="l" defTabSz="914400" rtl="0" eaLnBrk="1" fontAlgn="auto" latinLnBrk="0" hangingPunct="1">
              <a:lnSpc>
                <a:spcPct val="100000"/>
              </a:lnSpc>
              <a:spcBef>
                <a:spcPts val="0"/>
              </a:spcBef>
              <a:spcAft>
                <a:spcPts val="0"/>
              </a:spcAft>
              <a:buClr>
                <a:srgbClr val="FFC000"/>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p>
          <a:p>
            <a:pPr marL="771525" marR="0" lvl="3" indent="0" algn="l" defTabSz="914400" rtl="0" eaLnBrk="1" fontAlgn="auto" latinLnBrk="0" hangingPunct="1">
              <a:lnSpc>
                <a:spcPct val="100000"/>
              </a:lnSpc>
              <a:spcBef>
                <a:spcPts val="0"/>
              </a:spcBef>
              <a:spcAft>
                <a:spcPts val="0"/>
              </a:spcAft>
              <a:buClr>
                <a:srgbClr val="FFC000"/>
              </a:buClr>
              <a:buSzTx/>
              <a:buFontTx/>
              <a:buNone/>
              <a:tabLst/>
              <a:defRPr/>
            </a:pPr>
            <a:r>
              <a:rPr kumimoji="0" lang="en-US" sz="2800" b="0" i="0" u="none" strike="noStrike" kern="1200" cap="none" spc="0" normalizeH="0" baseline="0" noProof="0" dirty="0">
                <a:ln>
                  <a:noFill/>
                </a:ln>
                <a:solidFill>
                  <a:srgbClr val="002855"/>
                </a:solidFill>
                <a:effectLst/>
                <a:uLnTx/>
                <a:uFillTx/>
                <a:latin typeface="Proxima Nova"/>
                <a:ea typeface="+mn-ea"/>
                <a:cs typeface="+mn-cs"/>
              </a:rPr>
              <a:t>	</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76939">
            <a:off x="6893488" y="3884684"/>
            <a:ext cx="3080730" cy="184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88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err="1">
                <a:solidFill>
                  <a:srgbClr val="002060"/>
                </a:solidFill>
              </a:rPr>
              <a:t>Pagina</a:t>
            </a:r>
            <a:r>
              <a:rPr lang="en-US" sz="4900" b="1" dirty="0">
                <a:solidFill>
                  <a:srgbClr val="002060"/>
                </a:solidFill>
              </a:rPr>
              <a:t> de </a:t>
            </a:r>
            <a:r>
              <a:rPr lang="en-US" sz="4900" b="1" dirty="0" err="1">
                <a:solidFill>
                  <a:srgbClr val="002060"/>
                </a:solidFill>
              </a:rPr>
              <a:t>Depósito</a:t>
            </a:r>
            <a:r>
              <a:rPr lang="en-US" sz="4900" b="1" dirty="0">
                <a:solidFill>
                  <a:srgbClr val="002060"/>
                </a:solidFill>
              </a:rPr>
              <a:t> </a:t>
            </a:r>
            <a:r>
              <a:rPr lang="en-US" sz="4900" b="1" dirty="0" err="1">
                <a:solidFill>
                  <a:srgbClr val="002060"/>
                </a:solidFill>
              </a:rPr>
              <a:t>Directo</a:t>
            </a:r>
            <a:r>
              <a:rPr lang="en-US" sz="4900" b="1" dirty="0">
                <a:solidFill>
                  <a:srgbClr val="002060"/>
                </a:solidFill>
              </a:rPr>
              <a:t> </a:t>
            </a:r>
            <a:br>
              <a:rPr lang="en-US" sz="4900" b="1" dirty="0">
                <a:solidFill>
                  <a:srgbClr val="002060"/>
                </a:solidFill>
              </a:rPr>
            </a:br>
            <a:r>
              <a:rPr lang="en-US" dirty="0">
                <a:solidFill>
                  <a:srgbClr val="002060"/>
                </a:solidFill>
              </a:rPr>
              <a:t>https://afsapps.ucdavis.edu/direct-deposit/</a:t>
            </a:r>
            <a:br>
              <a:rPr lang="en-US" dirty="0">
                <a:solidFill>
                  <a:srgbClr val="002060"/>
                </a:solidFill>
              </a:rPr>
            </a:br>
            <a:br>
              <a:rPr lang="en-US" dirty="0">
                <a:solidFill>
                  <a:srgbClr val="002060"/>
                </a:solidFill>
              </a:rPr>
            </a:b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077" y="1802939"/>
            <a:ext cx="5292437" cy="454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291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1064"/>
            <a:ext cx="8596668" cy="845969"/>
          </a:xfrm>
        </p:spPr>
        <p:txBody>
          <a:bodyPr>
            <a:normAutofit fontScale="90000"/>
          </a:bodyPr>
          <a:lstStyle/>
          <a:p>
            <a:r>
              <a:rPr lang="en-US" sz="4900" b="1" dirty="0">
                <a:solidFill>
                  <a:srgbClr val="002060"/>
                </a:solidFill>
              </a:rPr>
              <a:t>1098 – T’s</a:t>
            </a:r>
            <a:br>
              <a:rPr lang="en-US" sz="4400" b="1" dirty="0">
                <a:solidFill>
                  <a:srgbClr val="002060"/>
                </a:solidFill>
              </a:rPr>
            </a:br>
            <a:endParaRPr lang="en-US" dirty="0"/>
          </a:p>
        </p:txBody>
      </p:sp>
      <p:sp>
        <p:nvSpPr>
          <p:cNvPr id="3" name="Rectangle 2"/>
          <p:cNvSpPr/>
          <p:nvPr/>
        </p:nvSpPr>
        <p:spPr>
          <a:xfrm>
            <a:off x="757958" y="1641715"/>
            <a:ext cx="299616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Proxima Nova"/>
                <a:ea typeface="+mn-ea"/>
                <a:cs typeface="+mn-cs"/>
                <a:hlinkClick r:id="rId2"/>
              </a:rPr>
              <a:t>https://my.ucdavis.edu/</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p:txBody>
      </p:sp>
      <p:pic>
        <p:nvPicPr>
          <p:cNvPr id="4" name="Content Placeholder 3"/>
          <p:cNvPicPr>
            <a:picLocks/>
          </p:cNvPicPr>
          <p:nvPr/>
        </p:nvPicPr>
        <p:blipFill>
          <a:blip r:embed="rId3"/>
          <a:stretch>
            <a:fillRect/>
          </a:stretch>
        </p:blipFill>
        <p:spPr>
          <a:xfrm>
            <a:off x="605099" y="2211185"/>
            <a:ext cx="3742457" cy="4049807"/>
          </a:xfrm>
          <a:prstGeom prst="rect">
            <a:avLst/>
          </a:prstGeom>
        </p:spPr>
      </p:pic>
      <p:sp>
        <p:nvSpPr>
          <p:cNvPr id="5" name="Left Arrow 4"/>
          <p:cNvSpPr/>
          <p:nvPr/>
        </p:nvSpPr>
        <p:spPr>
          <a:xfrm rot="10800000">
            <a:off x="416523" y="5081538"/>
            <a:ext cx="571500" cy="2143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roxima Nova"/>
              <a:ea typeface="+mn-ea"/>
              <a:cs typeface="+mn-cs"/>
            </a:endParaRPr>
          </a:p>
        </p:txBody>
      </p:sp>
      <p:sp>
        <p:nvSpPr>
          <p:cNvPr id="6" name="Rectangle 5"/>
          <p:cNvSpPr/>
          <p:nvPr/>
        </p:nvSpPr>
        <p:spPr>
          <a:xfrm>
            <a:off x="4242653" y="558073"/>
            <a:ext cx="26084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Proxima Nova"/>
                <a:ea typeface="+mn-ea"/>
                <a:cs typeface="+mn-cs"/>
              </a:rPr>
              <a:t>Disponible</a:t>
            </a:r>
            <a:r>
              <a:rPr kumimoji="0" lang="en-US" sz="1800" b="1" i="0" u="none" strike="noStrike" kern="1200" cap="none" spc="0" normalizeH="0" baseline="0" noProof="0" dirty="0">
                <a:ln>
                  <a:noFill/>
                </a:ln>
                <a:solidFill>
                  <a:srgbClr val="002060"/>
                </a:solidFill>
                <a:effectLst/>
                <a:uLnTx/>
                <a:uFillTx/>
                <a:latin typeface="Proxima Nova"/>
                <a:ea typeface="+mn-ea"/>
                <a:cs typeface="+mn-cs"/>
              </a:rPr>
              <a:t> </a:t>
            </a:r>
            <a:r>
              <a:rPr kumimoji="0" lang="en-US" sz="1800" b="1" i="0" u="none" strike="noStrike" kern="1200" cap="none" spc="0" normalizeH="0" baseline="0" noProof="0" dirty="0" err="1">
                <a:ln>
                  <a:noFill/>
                </a:ln>
                <a:solidFill>
                  <a:srgbClr val="002060"/>
                </a:solidFill>
                <a:effectLst/>
                <a:uLnTx/>
                <a:uFillTx/>
                <a:latin typeface="Proxima Nova"/>
                <a:ea typeface="+mn-ea"/>
                <a:cs typeface="+mn-cs"/>
              </a:rPr>
              <a:t>en</a:t>
            </a:r>
            <a:r>
              <a:rPr kumimoji="0" lang="en-US" sz="1800" b="1" i="0" u="none" strike="noStrike" kern="1200" cap="none" spc="0" normalizeH="0" baseline="0" noProof="0" dirty="0">
                <a:ln>
                  <a:noFill/>
                </a:ln>
                <a:solidFill>
                  <a:srgbClr val="002060"/>
                </a:solidFill>
                <a:effectLst/>
                <a:uLnTx/>
                <a:uFillTx/>
                <a:latin typeface="Proxima Nova"/>
                <a:ea typeface="+mn-ea"/>
                <a:cs typeface="+mn-cs"/>
              </a:rPr>
              <a:t> Internet</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p:txBody>
      </p:sp>
      <p:pic>
        <p:nvPicPr>
          <p:cNvPr id="9" name="Picture 8"/>
          <p:cNvPicPr>
            <a:picLocks noChangeAspect="1"/>
          </p:cNvPicPr>
          <p:nvPr/>
        </p:nvPicPr>
        <p:blipFill>
          <a:blip r:embed="rId4"/>
          <a:stretch>
            <a:fillRect/>
          </a:stretch>
        </p:blipFill>
        <p:spPr>
          <a:xfrm>
            <a:off x="5228372" y="1886989"/>
            <a:ext cx="5201235" cy="4297680"/>
          </a:xfrm>
          <a:prstGeom prst="rect">
            <a:avLst/>
          </a:prstGeom>
        </p:spPr>
      </p:pic>
      <p:sp>
        <p:nvSpPr>
          <p:cNvPr id="10" name="Rectangle 9"/>
          <p:cNvSpPr/>
          <p:nvPr/>
        </p:nvSpPr>
        <p:spPr>
          <a:xfrm>
            <a:off x="5169410" y="1404042"/>
            <a:ext cx="28008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Proxima Nova"/>
                <a:ea typeface="+mn-ea"/>
                <a:cs typeface="+mn-cs"/>
                <a:hlinkClick r:id="rId5"/>
              </a:rPr>
              <a:t>https://www.tsc1099.com/</a:t>
            </a: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855"/>
              </a:solidFill>
              <a:effectLst/>
              <a:uLnTx/>
              <a:uFillTx/>
              <a:latin typeface="Proxima Nova"/>
              <a:ea typeface="+mn-ea"/>
              <a:cs typeface="+mn-cs"/>
            </a:endParaRPr>
          </a:p>
        </p:txBody>
      </p:sp>
    </p:spTree>
    <p:extLst>
      <p:ext uri="{BB962C8B-B14F-4D97-AF65-F5344CB8AC3E}">
        <p14:creationId xmlns:p14="http://schemas.microsoft.com/office/powerpoint/2010/main" val="239565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 y="1379876"/>
            <a:ext cx="8041478" cy="27546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Viernes, </a:t>
            </a:r>
            <a:r>
              <a:rPr kumimoji="0" lang="en-US" sz="24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Septiembre</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 5:30-7:00 PM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Primera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Generación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Oportunidades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Educativas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Bienvenida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4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Miércoles</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4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Septiembre</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23, 8:00-9:30 AM PST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Académicos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Internacionales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Apoyar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p:cNvSpPr txBox="1"/>
          <p:nvPr/>
        </p:nvSpPr>
        <p:spPr>
          <a:xfrm>
            <a:off x="548640" y="533138"/>
            <a:ext cx="926037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Horario</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o</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rientación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1026" name="Picture 2" descr="https://opportunity.ucdavis.edu/sites/g/files/dgvnsk2741/files/inline-images/Screen%20Shot%202019-09-12%20at%203.03.04%20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152" y="2935305"/>
            <a:ext cx="3794232" cy="2045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irstgen.ucdavis.edu/sites/g/files/dgvnsk3651/files/local_resources/images/1st-of-man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118" y="536867"/>
            <a:ext cx="3178299" cy="23464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51932" y="4724740"/>
            <a:ext cx="7593889" cy="913434"/>
          </a:xfrm>
          <a:prstGeom prst="rect">
            <a:avLst/>
          </a:prstGeom>
        </p:spPr>
      </p:pic>
    </p:spTree>
    <p:extLst>
      <p:ext uri="{BB962C8B-B14F-4D97-AF65-F5344CB8AC3E}">
        <p14:creationId xmlns:p14="http://schemas.microsoft.com/office/powerpoint/2010/main" val="31089587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t>AVO</a:t>
            </a:r>
            <a:r>
              <a:rPr lang="en-US" sz="4900" b="1" dirty="0">
                <a:solidFill>
                  <a:srgbClr val="FF0000"/>
                </a:solidFill>
              </a:rPr>
              <a:t>ID</a:t>
            </a:r>
            <a:r>
              <a:rPr lang="en-US" sz="4900" b="1" dirty="0"/>
              <a:t> Theft Link</a:t>
            </a:r>
            <a:br>
              <a:rPr lang="en-US" b="1" dirty="0"/>
            </a:br>
            <a:br>
              <a:rPr lang="en-US" dirty="0"/>
            </a:br>
            <a:br>
              <a:rPr lang="en-US" dirty="0">
                <a:solidFill>
                  <a:schemeClr val="accent1">
                    <a:lumMod val="50000"/>
                  </a:schemeClr>
                </a:solidFill>
              </a:rPr>
            </a:br>
            <a:br>
              <a:rPr lang="en-US" dirty="0"/>
            </a:br>
            <a:br>
              <a:rPr lang="en-US" dirty="0"/>
            </a:br>
            <a:endParaRPr lang="en-US" dirty="0"/>
          </a:p>
        </p:txBody>
      </p:sp>
      <p:pic>
        <p:nvPicPr>
          <p:cNvPr id="3" name="Picture 2"/>
          <p:cNvPicPr>
            <a:picLocks noChangeAspect="1"/>
          </p:cNvPicPr>
          <p:nvPr/>
        </p:nvPicPr>
        <p:blipFill>
          <a:blip r:embed="rId2"/>
          <a:stretch>
            <a:fillRect/>
          </a:stretch>
        </p:blipFill>
        <p:spPr>
          <a:xfrm>
            <a:off x="1684482" y="2150752"/>
            <a:ext cx="2750127" cy="3740728"/>
          </a:xfrm>
          <a:prstGeom prst="rect">
            <a:avLst/>
          </a:prstGeom>
        </p:spPr>
      </p:pic>
      <p:sp>
        <p:nvSpPr>
          <p:cNvPr id="4" name="Title 1"/>
          <p:cNvSpPr txBox="1">
            <a:spLocks/>
          </p:cNvSpPr>
          <p:nvPr/>
        </p:nvSpPr>
        <p:spPr>
          <a:xfrm>
            <a:off x="856711" y="1110343"/>
            <a:ext cx="8596668" cy="759279"/>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rPr>
            </a:br>
            <a:endPar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endParaRPr>
          </a:p>
        </p:txBody>
      </p:sp>
      <p:sp>
        <p:nvSpPr>
          <p:cNvPr id="5" name="Title 1"/>
          <p:cNvSpPr txBox="1">
            <a:spLocks/>
          </p:cNvSpPr>
          <p:nvPr/>
        </p:nvSpPr>
        <p:spPr>
          <a:xfrm>
            <a:off x="87744" y="1391473"/>
            <a:ext cx="10961255" cy="527958"/>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2855"/>
                </a:solidFill>
                <a:effectLst/>
                <a:uLnTx/>
                <a:uFillTx/>
                <a:latin typeface="Calibri" panose="020F0502020204030204" pitchFamily="34" charset="0"/>
                <a:ea typeface="+mj-ea"/>
                <a:hlinkClick r:id="rId3"/>
              </a:rPr>
              <a:t>https://www.consumer.ftc.gov/features/feature-0014-identity-theft</a:t>
            </a:r>
            <a:endParaRPr kumimoji="0" lang="en-US" sz="3000" b="0" i="0" u="none" strike="noStrike" kern="1200" cap="none" spc="0" normalizeH="0" baseline="0" noProof="0" dirty="0">
              <a:ln>
                <a:noFill/>
              </a:ln>
              <a:solidFill>
                <a:srgbClr val="002855"/>
              </a:solidFill>
              <a:effectLst/>
              <a:uLnTx/>
              <a:uFillTx/>
              <a:latin typeface="Calibri" panose="020F0502020204030204" pitchFamily="34" charset="0"/>
              <a:ea typeface="+mj-ea"/>
            </a:endParaRPr>
          </a:p>
        </p:txBody>
      </p:sp>
      <p:pic>
        <p:nvPicPr>
          <p:cNvPr id="6" name="Picture 5"/>
          <p:cNvPicPr>
            <a:picLocks noChangeAspect="1"/>
          </p:cNvPicPr>
          <p:nvPr/>
        </p:nvPicPr>
        <p:blipFill>
          <a:blip r:embed="rId4"/>
          <a:stretch>
            <a:fillRect/>
          </a:stretch>
        </p:blipFill>
        <p:spPr>
          <a:xfrm>
            <a:off x="5829299" y="2012403"/>
            <a:ext cx="4040889" cy="3990166"/>
          </a:xfrm>
          <a:prstGeom prst="rect">
            <a:avLst/>
          </a:prstGeom>
        </p:spPr>
      </p:pic>
    </p:spTree>
    <p:extLst>
      <p:ext uri="{BB962C8B-B14F-4D97-AF65-F5344CB8AC3E}">
        <p14:creationId xmlns:p14="http://schemas.microsoft.com/office/powerpoint/2010/main" val="3204177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err="1">
                <a:solidFill>
                  <a:srgbClr val="002060"/>
                </a:solidFill>
              </a:rPr>
              <a:t>Oficina</a:t>
            </a:r>
            <a:r>
              <a:rPr lang="en-US" sz="4400" b="1" dirty="0">
                <a:solidFill>
                  <a:srgbClr val="002060"/>
                </a:solidFill>
              </a:rPr>
              <a:t> de </a:t>
            </a:r>
            <a:r>
              <a:rPr lang="en-US" sz="4400" b="1" dirty="0" err="1">
                <a:solidFill>
                  <a:srgbClr val="002060"/>
                </a:solidFill>
              </a:rPr>
              <a:t>Pagos</a:t>
            </a:r>
            <a:endParaRPr lang="en-US" sz="4400" dirty="0"/>
          </a:p>
        </p:txBody>
      </p:sp>
      <p:pic>
        <p:nvPicPr>
          <p:cNvPr id="3" name="Picture 2"/>
          <p:cNvPicPr>
            <a:picLocks noChangeAspect="1"/>
          </p:cNvPicPr>
          <p:nvPr/>
        </p:nvPicPr>
        <p:blipFill>
          <a:blip r:embed="rId2"/>
          <a:stretch>
            <a:fillRect/>
          </a:stretch>
        </p:blipFill>
        <p:spPr>
          <a:xfrm>
            <a:off x="900854" y="1067383"/>
            <a:ext cx="9192601" cy="5283539"/>
          </a:xfrm>
          <a:prstGeom prst="rect">
            <a:avLst/>
          </a:prstGeom>
        </p:spPr>
      </p:pic>
    </p:spTree>
    <p:extLst>
      <p:ext uri="{BB962C8B-B14F-4D97-AF65-F5344CB8AC3E}">
        <p14:creationId xmlns:p14="http://schemas.microsoft.com/office/powerpoint/2010/main" val="3333991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6" y="257949"/>
            <a:ext cx="9421691" cy="818257"/>
          </a:xfrm>
        </p:spPr>
        <p:txBody>
          <a:bodyPr>
            <a:normAutofit fontScale="90000"/>
          </a:bodyPr>
          <a:lstStyle/>
          <a:p>
            <a:r>
              <a:rPr lang="en-US" sz="4900" b="1" dirty="0" err="1">
                <a:solidFill>
                  <a:srgbClr val="002060"/>
                </a:solidFill>
              </a:rPr>
              <a:t>Opciones</a:t>
            </a:r>
            <a:r>
              <a:rPr lang="en-US" sz="4900" b="1" dirty="0">
                <a:solidFill>
                  <a:srgbClr val="002060"/>
                </a:solidFill>
              </a:rPr>
              <a:t> de Pago</a:t>
            </a:r>
            <a:br>
              <a:rPr lang="en-US" sz="6000" b="1" dirty="0">
                <a:solidFill>
                  <a:srgbClr val="002060"/>
                </a:solidFill>
              </a:rPr>
            </a:br>
            <a:r>
              <a:rPr lang="en-US" b="1" dirty="0" err="1">
                <a:solidFill>
                  <a:srgbClr val="002060"/>
                </a:solidFill>
              </a:rPr>
              <a:t>Todas</a:t>
            </a:r>
            <a:r>
              <a:rPr lang="en-US" b="1" dirty="0">
                <a:solidFill>
                  <a:srgbClr val="002060"/>
                </a:solidFill>
              </a:rPr>
              <a:t> las </a:t>
            </a:r>
            <a:r>
              <a:rPr lang="en-US" b="1" dirty="0" err="1">
                <a:solidFill>
                  <a:srgbClr val="002060"/>
                </a:solidFill>
              </a:rPr>
              <a:t>facturas</a:t>
            </a:r>
            <a:r>
              <a:rPr lang="en-US" b="1" dirty="0">
                <a:solidFill>
                  <a:srgbClr val="002060"/>
                </a:solidFill>
              </a:rPr>
              <a:t> </a:t>
            </a:r>
            <a:r>
              <a:rPr lang="en-US" b="1" dirty="0" err="1">
                <a:solidFill>
                  <a:srgbClr val="002060"/>
                </a:solidFill>
              </a:rPr>
              <a:t>vencen</a:t>
            </a:r>
            <a:r>
              <a:rPr lang="en-US" b="1" dirty="0">
                <a:solidFill>
                  <a:srgbClr val="002060"/>
                </a:solidFill>
              </a:rPr>
              <a:t> el </a:t>
            </a:r>
            <a:r>
              <a:rPr lang="en-US" b="1" dirty="0" err="1">
                <a:solidFill>
                  <a:srgbClr val="002060"/>
                </a:solidFill>
              </a:rPr>
              <a:t>dia</a:t>
            </a:r>
            <a:r>
              <a:rPr lang="en-US" b="1" dirty="0">
                <a:solidFill>
                  <a:srgbClr val="002060"/>
                </a:solidFill>
              </a:rPr>
              <a:t> 15 de </a:t>
            </a:r>
            <a:r>
              <a:rPr lang="en-US" b="1" dirty="0" err="1">
                <a:solidFill>
                  <a:srgbClr val="002060"/>
                </a:solidFill>
              </a:rPr>
              <a:t>cada</a:t>
            </a:r>
            <a:r>
              <a:rPr lang="en-US" b="1" dirty="0">
                <a:solidFill>
                  <a:srgbClr val="002060"/>
                </a:solidFill>
              </a:rPr>
              <a:t> </a:t>
            </a:r>
            <a:r>
              <a:rPr lang="en-US" b="1" dirty="0" err="1">
                <a:solidFill>
                  <a:srgbClr val="002060"/>
                </a:solidFill>
              </a:rPr>
              <a:t>mes</a:t>
            </a:r>
            <a:br>
              <a:rPr lang="en-US" b="1" dirty="0">
                <a:solidFill>
                  <a:srgbClr val="002060"/>
                </a:solidFill>
              </a:rPr>
            </a:br>
            <a:endParaRPr lang="en-US" dirty="0"/>
          </a:p>
        </p:txBody>
      </p:sp>
      <p:sp>
        <p:nvSpPr>
          <p:cNvPr id="3" name="Content Placeholder 2"/>
          <p:cNvSpPr>
            <a:spLocks noGrp="1"/>
          </p:cNvSpPr>
          <p:nvPr>
            <p:ph idx="1"/>
          </p:nvPr>
        </p:nvSpPr>
        <p:spPr>
          <a:xfrm>
            <a:off x="1111494" y="1720735"/>
            <a:ext cx="8089734" cy="4669762"/>
          </a:xfrm>
        </p:spPr>
        <p:txBody>
          <a:bodyPr>
            <a:normAutofit fontScale="77500" lnSpcReduction="20000"/>
          </a:bodyPr>
          <a:lstStyle/>
          <a:p>
            <a:r>
              <a:rPr lang="en-US" sz="3200" b="1" dirty="0" err="1">
                <a:solidFill>
                  <a:srgbClr val="002060"/>
                </a:solidFill>
              </a:rPr>
              <a:t>En</a:t>
            </a:r>
            <a:r>
              <a:rPr lang="en-US" sz="3200" b="1" dirty="0">
                <a:solidFill>
                  <a:srgbClr val="002060"/>
                </a:solidFill>
              </a:rPr>
              <a:t> Persona (</a:t>
            </a:r>
            <a:r>
              <a:rPr lang="en-US" sz="3200" b="1" dirty="0" err="1">
                <a:solidFill>
                  <a:srgbClr val="002060"/>
                </a:solidFill>
              </a:rPr>
              <a:t>Buzón</a:t>
            </a:r>
            <a:r>
              <a:rPr lang="en-US" sz="3200" b="1" dirty="0">
                <a:solidFill>
                  <a:srgbClr val="002060"/>
                </a:solidFill>
              </a:rPr>
              <a:t> de Pago)</a:t>
            </a:r>
            <a:br>
              <a:rPr lang="en-US" b="1" dirty="0">
                <a:solidFill>
                  <a:srgbClr val="002060"/>
                </a:solidFill>
              </a:rPr>
            </a:br>
            <a:r>
              <a:rPr lang="en-US" dirty="0">
                <a:solidFill>
                  <a:srgbClr val="002060"/>
                </a:solidFill>
              </a:rPr>
              <a:t>Cashier &amp; Payment Solutions Office </a:t>
            </a:r>
          </a:p>
          <a:p>
            <a:pPr marL="0" indent="0">
              <a:buNone/>
            </a:pPr>
            <a:r>
              <a:rPr lang="en-US" dirty="0">
                <a:solidFill>
                  <a:srgbClr val="002060"/>
                </a:solidFill>
              </a:rPr>
              <a:t>      1200 Dutton Hall</a:t>
            </a:r>
          </a:p>
          <a:p>
            <a:pPr marL="0" indent="0">
              <a:buNone/>
            </a:pPr>
            <a:endParaRPr lang="en-US" sz="1600" dirty="0">
              <a:solidFill>
                <a:srgbClr val="002060"/>
              </a:solidFill>
            </a:endParaRPr>
          </a:p>
          <a:p>
            <a:r>
              <a:rPr lang="en-US" sz="3200" b="1" dirty="0" err="1">
                <a:solidFill>
                  <a:srgbClr val="002060"/>
                </a:solidFill>
              </a:rPr>
              <a:t>Por</a:t>
            </a:r>
            <a:r>
              <a:rPr lang="en-US" sz="3200" b="1" dirty="0">
                <a:solidFill>
                  <a:srgbClr val="002060"/>
                </a:solidFill>
              </a:rPr>
              <a:t> </a:t>
            </a:r>
            <a:r>
              <a:rPr lang="en-US" sz="3200" b="1" dirty="0" err="1">
                <a:solidFill>
                  <a:srgbClr val="002060"/>
                </a:solidFill>
              </a:rPr>
              <a:t>Correo</a:t>
            </a:r>
            <a:r>
              <a:rPr lang="en-US" sz="3200" b="1" dirty="0">
                <a:solidFill>
                  <a:srgbClr val="002060"/>
                </a:solidFill>
              </a:rPr>
              <a:t> (USPS)</a:t>
            </a:r>
            <a:br>
              <a:rPr lang="en-US" sz="3200" b="1" dirty="0">
                <a:solidFill>
                  <a:srgbClr val="002060"/>
                </a:solidFill>
              </a:rPr>
            </a:br>
            <a:r>
              <a:rPr lang="en-US" dirty="0">
                <a:solidFill>
                  <a:srgbClr val="002060"/>
                </a:solidFill>
              </a:rPr>
              <a:t>Cashier &amp; Payment Solutions Office</a:t>
            </a:r>
            <a:br>
              <a:rPr lang="en-US" dirty="0">
                <a:solidFill>
                  <a:srgbClr val="002060"/>
                </a:solidFill>
              </a:rPr>
            </a:br>
            <a:r>
              <a:rPr lang="en-US" dirty="0">
                <a:solidFill>
                  <a:srgbClr val="002060"/>
                </a:solidFill>
              </a:rPr>
              <a:t>University of California, Davis</a:t>
            </a:r>
            <a:br>
              <a:rPr lang="en-US" dirty="0">
                <a:solidFill>
                  <a:srgbClr val="002060"/>
                </a:solidFill>
              </a:rPr>
            </a:br>
            <a:r>
              <a:rPr lang="en-US" dirty="0">
                <a:solidFill>
                  <a:srgbClr val="002060"/>
                </a:solidFill>
              </a:rPr>
              <a:t>PO Box 989062 </a:t>
            </a:r>
            <a:br>
              <a:rPr lang="en-US" dirty="0">
                <a:solidFill>
                  <a:srgbClr val="002060"/>
                </a:solidFill>
              </a:rPr>
            </a:br>
            <a:r>
              <a:rPr lang="en-US" dirty="0">
                <a:solidFill>
                  <a:srgbClr val="002060"/>
                </a:solidFill>
              </a:rPr>
              <a:t>West Sacramento, California 95798-9062</a:t>
            </a:r>
          </a:p>
          <a:p>
            <a:endParaRPr lang="en-US" sz="1600" b="1" dirty="0">
              <a:solidFill>
                <a:srgbClr val="002060"/>
              </a:solidFill>
            </a:endParaRPr>
          </a:p>
          <a:p>
            <a:r>
              <a:rPr lang="en-US" sz="3200" b="1" dirty="0" err="1">
                <a:solidFill>
                  <a:srgbClr val="002060"/>
                </a:solidFill>
              </a:rPr>
              <a:t>En</a:t>
            </a:r>
            <a:r>
              <a:rPr lang="en-US" sz="3200" b="1" dirty="0">
                <a:solidFill>
                  <a:srgbClr val="002060"/>
                </a:solidFill>
              </a:rPr>
              <a:t> </a:t>
            </a:r>
            <a:r>
              <a:rPr lang="en-US" sz="3200" b="1" dirty="0" err="1">
                <a:solidFill>
                  <a:srgbClr val="002060"/>
                </a:solidFill>
              </a:rPr>
              <a:t>linea</a:t>
            </a:r>
            <a:r>
              <a:rPr lang="en-US" sz="3200" b="1" dirty="0">
                <a:solidFill>
                  <a:srgbClr val="002060"/>
                </a:solidFill>
              </a:rPr>
              <a:t> / </a:t>
            </a:r>
            <a:r>
              <a:rPr lang="en-US" sz="3200" b="1" dirty="0" err="1">
                <a:solidFill>
                  <a:srgbClr val="002060"/>
                </a:solidFill>
              </a:rPr>
              <a:t>Pagos</a:t>
            </a:r>
            <a:br>
              <a:rPr lang="en-US" b="1" dirty="0">
                <a:solidFill>
                  <a:srgbClr val="002060"/>
                </a:solidFill>
              </a:rPr>
            </a:br>
            <a:r>
              <a:rPr lang="en-US" dirty="0" err="1">
                <a:solidFill>
                  <a:srgbClr val="002060"/>
                </a:solidFill>
              </a:rPr>
              <a:t>Cheques</a:t>
            </a:r>
            <a:r>
              <a:rPr lang="en-US" dirty="0">
                <a:solidFill>
                  <a:srgbClr val="002060"/>
                </a:solidFill>
              </a:rPr>
              <a:t> </a:t>
            </a:r>
            <a:r>
              <a:rPr lang="en-US" dirty="0" err="1">
                <a:solidFill>
                  <a:srgbClr val="002060"/>
                </a:solidFill>
              </a:rPr>
              <a:t>Electronicos</a:t>
            </a:r>
            <a:r>
              <a:rPr lang="en-US" dirty="0">
                <a:solidFill>
                  <a:srgbClr val="002060"/>
                </a:solidFill>
              </a:rPr>
              <a:t> – </a:t>
            </a:r>
            <a:r>
              <a:rPr lang="en-US" dirty="0" err="1">
                <a:solidFill>
                  <a:srgbClr val="002060"/>
                </a:solidFill>
              </a:rPr>
              <a:t>Libre</a:t>
            </a:r>
            <a:r>
              <a:rPr lang="en-US" dirty="0">
                <a:solidFill>
                  <a:srgbClr val="002060"/>
                </a:solidFill>
              </a:rPr>
              <a:t> de cargos</a:t>
            </a:r>
            <a:br>
              <a:rPr lang="en-US" dirty="0">
                <a:solidFill>
                  <a:srgbClr val="002060"/>
                </a:solidFill>
              </a:rPr>
            </a:br>
            <a:r>
              <a:rPr lang="en-US" dirty="0" err="1">
                <a:solidFill>
                  <a:srgbClr val="002060"/>
                </a:solidFill>
              </a:rPr>
              <a:t>Tarjeta</a:t>
            </a:r>
            <a:r>
              <a:rPr lang="en-US" dirty="0">
                <a:solidFill>
                  <a:srgbClr val="002060"/>
                </a:solidFill>
              </a:rPr>
              <a:t> de </a:t>
            </a:r>
            <a:r>
              <a:rPr lang="en-US" dirty="0" err="1">
                <a:solidFill>
                  <a:srgbClr val="002060"/>
                </a:solidFill>
              </a:rPr>
              <a:t>Credito</a:t>
            </a:r>
            <a:r>
              <a:rPr lang="en-US" dirty="0">
                <a:solidFill>
                  <a:srgbClr val="002060"/>
                </a:solidFill>
              </a:rPr>
              <a:t> – Cargos de </a:t>
            </a:r>
            <a:r>
              <a:rPr lang="en-US" dirty="0" err="1">
                <a:solidFill>
                  <a:srgbClr val="002060"/>
                </a:solidFill>
              </a:rPr>
              <a:t>Servicio</a:t>
            </a:r>
            <a:r>
              <a:rPr lang="en-US" dirty="0">
                <a:solidFill>
                  <a:srgbClr val="002060"/>
                </a:solidFill>
              </a:rPr>
              <a:t> 2.85% - solo </a:t>
            </a:r>
            <a:r>
              <a:rPr lang="en-US" dirty="0" err="1">
                <a:solidFill>
                  <a:srgbClr val="002060"/>
                </a:solidFill>
              </a:rPr>
              <a:t>en</a:t>
            </a:r>
            <a:r>
              <a:rPr lang="en-US" dirty="0">
                <a:solidFill>
                  <a:srgbClr val="002060"/>
                </a:solidFill>
              </a:rPr>
              <a:t> </a:t>
            </a:r>
            <a:r>
              <a:rPr lang="en-US" dirty="0" err="1">
                <a:solidFill>
                  <a:srgbClr val="002060"/>
                </a:solidFill>
              </a:rPr>
              <a:t>linea</a:t>
            </a:r>
            <a:br>
              <a:rPr lang="en-US" b="1" dirty="0">
                <a:solidFill>
                  <a:srgbClr val="002060"/>
                </a:solidFill>
              </a:rPr>
            </a:br>
            <a:endParaRPr lang="en-US" dirty="0"/>
          </a:p>
        </p:txBody>
      </p:sp>
    </p:spTree>
    <p:extLst>
      <p:ext uri="{BB962C8B-B14F-4D97-AF65-F5344CB8AC3E}">
        <p14:creationId xmlns:p14="http://schemas.microsoft.com/office/powerpoint/2010/main" val="149791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2060"/>
                </a:solidFill>
              </a:rPr>
              <a:t>Opciones</a:t>
            </a:r>
            <a:r>
              <a:rPr lang="en-US" b="1" dirty="0">
                <a:solidFill>
                  <a:srgbClr val="002060"/>
                </a:solidFill>
              </a:rPr>
              <a:t> de Pago para </a:t>
            </a:r>
            <a:r>
              <a:rPr lang="en-US" b="1" dirty="0" err="1">
                <a:solidFill>
                  <a:srgbClr val="002060"/>
                </a:solidFill>
              </a:rPr>
              <a:t>sus</a:t>
            </a:r>
            <a:r>
              <a:rPr lang="en-US" b="1" dirty="0">
                <a:solidFill>
                  <a:srgbClr val="002060"/>
                </a:solidFill>
              </a:rPr>
              <a:t> </a:t>
            </a:r>
            <a:r>
              <a:rPr lang="en-US" b="1" dirty="0" err="1">
                <a:solidFill>
                  <a:srgbClr val="002060"/>
                </a:solidFill>
              </a:rPr>
              <a:t>cuentas</a:t>
            </a:r>
            <a:endParaRPr lang="en-US" dirty="0"/>
          </a:p>
        </p:txBody>
      </p:sp>
      <p:pic>
        <p:nvPicPr>
          <p:cNvPr id="3" name="Picture 2"/>
          <p:cNvPicPr>
            <a:picLocks noChangeAspect="1"/>
          </p:cNvPicPr>
          <p:nvPr/>
        </p:nvPicPr>
        <p:blipFill>
          <a:blip r:embed="rId2"/>
          <a:stretch>
            <a:fillRect/>
          </a:stretch>
        </p:blipFill>
        <p:spPr>
          <a:xfrm>
            <a:off x="1182277" y="1110343"/>
            <a:ext cx="8725284" cy="5077213"/>
          </a:xfrm>
          <a:prstGeom prst="rect">
            <a:avLst/>
          </a:prstGeom>
        </p:spPr>
      </p:pic>
      <p:sp>
        <p:nvSpPr>
          <p:cNvPr id="4" name="Left Arrow 3"/>
          <p:cNvSpPr/>
          <p:nvPr/>
        </p:nvSpPr>
        <p:spPr>
          <a:xfrm>
            <a:off x="5268150" y="4204128"/>
            <a:ext cx="2172789" cy="209006"/>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Tree>
    <p:extLst>
      <p:ext uri="{BB962C8B-B14F-4D97-AF65-F5344CB8AC3E}">
        <p14:creationId xmlns:p14="http://schemas.microsoft.com/office/powerpoint/2010/main" val="3085089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Contáctos</a:t>
            </a:r>
            <a:endParaRPr lang="en-US" sz="4400" dirty="0"/>
          </a:p>
        </p:txBody>
      </p:sp>
      <p:sp>
        <p:nvSpPr>
          <p:cNvPr id="3" name="Content Placeholder 2"/>
          <p:cNvSpPr>
            <a:spLocks noGrp="1"/>
          </p:cNvSpPr>
          <p:nvPr>
            <p:ph sz="half" idx="1"/>
          </p:nvPr>
        </p:nvSpPr>
        <p:spPr>
          <a:xfrm>
            <a:off x="969218" y="984632"/>
            <a:ext cx="4184035" cy="4269921"/>
          </a:xfrm>
        </p:spPr>
        <p:txBody>
          <a:bodyPr>
            <a:normAutofit lnSpcReduction="10000"/>
          </a:bodyPr>
          <a:lstStyle/>
          <a:p>
            <a:pPr marL="0" indent="0">
              <a:spcBef>
                <a:spcPts val="0"/>
              </a:spcBef>
              <a:buNone/>
            </a:pPr>
            <a:r>
              <a:rPr lang="en-US" dirty="0">
                <a:solidFill>
                  <a:schemeClr val="tx1"/>
                </a:solidFill>
              </a:rPr>
              <a:t>Horas de </a:t>
            </a:r>
            <a:r>
              <a:rPr lang="en-US" dirty="0" err="1">
                <a:solidFill>
                  <a:schemeClr val="tx1"/>
                </a:solidFill>
              </a:rPr>
              <a:t>Servicio</a:t>
            </a:r>
            <a:r>
              <a:rPr lang="en-US" dirty="0">
                <a:solidFill>
                  <a:schemeClr val="tx1"/>
                </a:solidFill>
              </a:rPr>
              <a:t>: </a:t>
            </a:r>
          </a:p>
          <a:p>
            <a:pPr marL="0" indent="0">
              <a:spcBef>
                <a:spcPts val="0"/>
              </a:spcBef>
              <a:buNone/>
            </a:pPr>
            <a:r>
              <a:rPr lang="en-US" dirty="0">
                <a:solidFill>
                  <a:schemeClr val="tx1"/>
                </a:solidFill>
              </a:rPr>
              <a:t>	Lunes – Viernes</a:t>
            </a:r>
          </a:p>
          <a:p>
            <a:pPr marL="0" indent="0">
              <a:spcBef>
                <a:spcPts val="0"/>
              </a:spcBef>
              <a:buNone/>
            </a:pPr>
            <a:r>
              <a:rPr lang="en-US" dirty="0">
                <a:solidFill>
                  <a:schemeClr val="tx1"/>
                </a:solidFill>
              </a:rPr>
              <a:t>	10am – 2pm</a:t>
            </a:r>
          </a:p>
          <a:p>
            <a:pPr marL="0" indent="0">
              <a:spcBef>
                <a:spcPts val="0"/>
              </a:spcBef>
              <a:buNone/>
            </a:pPr>
            <a:endParaRPr lang="en-US" dirty="0">
              <a:solidFill>
                <a:schemeClr val="tx1"/>
              </a:solidFill>
            </a:endParaRPr>
          </a:p>
          <a:p>
            <a:pPr marL="0" indent="0">
              <a:spcBef>
                <a:spcPts val="0"/>
              </a:spcBef>
              <a:buNone/>
            </a:pPr>
            <a:r>
              <a:rPr lang="en-US" dirty="0" err="1">
                <a:solidFill>
                  <a:schemeClr val="tx1"/>
                </a:solidFill>
              </a:rPr>
              <a:t>Oficina</a:t>
            </a:r>
            <a:r>
              <a:rPr lang="en-US" dirty="0">
                <a:solidFill>
                  <a:schemeClr val="tx1"/>
                </a:solidFill>
              </a:rPr>
              <a:t>:</a:t>
            </a:r>
          </a:p>
          <a:p>
            <a:pPr marL="0" indent="0">
              <a:spcBef>
                <a:spcPts val="0"/>
              </a:spcBef>
              <a:buNone/>
            </a:pPr>
            <a:r>
              <a:rPr lang="en-US" dirty="0">
                <a:solidFill>
                  <a:schemeClr val="tx1"/>
                </a:solidFill>
              </a:rPr>
              <a:t>2100 Dutton Hall </a:t>
            </a:r>
          </a:p>
          <a:p>
            <a:pPr marL="0" indent="0">
              <a:spcBef>
                <a:spcPts val="0"/>
              </a:spcBef>
              <a:buNone/>
            </a:pPr>
            <a:r>
              <a:rPr lang="en-US" dirty="0">
                <a:solidFill>
                  <a:schemeClr val="tx1"/>
                </a:solidFill>
              </a:rPr>
              <a:t>Davis, CA 95616</a:t>
            </a:r>
          </a:p>
          <a:p>
            <a:pPr marL="0" indent="0">
              <a:spcBef>
                <a:spcPts val="0"/>
              </a:spcBef>
              <a:buNone/>
            </a:pPr>
            <a:endParaRPr lang="en-US" dirty="0">
              <a:solidFill>
                <a:schemeClr val="tx1"/>
              </a:solidFill>
            </a:endParaRPr>
          </a:p>
          <a:p>
            <a:pPr marL="0" indent="0">
              <a:spcBef>
                <a:spcPts val="0"/>
              </a:spcBef>
              <a:buNone/>
            </a:pPr>
            <a:r>
              <a:rPr lang="en-US" dirty="0" err="1">
                <a:solidFill>
                  <a:schemeClr val="tx1"/>
                </a:solidFill>
              </a:rPr>
              <a:t>Teléfono</a:t>
            </a:r>
            <a:r>
              <a:rPr lang="en-US" dirty="0">
                <a:solidFill>
                  <a:schemeClr val="tx1"/>
                </a:solidFill>
              </a:rPr>
              <a:t>: 530-752-3646</a:t>
            </a:r>
          </a:p>
          <a:p>
            <a:pPr marL="0" indent="0">
              <a:spcBef>
                <a:spcPts val="0"/>
              </a:spcBef>
              <a:buNone/>
            </a:pPr>
            <a:r>
              <a:rPr lang="en-US" dirty="0" err="1">
                <a:solidFill>
                  <a:schemeClr val="tx1"/>
                </a:solidFill>
              </a:rPr>
              <a:t>Facsimil</a:t>
            </a:r>
            <a:r>
              <a:rPr lang="en-US" dirty="0">
                <a:solidFill>
                  <a:schemeClr val="tx1"/>
                </a:solidFill>
              </a:rPr>
              <a:t>: 530-752-5718</a:t>
            </a:r>
          </a:p>
          <a:p>
            <a:pPr marL="0" indent="0">
              <a:spcBef>
                <a:spcPts val="0"/>
              </a:spcBef>
              <a:buNone/>
            </a:pPr>
            <a:r>
              <a:rPr lang="en-US" sz="1100" dirty="0"/>
              <a:t> </a:t>
            </a:r>
          </a:p>
        </p:txBody>
      </p:sp>
      <p:sp>
        <p:nvSpPr>
          <p:cNvPr id="5" name="Title 1"/>
          <p:cNvSpPr txBox="1">
            <a:spLocks/>
          </p:cNvSpPr>
          <p:nvPr/>
        </p:nvSpPr>
        <p:spPr>
          <a:xfrm>
            <a:off x="969218" y="5227487"/>
            <a:ext cx="10350466" cy="1000454"/>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855"/>
                </a:solidFill>
                <a:effectLst/>
                <a:uLnTx/>
                <a:uFillTx/>
                <a:latin typeface="Calibri" panose="020F0502020204030204" pitchFamily="34" charset="0"/>
                <a:ea typeface="+mj-ea"/>
              </a:rPr>
              <a:t>Correo</a:t>
            </a:r>
            <a:r>
              <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rPr>
              <a:t> </a:t>
            </a:r>
            <a:r>
              <a:rPr kumimoji="0" lang="en-US" sz="3600" b="0" i="0" u="none" strike="noStrike" kern="1200" cap="none" spc="0" normalizeH="0" baseline="0" noProof="0" dirty="0" err="1">
                <a:ln>
                  <a:noFill/>
                </a:ln>
                <a:solidFill>
                  <a:srgbClr val="002855"/>
                </a:solidFill>
                <a:effectLst/>
                <a:uLnTx/>
                <a:uFillTx/>
                <a:latin typeface="Calibri" panose="020F0502020204030204" pitchFamily="34" charset="0"/>
                <a:ea typeface="+mj-ea"/>
              </a:rPr>
              <a:t>electrónico</a:t>
            </a:r>
            <a:r>
              <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hlinkClick r:id="rId2"/>
              </a:rPr>
              <a:t>https://myaccount@ucdavis.edu</a:t>
            </a:r>
            <a:r>
              <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855"/>
              </a:solidFill>
              <a:effectLst/>
              <a:uLnTx/>
              <a:uFillTx/>
              <a:latin typeface="Calibri" panose="020F0502020204030204" pitchFamily="34" charset="0"/>
              <a:ea typeface="+mj-ea"/>
            </a:endParaRPr>
          </a:p>
        </p:txBody>
      </p:sp>
      <p:pic>
        <p:nvPicPr>
          <p:cNvPr id="6" name="Picture 5"/>
          <p:cNvPicPr>
            <a:picLocks noChangeAspect="1"/>
          </p:cNvPicPr>
          <p:nvPr/>
        </p:nvPicPr>
        <p:blipFill>
          <a:blip r:embed="rId3"/>
          <a:stretch>
            <a:fillRect/>
          </a:stretch>
        </p:blipFill>
        <p:spPr>
          <a:xfrm>
            <a:off x="5597048" y="1023966"/>
            <a:ext cx="4184034" cy="4121545"/>
          </a:xfrm>
          <a:prstGeom prst="rect">
            <a:avLst/>
          </a:prstGeom>
        </p:spPr>
      </p:pic>
    </p:spTree>
    <p:extLst>
      <p:ext uri="{BB962C8B-B14F-4D97-AF65-F5344CB8AC3E}">
        <p14:creationId xmlns:p14="http://schemas.microsoft.com/office/powerpoint/2010/main" val="4048382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2710" y="1763209"/>
            <a:ext cx="6226448"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Proxima Nova"/>
                <a:ea typeface="+mn-ea"/>
                <a:cs typeface="+mn-cs"/>
              </a:rPr>
              <a:t>Gracias!</a:t>
            </a:r>
            <a:endParaRPr kumimoji="0" lang="en-US" sz="8800" b="0" i="0" u="none" strike="noStrike" kern="1200" cap="none" spc="0" normalizeH="0" baseline="0" noProof="0" dirty="0">
              <a:ln>
                <a:noFill/>
              </a:ln>
              <a:solidFill>
                <a:srgbClr val="002855"/>
              </a:solidFill>
              <a:effectLst/>
              <a:uLnTx/>
              <a:uFillTx/>
              <a:latin typeface="Proxima Nova"/>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765" y="3637330"/>
            <a:ext cx="3657298" cy="1219099"/>
          </a:xfrm>
          <a:prstGeom prst="rect">
            <a:avLst/>
          </a:prstGeom>
        </p:spPr>
      </p:pic>
    </p:spTree>
    <p:extLst>
      <p:ext uri="{BB962C8B-B14F-4D97-AF65-F5344CB8AC3E}">
        <p14:creationId xmlns:p14="http://schemas.microsoft.com/office/powerpoint/2010/main" val="3022004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3" y="305359"/>
            <a:ext cx="80856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321022"/>
            <a:ext cx="5918283" cy="492443"/>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Contabilidad</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Estudiantes</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1498201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1513E2-A2AC-3C4F-BF7F-B31E906B2E05}"/>
              </a:ext>
            </a:extLst>
          </p:cNvPr>
          <p:cNvSpPr txBox="1">
            <a:spLocks/>
          </p:cNvSpPr>
          <p:nvPr/>
        </p:nvSpPr>
        <p:spPr>
          <a:xfrm>
            <a:off x="321223" y="320907"/>
            <a:ext cx="10515600" cy="726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Proxima Nova" panose="02000506030000020004" pitchFamily="50" charset="0"/>
              </a:rPr>
              <a:t>UC Davis Stores -</a:t>
            </a:r>
            <a:r>
              <a:rPr lang="en-US" b="1" dirty="0" err="1">
                <a:latin typeface="Proxima Nova" panose="02000506030000020004" pitchFamily="50" charset="0"/>
              </a:rPr>
              <a:t>Accesso</a:t>
            </a:r>
            <a:r>
              <a:rPr lang="en-US" b="1" dirty="0">
                <a:latin typeface="Proxima Nova" panose="02000506030000020004" pitchFamily="50" charset="0"/>
              </a:rPr>
              <a:t> </a:t>
            </a:r>
            <a:r>
              <a:rPr lang="en-US" b="1" dirty="0" err="1">
                <a:latin typeface="Proxima Nova" panose="02000506030000020004" pitchFamily="50" charset="0"/>
              </a:rPr>
              <a:t>Equitativo</a:t>
            </a:r>
            <a:r>
              <a:rPr lang="en-US" b="1" dirty="0">
                <a:latin typeface="Proxima Nova" panose="02000506030000020004" pitchFamily="50" charset="0"/>
              </a:rPr>
              <a:t>​</a:t>
            </a:r>
          </a:p>
        </p:txBody>
      </p:sp>
      <p:sp>
        <p:nvSpPr>
          <p:cNvPr id="5" name="Text Placeholder 2">
            <a:extLst>
              <a:ext uri="{FF2B5EF4-FFF2-40B4-BE49-F238E27FC236}">
                <a16:creationId xmlns:a16="http://schemas.microsoft.com/office/drawing/2014/main" id="{A5057AB5-C81C-F24A-A035-620CF9152718}"/>
              </a:ext>
            </a:extLst>
          </p:cNvPr>
          <p:cNvSpPr txBox="1">
            <a:spLocks/>
          </p:cNvSpPr>
          <p:nvPr/>
        </p:nvSpPr>
        <p:spPr>
          <a:xfrm>
            <a:off x="961302" y="1047404"/>
            <a:ext cx="10934211" cy="9559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dirty="0" err="1">
                <a:latin typeface="Arial" panose="020B0604020202020204" pitchFamily="34" charset="0"/>
                <a:cs typeface="Arial" panose="020B0604020202020204" pitchFamily="34" charset="0"/>
              </a:rPr>
              <a:t>Listos</a:t>
            </a:r>
            <a:r>
              <a:rPr lang="en-US" b="1" dirty="0">
                <a:latin typeface="Arial" panose="020B0604020202020204" pitchFamily="34" charset="0"/>
                <a:cs typeface="Arial" panose="020B0604020202020204" pitchFamily="34" charset="0"/>
              </a:rPr>
              <a:t> para el </a:t>
            </a:r>
            <a:r>
              <a:rPr lang="en-US" b="1" dirty="0" err="1">
                <a:latin typeface="Arial" panose="020B0604020202020204" pitchFamily="34" charset="0"/>
                <a:cs typeface="Arial" panose="020B0604020202020204" pitchFamily="34" charset="0"/>
              </a:rPr>
              <a:t>Desafío</a:t>
            </a:r>
            <a:r>
              <a:rPr lang="en-US" b="1" dirty="0">
                <a:latin typeface="Arial" panose="020B0604020202020204" pitchFamily="34" charset="0"/>
                <a:cs typeface="Arial" panose="020B0604020202020204" pitchFamily="34" charset="0"/>
              </a:rPr>
              <a:t>​</a:t>
            </a:r>
          </a:p>
          <a:p>
            <a:pPr marL="0" indent="0" fontAlgn="base">
              <a:buNone/>
            </a:pPr>
            <a:r>
              <a:rPr lang="en-US" sz="2600" dirty="0">
                <a:latin typeface="Arial" panose="020B0604020202020204" pitchFamily="34" charset="0"/>
                <a:cs typeface="Arial" panose="020B0604020202020204" pitchFamily="34" charset="0"/>
              </a:rPr>
              <a:t>Las </a:t>
            </a:r>
            <a:r>
              <a:rPr lang="en-US" sz="2600" dirty="0" err="1">
                <a:latin typeface="Arial" panose="020B0604020202020204" pitchFamily="34" charset="0"/>
                <a:cs typeface="Arial" panose="020B0604020202020204" pitchFamily="34" charset="0"/>
              </a:rPr>
              <a:t>problemas</a:t>
            </a:r>
            <a:r>
              <a:rPr lang="en-US" sz="2600" dirty="0">
                <a:latin typeface="Arial" panose="020B0604020202020204" pitchFamily="34" charset="0"/>
                <a:cs typeface="Arial" panose="020B0604020202020204" pitchFamily="34" charset="0"/>
              </a:rPr>
              <a:t> que </a:t>
            </a:r>
            <a:r>
              <a:rPr lang="en-US" sz="2600" dirty="0" err="1">
                <a:latin typeface="Arial" panose="020B0604020202020204" pitchFamily="34" charset="0"/>
                <a:cs typeface="Arial" panose="020B0604020202020204" pitchFamily="34" charset="0"/>
              </a:rPr>
              <a:t>vamos</a:t>
            </a:r>
            <a:r>
              <a:rPr lang="en-US" sz="2600" dirty="0">
                <a:latin typeface="Arial" panose="020B0604020202020204" pitchFamily="34" charset="0"/>
                <a:cs typeface="Arial" panose="020B0604020202020204" pitchFamily="34" charset="0"/>
              </a:rPr>
              <a:t> a resolver con </a:t>
            </a:r>
            <a:r>
              <a:rPr lang="en-US" sz="2600" dirty="0" err="1">
                <a:latin typeface="Arial" panose="020B0604020202020204" pitchFamily="34" charset="0"/>
                <a:cs typeface="Arial" panose="020B0604020202020204" pitchFamily="34" charset="0"/>
              </a:rPr>
              <a:t>los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materiales</a:t>
            </a:r>
            <a:r>
              <a:rPr lang="en-US" sz="2600" dirty="0">
                <a:latin typeface="Arial" panose="020B0604020202020204" pitchFamily="34" charset="0"/>
                <a:cs typeface="Arial" panose="020B0604020202020204" pitchFamily="34" charset="0"/>
              </a:rPr>
              <a:t> para </a:t>
            </a:r>
            <a:r>
              <a:rPr lang="en-US" sz="2600" dirty="0" err="1">
                <a:latin typeface="Arial" panose="020B0604020202020204" pitchFamily="34" charset="0"/>
                <a:cs typeface="Arial" panose="020B0604020202020204" pitchFamily="34" charset="0"/>
              </a:rPr>
              <a:t>cursos</a:t>
            </a:r>
            <a:r>
              <a:rPr lang="en-US" sz="2600" dirty="0">
                <a:latin typeface="Arial" panose="020B0604020202020204" pitchFamily="34" charset="0"/>
                <a:cs typeface="Arial" panose="020B0604020202020204" pitchFamily="34" charset="0"/>
              </a:rPr>
              <a:t> del </a:t>
            </a:r>
            <a:r>
              <a:rPr lang="en-US" sz="2600" dirty="0" err="1">
                <a:latin typeface="Arial" panose="020B0604020202020204" pitchFamily="34" charset="0"/>
                <a:cs typeface="Arial" panose="020B0604020202020204" pitchFamily="34" charset="0"/>
              </a:rPr>
              <a:t>programa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piloto</a:t>
            </a:r>
            <a:r>
              <a:rPr lang="en-US" sz="2600" dirty="0">
                <a:latin typeface="Arial" panose="020B0604020202020204" pitchFamily="34" charset="0"/>
                <a:cs typeface="Arial" panose="020B0604020202020204" pitchFamily="34" charset="0"/>
              </a:rPr>
              <a:t> de </a:t>
            </a:r>
            <a:r>
              <a:rPr lang="en-US" sz="2600" dirty="0" err="1">
                <a:latin typeface="Arial" panose="020B0604020202020204" pitchFamily="34" charset="0"/>
                <a:cs typeface="Arial" panose="020B0604020202020204" pitchFamily="34" charset="0"/>
              </a:rPr>
              <a:t>Accesso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Equitativo</a:t>
            </a:r>
            <a:r>
              <a:rPr lang="en-US" sz="2600"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F726D253-73B2-6540-85E7-205EE06C8406}"/>
              </a:ext>
            </a:extLst>
          </p:cNvPr>
          <p:cNvSpPr txBox="1">
            <a:spLocks/>
          </p:cNvSpPr>
          <p:nvPr/>
        </p:nvSpPr>
        <p:spPr>
          <a:xfrm>
            <a:off x="321223" y="2180878"/>
            <a:ext cx="7031183" cy="368458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3100" b="1" dirty="0" err="1">
                <a:latin typeface="Arial" panose="020B0604020202020204" pitchFamily="34" charset="0"/>
                <a:cs typeface="Arial" panose="020B0604020202020204" pitchFamily="34" charset="0"/>
              </a:rPr>
              <a:t>Inequidad</a:t>
            </a:r>
            <a:r>
              <a:rPr lang="en-US" sz="3100" b="1" dirty="0">
                <a:latin typeface="Arial" panose="020B0604020202020204" pitchFamily="34" charset="0"/>
                <a:cs typeface="Arial" panose="020B0604020202020204" pitchFamily="34" charset="0"/>
              </a:rPr>
              <a:t>​</a:t>
            </a:r>
          </a:p>
          <a:p>
            <a:pPr marL="457200" lvl="1" indent="0" fontAlgn="base">
              <a:buFont typeface="Arial" panose="020B0604020202020204" pitchFamily="34" charset="0"/>
              <a:buNone/>
            </a:pPr>
            <a:r>
              <a:rPr lang="en-US" sz="2800" dirty="0">
                <a:latin typeface="Arial" panose="020B0604020202020204" pitchFamily="34" charset="0"/>
                <a:cs typeface="Arial" panose="020B0604020202020204" pitchFamily="34" charset="0"/>
              </a:rPr>
              <a:t>El </a:t>
            </a:r>
            <a:r>
              <a:rPr lang="en-US" sz="2800" dirty="0" err="1">
                <a:latin typeface="Arial" panose="020B0604020202020204" pitchFamily="34" charset="0"/>
                <a:cs typeface="Arial" panose="020B0604020202020204" pitchFamily="34" charset="0"/>
              </a:rPr>
              <a:t>precio</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los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libros</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textos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varían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por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especialización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creando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inequidad</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significante</a:t>
            </a:r>
            <a:r>
              <a:rPr lang="en-US" sz="2800" dirty="0">
                <a:latin typeface="Arial" panose="020B0604020202020204" pitchFamily="34" charset="0"/>
                <a:cs typeface="Arial" panose="020B0604020202020204" pitchFamily="34" charset="0"/>
              </a:rPr>
              <a:t> entre </a:t>
            </a:r>
            <a:r>
              <a:rPr lang="en-US" sz="2800" dirty="0" err="1">
                <a:latin typeface="Arial" panose="020B0604020202020204" pitchFamily="34" charset="0"/>
                <a:cs typeface="Arial" panose="020B0604020202020204" pitchFamily="34" charset="0"/>
              </a:rPr>
              <a:t>los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estudiantes</a:t>
            </a:r>
            <a:r>
              <a:rPr lang="en-US" sz="2800" dirty="0">
                <a:latin typeface="Arial" panose="020B0604020202020204" pitchFamily="34" charset="0"/>
                <a:cs typeface="Arial" panose="020B0604020202020204" pitchFamily="34" charset="0"/>
              </a:rPr>
              <a:t>.​</a:t>
            </a:r>
          </a:p>
          <a:p>
            <a:pPr fontAlgn="base"/>
            <a:r>
              <a:rPr lang="en-US" sz="3100" b="1" dirty="0" err="1">
                <a:latin typeface="Arial" panose="020B0604020202020204" pitchFamily="34" charset="0"/>
                <a:cs typeface="Arial" panose="020B0604020202020204" pitchFamily="34" charset="0"/>
              </a:rPr>
              <a:t>Confusión</a:t>
            </a:r>
            <a:r>
              <a:rPr lang="en-US" sz="3100" b="1" dirty="0">
                <a:latin typeface="Arial" panose="020B0604020202020204" pitchFamily="34" charset="0"/>
                <a:cs typeface="Arial" panose="020B0604020202020204" pitchFamily="34" charset="0"/>
              </a:rPr>
              <a:t>​</a:t>
            </a:r>
          </a:p>
          <a:p>
            <a:pPr marL="457200" lvl="1" indent="0" fontAlgn="base">
              <a:buFont typeface="Arial" panose="020B0604020202020204" pitchFamily="34" charset="0"/>
              <a:buNone/>
            </a:pPr>
            <a:r>
              <a:rPr lang="en-US" sz="2800" dirty="0" err="1">
                <a:latin typeface="Arial" panose="020B0604020202020204" pitchFamily="34" charset="0"/>
                <a:cs typeface="Arial" panose="020B0604020202020204" pitchFamily="34" charset="0"/>
              </a:rPr>
              <a:t>Buscando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por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libros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digitales</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por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libros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tradicionales</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varios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vendedores</a:t>
            </a:r>
            <a:r>
              <a:rPr lang="en-US" sz="2800" dirty="0">
                <a:latin typeface="Arial" panose="020B0604020202020204" pitchFamily="34" charset="0"/>
                <a:cs typeface="Arial" panose="020B0604020202020204" pitchFamily="34" charset="0"/>
              </a:rPr>
              <a:t> causa </a:t>
            </a:r>
            <a:r>
              <a:rPr lang="en-US" sz="2800" dirty="0" err="1">
                <a:latin typeface="Arial" panose="020B0604020202020204" pitchFamily="34" charset="0"/>
                <a:cs typeface="Arial" panose="020B0604020202020204" pitchFamily="34" charset="0"/>
              </a:rPr>
              <a:t>confusión</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toma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tiempo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valioso</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aprendizaje</a:t>
            </a:r>
            <a:r>
              <a:rPr lang="en-US" sz="2800" dirty="0">
                <a:latin typeface="Arial" panose="020B0604020202020204" pitchFamily="34" charset="0"/>
                <a:cs typeface="Arial" panose="020B0604020202020204" pitchFamily="34" charset="0"/>
              </a:rPr>
              <a:t>.​</a:t>
            </a:r>
          </a:p>
          <a:p>
            <a:pPr fontAlgn="base"/>
            <a:r>
              <a:rPr lang="en-US" sz="3100" b="1" dirty="0" err="1">
                <a:latin typeface="Arial" panose="020B0604020202020204" pitchFamily="34" charset="0"/>
                <a:cs typeface="Arial" panose="020B0604020202020204" pitchFamily="34" charset="0"/>
              </a:rPr>
              <a:t>Costo</a:t>
            </a:r>
            <a:r>
              <a:rPr lang="en-US" sz="3100" b="1" dirty="0">
                <a:latin typeface="Arial" panose="020B0604020202020204" pitchFamily="34" charset="0"/>
                <a:cs typeface="Arial" panose="020B0604020202020204" pitchFamily="34" charset="0"/>
              </a:rPr>
              <a:t>​</a:t>
            </a:r>
          </a:p>
          <a:p>
            <a:pPr marL="457200" lvl="1" indent="0" fontAlgn="base">
              <a:buFont typeface="Arial" panose="020B0604020202020204" pitchFamily="34" charset="0"/>
              <a:buNone/>
            </a:pPr>
            <a:r>
              <a:rPr lang="en-US" sz="3100" dirty="0">
                <a:latin typeface="Arial" panose="020B0604020202020204" pitchFamily="34" charset="0"/>
                <a:cs typeface="Arial" panose="020B0604020202020204" pitchFamily="34" charset="0"/>
              </a:rPr>
              <a:t>Los altos </a:t>
            </a:r>
            <a:r>
              <a:rPr lang="en-US" sz="3100" dirty="0" err="1">
                <a:latin typeface="Arial" panose="020B0604020202020204" pitchFamily="34" charset="0"/>
                <a:cs typeface="Arial" panose="020B0604020202020204" pitchFamily="34" charset="0"/>
              </a:rPr>
              <a:t>precios</a:t>
            </a:r>
            <a:r>
              <a:rPr lang="en-US" sz="3100" dirty="0">
                <a:latin typeface="Arial" panose="020B0604020202020204" pitchFamily="34" charset="0"/>
                <a:cs typeface="Arial" panose="020B0604020202020204" pitchFamily="34" charset="0"/>
              </a:rPr>
              <a:t> de </a:t>
            </a:r>
            <a:r>
              <a:rPr lang="en-US" sz="3100" dirty="0" err="1">
                <a:latin typeface="Arial" panose="020B0604020202020204" pitchFamily="34" charset="0"/>
                <a:cs typeface="Arial" panose="020B0604020202020204" pitchFamily="34" charset="0"/>
              </a:rPr>
              <a:t>los</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libros</a:t>
            </a:r>
            <a:r>
              <a:rPr lang="en-US" sz="3100" dirty="0">
                <a:latin typeface="Arial" panose="020B0604020202020204" pitchFamily="34" charset="0"/>
                <a:cs typeface="Arial" panose="020B0604020202020204" pitchFamily="34" charset="0"/>
              </a:rPr>
              <a:t> de </a:t>
            </a:r>
            <a:r>
              <a:rPr lang="en-US" sz="3100" dirty="0" err="1">
                <a:latin typeface="Arial" panose="020B0604020202020204" pitchFamily="34" charset="0"/>
                <a:cs typeface="Arial" panose="020B0604020202020204" pitchFamily="34" charset="0"/>
              </a:rPr>
              <a:t>texto</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obligan</a:t>
            </a:r>
            <a:r>
              <a:rPr lang="en-US" sz="3100" dirty="0">
                <a:latin typeface="Arial" panose="020B0604020202020204" pitchFamily="34" charset="0"/>
                <a:cs typeface="Arial" panose="020B0604020202020204" pitchFamily="34" charset="0"/>
              </a:rPr>
              <a:t> a </a:t>
            </a:r>
            <a:r>
              <a:rPr lang="en-US" sz="3100" dirty="0" err="1">
                <a:latin typeface="Arial" panose="020B0604020202020204" pitchFamily="34" charset="0"/>
                <a:cs typeface="Arial" panose="020B0604020202020204" pitchFamily="34" charset="0"/>
              </a:rPr>
              <a:t>los</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estudiantes</a:t>
            </a:r>
            <a:r>
              <a:rPr lang="en-US" sz="3100" dirty="0">
                <a:latin typeface="Arial" panose="020B0604020202020204" pitchFamily="34" charset="0"/>
                <a:cs typeface="Arial" panose="020B0604020202020204" pitchFamily="34" charset="0"/>
              </a:rPr>
              <a:t> de </a:t>
            </a:r>
            <a:r>
              <a:rPr lang="en-US" sz="3100" dirty="0" err="1">
                <a:latin typeface="Arial" panose="020B0604020202020204" pitchFamily="34" charset="0"/>
                <a:cs typeface="Arial" panose="020B0604020202020204" pitchFamily="34" charset="0"/>
              </a:rPr>
              <a:t>privarse</a:t>
            </a:r>
            <a:r>
              <a:rPr lang="en-US" sz="3100" dirty="0">
                <a:latin typeface="Arial" panose="020B0604020202020204" pitchFamily="34" charset="0"/>
                <a:cs typeface="Arial" panose="020B0604020202020204" pitchFamily="34" charset="0"/>
              </a:rPr>
              <a:t> de </a:t>
            </a:r>
            <a:r>
              <a:rPr lang="en-US" sz="3100" dirty="0" err="1">
                <a:latin typeface="Arial" panose="020B0604020202020204" pitchFamily="34" charset="0"/>
                <a:cs typeface="Arial" panose="020B0604020202020204" pitchFamily="34" charset="0"/>
              </a:rPr>
              <a:t>comprar</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los</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materiales</a:t>
            </a:r>
            <a:r>
              <a:rPr lang="en-US" sz="3100" dirty="0">
                <a:latin typeface="Arial" panose="020B0604020202020204" pitchFamily="34" charset="0"/>
                <a:cs typeface="Arial" panose="020B0604020202020204" pitchFamily="34" charset="0"/>
              </a:rPr>
              <a:t> de </a:t>
            </a:r>
            <a:r>
              <a:rPr lang="en-US" sz="3100" dirty="0" err="1">
                <a:latin typeface="Arial" panose="020B0604020202020204" pitchFamily="34" charset="0"/>
                <a:cs typeface="Arial" panose="020B0604020202020204" pitchFamily="34" charset="0"/>
              </a:rPr>
              <a:t>curso</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Esto</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negativamente</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afecta</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los</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resultados</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académicos</a:t>
            </a:r>
            <a:r>
              <a:rPr lang="en-US" sz="3100" dirty="0">
                <a:latin typeface="Arial" panose="020B0604020202020204" pitchFamily="34" charset="0"/>
                <a:cs typeface="Arial" panose="020B0604020202020204" pitchFamily="34" charset="0"/>
              </a:rPr>
              <a:t>.</a:t>
            </a:r>
          </a:p>
        </p:txBody>
      </p:sp>
      <p:sp>
        <p:nvSpPr>
          <p:cNvPr id="7" name="Content Placeholder 5">
            <a:extLst>
              <a:ext uri="{FF2B5EF4-FFF2-40B4-BE49-F238E27FC236}">
                <a16:creationId xmlns:a16="http://schemas.microsoft.com/office/drawing/2014/main" id="{F98092CE-79C2-0B4F-B26D-7E0FAC4445A7}"/>
              </a:ext>
            </a:extLst>
          </p:cNvPr>
          <p:cNvSpPr txBox="1">
            <a:spLocks/>
          </p:cNvSpPr>
          <p:nvPr/>
        </p:nvSpPr>
        <p:spPr>
          <a:xfrm>
            <a:off x="7352406" y="2180878"/>
            <a:ext cx="4543107" cy="343852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b="1" dirty="0" err="1">
                <a:latin typeface="Arial" panose="020B0604020202020204" pitchFamily="34" charset="0"/>
                <a:cs typeface="Arial" panose="020B0604020202020204" pitchFamily="34" charset="0"/>
              </a:rPr>
              <a:t>Accesso</a:t>
            </a:r>
            <a:r>
              <a:rPr lang="en-US" sz="2400" b="1" dirty="0">
                <a:latin typeface="Arial" panose="020B0604020202020204" pitchFamily="34" charset="0"/>
                <a:cs typeface="Arial" panose="020B0604020202020204" pitchFamily="34" charset="0"/>
              </a:rPr>
              <a:t>​</a:t>
            </a:r>
          </a:p>
          <a:p>
            <a:pPr marL="457200" lvl="1" indent="0" fontAlgn="base">
              <a:buFont typeface="Arial" panose="020B0604020202020204" pitchFamily="34" charset="0"/>
              <a:buNone/>
            </a:pPr>
            <a:r>
              <a:rPr lang="en-US" sz="2200" dirty="0">
                <a:latin typeface="Arial" panose="020B0604020202020204" pitchFamily="34" charset="0"/>
                <a:cs typeface="Arial" panose="020B0604020202020204" pitchFamily="34" charset="0"/>
              </a:rPr>
              <a:t>Los </a:t>
            </a:r>
            <a:r>
              <a:rPr lang="en-US" sz="2200" dirty="0" err="1">
                <a:latin typeface="Arial" panose="020B0604020202020204" pitchFamily="34" charset="0"/>
                <a:cs typeface="Arial" panose="020B0604020202020204" pitchFamily="34" charset="0"/>
              </a:rPr>
              <a:t>estudiantes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llegan</a:t>
            </a:r>
            <a:r>
              <a:rPr lang="en-US" sz="2200" dirty="0">
                <a:latin typeface="Arial" panose="020B0604020202020204" pitchFamily="34" charset="0"/>
                <a:cs typeface="Arial" panose="020B0604020202020204" pitchFamily="34" charset="0"/>
              </a:rPr>
              <a:t> a campus con </a:t>
            </a:r>
            <a:r>
              <a:rPr lang="en-US" sz="2200" dirty="0" err="1">
                <a:latin typeface="Arial" panose="020B0604020202020204" pitchFamily="34" charset="0"/>
                <a:cs typeface="Arial" panose="020B0604020202020204" pitchFamily="34" charset="0"/>
              </a:rPr>
              <a:t>casi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todo</a:t>
            </a:r>
            <a:r>
              <a:rPr lang="en-US" sz="2200" dirty="0">
                <a:latin typeface="Arial" panose="020B0604020202020204" pitchFamily="34" charset="0"/>
                <a:cs typeface="Arial" panose="020B0604020202020204" pitchFamily="34" charset="0"/>
              </a:rPr>
              <a:t> lo que </a:t>
            </a:r>
            <a:r>
              <a:rPr lang="en-US" sz="2200" dirty="0" err="1">
                <a:latin typeface="Arial" panose="020B0604020202020204" pitchFamily="34" charset="0"/>
                <a:cs typeface="Arial" panose="020B0604020202020204" pitchFamily="34" charset="0"/>
              </a:rPr>
              <a:t>necesitan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menos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materiales</a:t>
            </a:r>
            <a:r>
              <a:rPr lang="en-US" sz="2200" dirty="0">
                <a:latin typeface="Arial" panose="020B0604020202020204" pitchFamily="34" charset="0"/>
                <a:cs typeface="Arial" panose="020B0604020202020204" pitchFamily="34" charset="0"/>
              </a:rPr>
              <a:t> de </a:t>
            </a:r>
            <a:r>
              <a:rPr lang="en-US" sz="2200" dirty="0" err="1">
                <a:latin typeface="Arial" panose="020B0604020202020204" pitchFamily="34" charset="0"/>
                <a:cs typeface="Arial" panose="020B0604020202020204" pitchFamily="34" charset="0"/>
              </a:rPr>
              <a:t>curso</a:t>
            </a:r>
            <a:r>
              <a:rPr lang="en-US" sz="2200" dirty="0">
                <a:latin typeface="Arial" panose="020B0604020202020204" pitchFamily="34" charset="0"/>
                <a:cs typeface="Arial" panose="020B0604020202020204" pitchFamily="34" charset="0"/>
              </a:rPr>
              <a:t>.​</a:t>
            </a:r>
          </a:p>
          <a:p>
            <a:pPr fontAlgn="base"/>
            <a:r>
              <a:rPr lang="en-US" sz="2400" b="1" dirty="0" err="1">
                <a:latin typeface="Arial" panose="020B0604020202020204" pitchFamily="34" charset="0"/>
                <a:cs typeface="Arial" panose="020B0604020202020204" pitchFamily="34" charset="0"/>
              </a:rPr>
              <a:t>Ayuda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Financiera</a:t>
            </a:r>
            <a:r>
              <a:rPr lang="en-US" sz="2400" b="1" dirty="0">
                <a:latin typeface="Arial" panose="020B0604020202020204" pitchFamily="34" charset="0"/>
                <a:cs typeface="Arial" panose="020B0604020202020204" pitchFamily="34" charset="0"/>
              </a:rPr>
              <a:t>​</a:t>
            </a:r>
          </a:p>
          <a:p>
            <a:pPr marL="457200" lvl="1" indent="0" fontAlgn="base">
              <a:buFont typeface="Arial" panose="020B0604020202020204" pitchFamily="34" charset="0"/>
              <a:buNone/>
            </a:pPr>
            <a:r>
              <a:rPr lang="en-US" sz="2200" dirty="0" err="1">
                <a:latin typeface="Arial" panose="020B0604020202020204" pitchFamily="34" charset="0"/>
                <a:cs typeface="Arial" panose="020B0604020202020204" pitchFamily="34" charset="0"/>
              </a:rPr>
              <a:t>Ayuda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financiera</a:t>
            </a:r>
            <a:r>
              <a:rPr lang="en-US" sz="2200" dirty="0">
                <a:latin typeface="Arial" panose="020B0604020202020204" pitchFamily="34" charset="0"/>
                <a:cs typeface="Arial" panose="020B0604020202020204" pitchFamily="34" charset="0"/>
              </a:rPr>
              <a:t> para </a:t>
            </a:r>
            <a:r>
              <a:rPr lang="en-US" sz="2200" dirty="0" err="1">
                <a:latin typeface="Arial" panose="020B0604020202020204" pitchFamily="34" charset="0"/>
                <a:cs typeface="Arial" panose="020B0604020202020204" pitchFamily="34" charset="0"/>
              </a:rPr>
              <a:t>los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libros</a:t>
            </a:r>
            <a:r>
              <a:rPr lang="en-US" sz="2200" dirty="0">
                <a:latin typeface="Arial" panose="020B0604020202020204" pitchFamily="34" charset="0"/>
                <a:cs typeface="Arial" panose="020B0604020202020204" pitchFamily="34" charset="0"/>
              </a:rPr>
              <a:t> de </a:t>
            </a:r>
            <a:r>
              <a:rPr lang="en-US" sz="2200" dirty="0" err="1">
                <a:latin typeface="Arial" panose="020B0604020202020204" pitchFamily="34" charset="0"/>
                <a:cs typeface="Arial" panose="020B0604020202020204" pitchFamily="34" charset="0"/>
              </a:rPr>
              <a:t>texto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basada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en</a:t>
            </a:r>
            <a:r>
              <a:rPr lang="en-US" sz="2200" dirty="0">
                <a:latin typeface="Arial" panose="020B0604020202020204" pitchFamily="34" charset="0"/>
                <a:cs typeface="Arial" panose="020B0604020202020204" pitchFamily="34" charset="0"/>
              </a:rPr>
              <a:t> un </a:t>
            </a:r>
            <a:r>
              <a:rPr lang="en-US" sz="2200" dirty="0" err="1">
                <a:latin typeface="Arial" panose="020B0604020202020204" pitchFamily="34" charset="0"/>
                <a:cs typeface="Arial" panose="020B0604020202020204" pitchFamily="34" charset="0"/>
              </a:rPr>
              <a:t>promedio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sobre</a:t>
            </a:r>
            <a:r>
              <a:rPr lang="en-US" sz="2200" dirty="0">
                <a:latin typeface="Arial" panose="020B0604020202020204" pitchFamily="34" charset="0"/>
                <a:cs typeface="Arial" panose="020B0604020202020204" pitchFamily="34" charset="0"/>
              </a:rPr>
              <a:t> el campus </a:t>
            </a:r>
            <a:r>
              <a:rPr lang="en-US" sz="2200" dirty="0" err="1">
                <a:latin typeface="Arial" panose="020B0604020202020204" pitchFamily="34" charset="0"/>
                <a:cs typeface="Arial" panose="020B0604020202020204" pitchFamily="34" charset="0"/>
              </a:rPr>
              <a:t>entero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Muchos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estudiantes</a:t>
            </a:r>
            <a:r>
              <a:rPr lang="en-US" sz="2200" dirty="0">
                <a:latin typeface="Arial" panose="020B0604020202020204" pitchFamily="34" charset="0"/>
                <a:cs typeface="Arial" panose="020B0604020202020204" pitchFamily="34" charset="0"/>
              </a:rPr>
              <a:t> se </a:t>
            </a:r>
            <a:r>
              <a:rPr lang="en-US" sz="2200" dirty="0" err="1">
                <a:latin typeface="Arial" panose="020B0604020202020204" pitchFamily="34" charset="0"/>
                <a:cs typeface="Arial" panose="020B0604020202020204" pitchFamily="34" charset="0"/>
              </a:rPr>
              <a:t>quedan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cubriendo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precios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significantes</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71269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75423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Cierre</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día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1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3753510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441" t="16173" r="7907" b="2175"/>
          <a:stretch/>
        </p:blipFill>
        <p:spPr>
          <a:xfrm>
            <a:off x="7035892" y="310342"/>
            <a:ext cx="4896811" cy="32688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48641" y="393735"/>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El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horario</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mañana</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1" y="1207984"/>
            <a:ext cx="6487251" cy="3970318"/>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Bienvenida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Vivienda 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Comedor</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Servicios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Salud</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Consejería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Estudiantil</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Seguridad</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campus por el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Departamento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Policía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la UCD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Panel de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Cierre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próximos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pasos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966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1" y="1202676"/>
            <a:ext cx="6419718" cy="365561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Grabado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se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publicará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 sitio web
Chat de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preguntas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respuestas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versus/ chat general </a:t>
            </a: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Toma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descansos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Mantenerse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hidratado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orientation@ucdavis.edu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p:cNvSpPr txBox="1"/>
          <p:nvPr/>
        </p:nvSpPr>
        <p:spPr>
          <a:xfrm>
            <a:off x="548641" y="395531"/>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600" b="0" i="0" u="none" strike="noStrike" kern="1200" cap="none" spc="0" normalizeH="0" baseline="0" noProof="0" dirty="0">
                <a:ln>
                  <a:noFill/>
                </a:ln>
                <a:solidFill>
                  <a:prstClr val="black"/>
                </a:solidFill>
                <a:effectLst/>
                <a:uLnTx/>
                <a:uFillTx/>
                <a:latin typeface="Proxima Nova Extrabold"/>
                <a:ea typeface="+mn-ea"/>
                <a:cs typeface="+mn-cs"/>
              </a:rPr>
              <a:t>Recordatorios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orientación</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pic>
        <p:nvPicPr>
          <p:cNvPr id="2" name="Picture 1"/>
          <p:cNvPicPr>
            <a:picLocks noChangeAspect="1"/>
          </p:cNvPicPr>
          <p:nvPr/>
        </p:nvPicPr>
        <p:blipFill>
          <a:blip r:embed="rId4"/>
          <a:stretch>
            <a:fillRect/>
          </a:stretch>
        </p:blipFill>
        <p:spPr>
          <a:xfrm>
            <a:off x="6619545" y="1834198"/>
            <a:ext cx="5372757" cy="3024094"/>
          </a:xfrm>
          <a:prstGeom prst="rect">
            <a:avLst/>
          </a:prstGeom>
        </p:spPr>
      </p:pic>
    </p:spTree>
    <p:extLst>
      <p:ext uri="{BB962C8B-B14F-4D97-AF65-F5344CB8AC3E}">
        <p14:creationId xmlns:p14="http://schemas.microsoft.com/office/powerpoint/2010/main" val="11580345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211" y="137192"/>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Tu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tarea</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Miedos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y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Esperanzas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494211" y="951602"/>
            <a:ext cx="5815149" cy="30008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Familiares</a:t>
            </a:r>
            <a:r>
              <a:rPr kumimoji="0" lang="en-US" sz="27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miedo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miembro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esperanza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868" t="18057" r="3894" b="9438"/>
          <a:stretch/>
        </p:blipFill>
        <p:spPr>
          <a:xfrm>
            <a:off x="5951184" y="1035120"/>
            <a:ext cx="6158086" cy="3298584"/>
          </a:xfrm>
          <a:prstGeom prst="rect">
            <a:avLst/>
          </a:prstGeom>
        </p:spPr>
      </p:pic>
      <p:sp>
        <p:nvSpPr>
          <p:cNvPr id="5" name="TextBox 4"/>
          <p:cNvSpPr txBox="1"/>
          <p:nvPr/>
        </p:nvSpPr>
        <p:spPr>
          <a:xfrm>
            <a:off x="494211" y="3953623"/>
            <a:ext cx="11630297"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7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miedo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mismo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esperanza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a:t>
            </a:r>
          </a:p>
        </p:txBody>
      </p:sp>
    </p:spTree>
    <p:extLst>
      <p:ext uri="{BB962C8B-B14F-4D97-AF65-F5344CB8AC3E}">
        <p14:creationId xmlns:p14="http://schemas.microsoft.com/office/powerpoint/2010/main" val="2459968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662" y="467919"/>
            <a:ext cx="114326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Bienvenidos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 la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Platica</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Familiar!</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591780" y="2392313"/>
            <a:ext cx="5918283" cy="3108543"/>
          </a:xfrm>
          <a:prstGeom prst="rect">
            <a:avLst/>
          </a:prstGeom>
          <a:solidFill>
            <a:schemeClr val="accent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Empezaremos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en</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unos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minutos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Algunos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puntos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principales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Esta</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sesión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se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grabará</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Utilice</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la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función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para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enviar</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 los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panelistas</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Utilice</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la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función</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chat para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chatear</a:t>
            </a:r>
            <a:r>
              <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entre </a:t>
            </a:r>
            <a:r>
              <a:rPr kumimoji="0" lang="en-US" sz="24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sí</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1491453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211" y="238777"/>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Tu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tarea</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Miedos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y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Esperanzas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494211" y="1035120"/>
            <a:ext cx="5015049" cy="30008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Familiares</a:t>
            </a:r>
            <a:r>
              <a:rPr kumimoji="0" lang="en-US" sz="27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miedo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miembro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familia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esperanza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868" t="18057" r="3894" b="9438"/>
          <a:stretch/>
        </p:blipFill>
        <p:spPr>
          <a:xfrm>
            <a:off x="5951184" y="1035120"/>
            <a:ext cx="6158086" cy="3298584"/>
          </a:xfrm>
          <a:prstGeom prst="rect">
            <a:avLst/>
          </a:prstGeom>
        </p:spPr>
      </p:pic>
      <p:sp>
        <p:nvSpPr>
          <p:cNvPr id="5" name="TextBox 4"/>
          <p:cNvSpPr txBox="1"/>
          <p:nvPr/>
        </p:nvSpPr>
        <p:spPr>
          <a:xfrm>
            <a:off x="494211" y="3953623"/>
            <a:ext cx="11630297"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Estudiantes</a:t>
            </a:r>
            <a:r>
              <a:rPr kumimoji="0" lang="en-US" sz="27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el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miedo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mismo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como</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estudiante</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Cuál</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una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esperanza</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tienes</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2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a:t>
            </a:r>
          </a:p>
        </p:txBody>
      </p:sp>
    </p:spTree>
    <p:extLst>
      <p:ext uri="{BB962C8B-B14F-4D97-AF65-F5344CB8AC3E}">
        <p14:creationId xmlns:p14="http://schemas.microsoft.com/office/powerpoint/2010/main" val="21163084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813" y="413049"/>
            <a:ext cx="926037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Horario</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hoy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05461" y="1267938"/>
            <a:ext cx="6012179" cy="3831818"/>
          </a:xfrm>
          <a:prstGeom prst="rect">
            <a:avLst/>
          </a:prstGeom>
          <a:noFill/>
        </p:spPr>
        <p:txBody>
          <a:bodyPr wrap="square" lIns="91440" tIns="45720" rIns="91440" bIns="45720" rtlCol="0" anchor="t">
            <a:spAutoFit/>
          </a:bodyPr>
          <a:lstStyle/>
          <a:p>
            <a:pPr marL="457200" indent="-457200">
              <a:buFont typeface="Arial"/>
              <a:buChar char="•"/>
              <a:defRPr/>
            </a:pPr>
            <a:r>
              <a:rPr kumimoji="0" lang="en-US" sz="2700" b="0" i="0" u="none" strike="noStrike" kern="1200" cap="none" spc="0" normalizeH="0" baseline="0" noProof="0" dirty="0" err="1">
                <a:ln>
                  <a:noFill/>
                </a:ln>
                <a:effectLst/>
                <a:uLnTx/>
                <a:uFillTx/>
                <a:latin typeface="Arial"/>
                <a:cs typeface="Arial"/>
              </a:rPr>
              <a:t>Servicios</a:t>
            </a:r>
            <a:r>
              <a:rPr kumimoji="0" lang="en-US" sz="2700" b="0" i="0" u="none" strike="noStrike" kern="1200" cap="none" spc="0" normalizeH="0" baseline="0" noProof="0" dirty="0">
                <a:ln>
                  <a:noFill/>
                </a:ln>
                <a:effectLst/>
                <a:uLnTx/>
                <a:uFillTx/>
                <a:latin typeface="Arial"/>
                <a:cs typeface="Arial"/>
              </a:rPr>
              <a:t> de Vivienda y Comedor para </a:t>
            </a:r>
            <a:r>
              <a:rPr kumimoji="0" lang="en-US" sz="2700" b="0" i="0" u="none" strike="noStrike" kern="1200" cap="none" spc="0" normalizeH="0" baseline="0" noProof="0" dirty="0" err="1">
                <a:ln>
                  <a:noFill/>
                </a:ln>
                <a:effectLst/>
                <a:uLnTx/>
                <a:uFillTx/>
                <a:latin typeface="Arial"/>
                <a:cs typeface="Arial"/>
              </a:rPr>
              <a:t>Estudiantes</a:t>
            </a:r>
            <a:endParaRPr lang="en-US" sz="2700" dirty="0" err="1">
              <a:latin typeface="Arial"/>
              <a:cs typeface="Arial"/>
            </a:endParaRPr>
          </a:p>
          <a:p>
            <a:pPr marL="457200" indent="-457200">
              <a:buFont typeface="Arial"/>
              <a:buChar char="•"/>
              <a:defRPr/>
            </a:pPr>
            <a:r>
              <a:rPr kumimoji="0" lang="en-US" sz="2700" b="0" i="0" u="none" strike="noStrike" kern="1200" cap="none" spc="0" normalizeH="0" baseline="0" noProof="0" dirty="0" err="1">
                <a:ln>
                  <a:noFill/>
                </a:ln>
                <a:effectLst/>
                <a:uLnTx/>
                <a:uFillTx/>
                <a:latin typeface="Arial"/>
                <a:cs typeface="Arial"/>
              </a:rPr>
              <a:t>Servicios</a:t>
            </a:r>
            <a:r>
              <a:rPr kumimoji="0" lang="en-US" sz="2700" b="0" i="0" u="none" strike="noStrike" kern="1200" cap="none" spc="0" normalizeH="0" baseline="0" noProof="0" dirty="0">
                <a:ln>
                  <a:noFill/>
                </a:ln>
                <a:effectLst/>
                <a:uLnTx/>
                <a:uFillTx/>
                <a:latin typeface="Arial"/>
                <a:cs typeface="Arial"/>
              </a:rPr>
              <a:t> de </a:t>
            </a:r>
            <a:r>
              <a:rPr kumimoji="0" lang="en-US" sz="2700" b="0" i="0" u="none" strike="noStrike" kern="1200" cap="none" spc="0" normalizeH="0" baseline="0" noProof="0" dirty="0" err="1">
                <a:ln>
                  <a:noFill/>
                </a:ln>
                <a:effectLst/>
                <a:uLnTx/>
                <a:uFillTx/>
                <a:latin typeface="Arial"/>
                <a:cs typeface="Arial"/>
              </a:rPr>
              <a:t>Salud</a:t>
            </a:r>
            <a:r>
              <a:rPr kumimoji="0" lang="en-US" sz="2700" b="0" i="0" u="none" strike="noStrike" kern="1200" cap="none" spc="0" normalizeH="0" baseline="0" noProof="0" dirty="0">
                <a:ln>
                  <a:noFill/>
                </a:ln>
                <a:effectLst/>
                <a:uLnTx/>
                <a:uFillTx/>
                <a:latin typeface="Arial"/>
                <a:cs typeface="Arial"/>
              </a:rPr>
              <a:t> y </a:t>
            </a:r>
            <a:r>
              <a:rPr kumimoji="0" lang="en-US" sz="2700" b="0" i="0" u="none" strike="noStrike" kern="1200" cap="none" spc="0" normalizeH="0" baseline="0" noProof="0" dirty="0" err="1">
                <a:ln>
                  <a:noFill/>
                </a:ln>
                <a:effectLst/>
                <a:uLnTx/>
                <a:uFillTx/>
                <a:latin typeface="Arial"/>
                <a:cs typeface="Arial"/>
              </a:rPr>
              <a:t>Consejería</a:t>
            </a:r>
            <a:r>
              <a:rPr kumimoji="0" lang="en-US" sz="2700" b="0" i="0" u="none" strike="noStrike" kern="1200" cap="none" spc="0" normalizeH="0" baseline="0" noProof="0" dirty="0">
                <a:ln>
                  <a:noFill/>
                </a:ln>
                <a:effectLst/>
                <a:uLnTx/>
                <a:uFillTx/>
                <a:latin typeface="Arial"/>
                <a:cs typeface="Arial"/>
              </a:rPr>
              <a:t> </a:t>
            </a:r>
            <a:r>
              <a:rPr kumimoji="0" lang="en-US" sz="2700" b="0" i="0" u="none" strike="noStrike" kern="1200" cap="none" spc="0" normalizeH="0" baseline="0" noProof="0" dirty="0" err="1">
                <a:ln>
                  <a:noFill/>
                </a:ln>
                <a:effectLst/>
                <a:uLnTx/>
                <a:uFillTx/>
                <a:latin typeface="Arial"/>
                <a:cs typeface="Arial"/>
              </a:rPr>
              <a:t>Estudiantil</a:t>
            </a:r>
            <a:r>
              <a:rPr kumimoji="0" lang="en-US" sz="2700" b="0" i="0" u="none" strike="noStrike" kern="1200" cap="none" spc="0" normalizeH="0" baseline="0" noProof="0" dirty="0">
                <a:ln>
                  <a:noFill/>
                </a:ln>
                <a:effectLst/>
                <a:uLnTx/>
                <a:uFillTx/>
                <a:latin typeface="Arial"/>
                <a:cs typeface="Arial"/>
              </a:rPr>
              <a:t>
Seguridad del campus por el </a:t>
            </a:r>
            <a:endParaRPr lang="en-US" sz="2700" dirty="0">
              <a:latin typeface="Arial"/>
              <a:cs typeface="Arial"/>
            </a:endParaRPr>
          </a:p>
          <a:p>
            <a:pPr marL="457200" indent="-457200">
              <a:buFont typeface="Arial"/>
              <a:buChar char="•"/>
              <a:defRPr/>
            </a:pPr>
            <a:r>
              <a:rPr kumimoji="0" lang="en-US" sz="2700" b="0" i="0" u="none" strike="noStrike" kern="1200" cap="none" spc="0" normalizeH="0" baseline="0" noProof="0" dirty="0">
                <a:ln>
                  <a:noFill/>
                </a:ln>
                <a:effectLst/>
                <a:uLnTx/>
                <a:uFillTx/>
                <a:latin typeface="Arial"/>
                <a:cs typeface="Arial"/>
              </a:rPr>
              <a:t>Departamento de </a:t>
            </a:r>
            <a:r>
              <a:rPr kumimoji="0" lang="en-US" sz="2700" b="0" i="0" u="none" strike="noStrike" kern="1200" cap="none" spc="0" normalizeH="0" baseline="0" noProof="0" dirty="0" err="1">
                <a:ln>
                  <a:noFill/>
                </a:ln>
                <a:effectLst/>
                <a:uLnTx/>
                <a:uFillTx/>
                <a:latin typeface="Arial"/>
                <a:cs typeface="Arial"/>
              </a:rPr>
              <a:t>Policía</a:t>
            </a:r>
            <a:r>
              <a:rPr kumimoji="0" lang="en-US" sz="2700" b="0" i="0" u="none" strike="noStrike" kern="1200" cap="none" spc="0" normalizeH="0" baseline="0" noProof="0" dirty="0">
                <a:ln>
                  <a:noFill/>
                </a:ln>
                <a:effectLst/>
                <a:uLnTx/>
                <a:uFillTx/>
                <a:latin typeface="Arial"/>
                <a:cs typeface="Arial"/>
              </a:rPr>
              <a:t> de la UCD</a:t>
            </a:r>
            <a:endParaRPr lang="en-US" sz="2700" dirty="0">
              <a:latin typeface="Arial"/>
              <a:cs typeface="Arial"/>
            </a:endParaRPr>
          </a:p>
          <a:p>
            <a:pPr marL="457200" indent="-457200">
              <a:buFont typeface="Arial"/>
              <a:buChar char="•"/>
              <a:defRPr/>
            </a:pPr>
            <a:r>
              <a:rPr kumimoji="0" lang="en-US" sz="2700" b="0" i="0" u="none" strike="noStrike" kern="1200" cap="none" spc="0" normalizeH="0" baseline="0" noProof="0" dirty="0">
                <a:ln>
                  <a:noFill/>
                </a:ln>
                <a:effectLst/>
                <a:uLnTx/>
                <a:uFillTx/>
                <a:latin typeface="Arial"/>
                <a:cs typeface="Arial"/>
              </a:rPr>
              <a:t>Panel de </a:t>
            </a:r>
            <a:r>
              <a:rPr kumimoji="0" lang="en-US" sz="2700" b="0" i="0" u="none" strike="noStrike" kern="1200" cap="none" spc="0" normalizeH="0" baseline="0" noProof="0" dirty="0" err="1">
                <a:ln>
                  <a:noFill/>
                </a:ln>
                <a:effectLst/>
                <a:uLnTx/>
                <a:uFillTx/>
                <a:latin typeface="Arial"/>
                <a:cs typeface="Arial"/>
              </a:rPr>
              <a:t>Estudiantes</a:t>
            </a:r>
            <a:endParaRPr lang="en-US" sz="2700" dirty="0" err="1">
              <a:latin typeface="Arial"/>
              <a:cs typeface="Arial"/>
            </a:endParaRPr>
          </a:p>
          <a:p>
            <a:pPr marL="457200" indent="-457200">
              <a:buFont typeface="Arial"/>
              <a:buChar char="•"/>
              <a:defRPr/>
            </a:pPr>
            <a:r>
              <a:rPr kumimoji="0" lang="en-US" sz="2700" b="0" i="0" u="none" strike="noStrike" kern="1200" cap="none" spc="0" normalizeH="0" baseline="0" noProof="0" dirty="0">
                <a:ln>
                  <a:noFill/>
                </a:ln>
                <a:effectLst/>
                <a:uLnTx/>
                <a:uFillTx/>
                <a:latin typeface="Arial"/>
                <a:cs typeface="Arial"/>
              </a:rPr>
              <a:t>Cierre y </a:t>
            </a:r>
            <a:r>
              <a:rPr kumimoji="0" lang="en-US" sz="2700" b="0" i="0" u="none" strike="noStrike" kern="1200" cap="none" spc="0" normalizeH="0" baseline="0" noProof="0" dirty="0" err="1">
                <a:ln>
                  <a:noFill/>
                </a:ln>
                <a:effectLst/>
                <a:uLnTx/>
                <a:uFillTx/>
                <a:latin typeface="Arial"/>
                <a:cs typeface="Arial"/>
              </a:rPr>
              <a:t>próximos</a:t>
            </a:r>
            <a:r>
              <a:rPr kumimoji="0" lang="en-US" sz="2700" b="0" i="0" u="none" strike="noStrike" kern="1200" cap="none" spc="0" normalizeH="0" baseline="0" noProof="0" dirty="0">
                <a:ln>
                  <a:noFill/>
                </a:ln>
                <a:effectLst/>
                <a:uLnTx/>
                <a:uFillTx/>
                <a:latin typeface="Arial"/>
                <a:cs typeface="Arial"/>
              </a:rPr>
              <a:t> pasos</a:t>
            </a:r>
            <a:endParaRPr lang="en-US">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009" t="23262" r="6290" b="14895"/>
          <a:stretch/>
        </p:blipFill>
        <p:spPr>
          <a:xfrm>
            <a:off x="6857999" y="194757"/>
            <a:ext cx="5201941" cy="32216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989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855" y="1414775"/>
            <a:ext cx="6104563" cy="212365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Proxima Nova Extrabold"/>
                <a:ea typeface="+mn-ea"/>
                <a:cs typeface="+mn-cs"/>
              </a:rPr>
              <a:t>Servicios</a:t>
            </a:r>
            <a:r>
              <a:rPr kumimoji="0" lang="en-US" sz="4400" b="0" i="0" u="none" strike="noStrike" kern="1200" cap="none" spc="0" normalizeH="0" baseline="0" noProof="0" dirty="0">
                <a:ln>
                  <a:noFill/>
                </a:ln>
                <a:solidFill>
                  <a:prstClr val="white"/>
                </a:solidFill>
                <a:effectLst/>
                <a:uLnTx/>
                <a:uFillTx/>
                <a:latin typeface="Proxima Nova Extrabold"/>
                <a:ea typeface="+mn-ea"/>
                <a:cs typeface="+mn-cs"/>
              </a:rPr>
              <a:t> de Vivienda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roxima Nova Extrabold"/>
                <a:ea typeface="+mn-ea"/>
                <a:cs typeface="+mn-cs"/>
              </a:rPr>
              <a:t>y </a:t>
            </a:r>
            <a:r>
              <a:rPr kumimoji="0" lang="en-US" sz="4400" b="0" i="0" u="none" strike="noStrike" kern="1200" cap="none" spc="0" normalizeH="0" baseline="0" noProof="0" dirty="0" err="1">
                <a:ln>
                  <a:noFill/>
                </a:ln>
                <a:solidFill>
                  <a:prstClr val="white"/>
                </a:solidFill>
                <a:effectLst/>
                <a:uLnTx/>
                <a:uFillTx/>
                <a:latin typeface="Proxima Nova Extrabold"/>
                <a:ea typeface="+mn-ea"/>
                <a:cs typeface="+mn-cs"/>
              </a:rPr>
              <a:t>Comedor</a:t>
            </a:r>
            <a:r>
              <a:rPr kumimoji="0" lang="en-US" sz="4400" b="0" i="0" u="none" strike="noStrike" kern="1200" cap="none" spc="0" normalizeH="0" baseline="0" noProof="0" dirty="0">
                <a:ln>
                  <a:noFill/>
                </a:ln>
                <a:solidFill>
                  <a:prstClr val="white"/>
                </a:solidFill>
                <a:effectLst/>
                <a:uLnTx/>
                <a:uFillTx/>
                <a:latin typeface="Proxima Nova Extrabold"/>
                <a:ea typeface="+mn-ea"/>
                <a:cs typeface="+mn-cs"/>
              </a:rPr>
              <a:t> para </a:t>
            </a:r>
            <a:r>
              <a:rPr kumimoji="0" lang="en-US" sz="4400" b="0" i="0" u="none" strike="noStrike" kern="1200" cap="none" spc="0" normalizeH="0" baseline="0" noProof="0" dirty="0" err="1">
                <a:ln>
                  <a:noFill/>
                </a:ln>
                <a:solidFill>
                  <a:prstClr val="white"/>
                </a:solidFill>
                <a:effectLst/>
                <a:uLnTx/>
                <a:uFillTx/>
                <a:latin typeface="Proxima Nova Extrabold"/>
                <a:ea typeface="+mn-ea"/>
                <a:cs typeface="+mn-cs"/>
              </a:rPr>
              <a:t>Estudiantes</a:t>
            </a:r>
            <a:endParaRPr kumimoji="0" lang="en-US" sz="4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244782" y="3435470"/>
            <a:ext cx="610456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Proxima Nova" panose="02000506030000020004" pitchFamily="50" charset="0"/>
              <a:ea typeface="+mn-ea"/>
              <a:cs typeface="+mn-cs"/>
            </a:endParaRPr>
          </a:p>
        </p:txBody>
      </p:sp>
      <p:pic>
        <p:nvPicPr>
          <p:cNvPr id="7" name="Picture 7" descr="A large room&#10;&#10;Description automatically generated">
            <a:extLst>
              <a:ext uri="{FF2B5EF4-FFF2-40B4-BE49-F238E27FC236}">
                <a16:creationId xmlns:a16="http://schemas.microsoft.com/office/drawing/2014/main" id="{1E8BC10A-5E69-4DE5-8B55-26CD2CF403D3}"/>
              </a:ext>
            </a:extLst>
          </p:cNvPr>
          <p:cNvPicPr>
            <a:picLocks noChangeAspect="1"/>
          </p:cNvPicPr>
          <p:nvPr/>
        </p:nvPicPr>
        <p:blipFill>
          <a:blip r:embed="rId3"/>
          <a:stretch>
            <a:fillRect/>
          </a:stretch>
        </p:blipFill>
        <p:spPr>
          <a:xfrm>
            <a:off x="6258984" y="2584450"/>
            <a:ext cx="5695950" cy="2853266"/>
          </a:xfrm>
          <a:prstGeom prst="rect">
            <a:avLst/>
          </a:prstGeom>
        </p:spPr>
      </p:pic>
    </p:spTree>
    <p:extLst>
      <p:ext uri="{BB962C8B-B14F-4D97-AF65-F5344CB8AC3E}">
        <p14:creationId xmlns:p14="http://schemas.microsoft.com/office/powerpoint/2010/main" val="804008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1" y="164699"/>
            <a:ext cx="1109471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Servicios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de Vivienda y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Comedor</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para </a:t>
            </a:r>
            <a:r>
              <a:rPr kumimoji="0" lang="en-US" sz="3600" b="0" i="0" u="none" strike="noStrike" kern="1200" cap="none" spc="0" normalizeH="0" baseline="0" noProof="0" dirty="0" err="1">
                <a:ln>
                  <a:noFill/>
                </a:ln>
                <a:solidFill>
                  <a:prstClr val="black"/>
                </a:solidFill>
                <a:effectLst/>
                <a:uLnTx/>
                <a:uFillTx/>
                <a:latin typeface="Proxima Nova Extrabold"/>
                <a:ea typeface="+mn-ea"/>
                <a:cs typeface="+mn-cs"/>
              </a:rPr>
              <a:t>Estudiantes</a:t>
            </a:r>
            <a:r>
              <a:rPr kumimoji="0" lang="en-US" sz="3600" b="0" i="0" u="none" strike="noStrike" kern="1200" cap="none" spc="0" normalizeH="0" baseline="0" noProof="0" dirty="0">
                <a:ln>
                  <a:noFill/>
                </a:ln>
                <a:solidFill>
                  <a:prstClr val="black"/>
                </a:solidFill>
                <a:effectLst/>
                <a:uLnTx/>
                <a:uFillTx/>
                <a:latin typeface="Proxima Nova Extrabold"/>
                <a:ea typeface="+mn-ea"/>
                <a:cs typeface="+mn-cs"/>
              </a:rPr>
              <a:t>
</a:t>
            </a:r>
            <a:endParaRPr kumimoji="0" lang="en-US" sz="3600" b="0" i="0" u="none" strike="noStrike" kern="1200" cap="none" spc="0" normalizeH="0" baseline="0" noProof="0" dirty="0">
              <a:ln>
                <a:noFill/>
              </a:ln>
              <a:solidFill>
                <a:prstClr val="black"/>
              </a:solidFill>
              <a:effectLst/>
              <a:uLnTx/>
              <a:uFillTx/>
              <a:latin typeface="Proxima Nova Extrabold" panose="02000506030000020004" pitchFamily="50" charset="0"/>
              <a:ea typeface="+mn-ea"/>
              <a:cs typeface="+mn-cs"/>
            </a:endParaRPr>
          </a:p>
        </p:txBody>
      </p:sp>
      <p:sp>
        <p:nvSpPr>
          <p:cNvPr id="3" name="TextBox 2"/>
          <p:cNvSpPr txBox="1"/>
          <p:nvPr/>
        </p:nvSpPr>
        <p:spPr>
          <a:xfrm>
            <a:off x="548641" y="1041862"/>
            <a:ext cx="9260378" cy="2739211"/>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Proxima Nova"/>
                <a:ea typeface="+mn-ea"/>
                <a:cs typeface="+mn-cs"/>
              </a:rPr>
              <a:t>Mudanza</a:t>
            </a:r>
            <a:endParaRPr kumimoji="0" lang="en-US" sz="36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Proxima Nova"/>
                <a:ea typeface="+mn-ea"/>
                <a:cs typeface="+mn-cs"/>
              </a:rPr>
              <a:t>Programa</a:t>
            </a:r>
            <a:r>
              <a:rPr kumimoji="0" lang="en-US" sz="3600" b="0" i="0" u="none" strike="noStrike" kern="1200" cap="none" spc="0" normalizeH="0" baseline="0" noProof="0" dirty="0">
                <a:ln>
                  <a:noFill/>
                </a:ln>
                <a:solidFill>
                  <a:prstClr val="black"/>
                </a:solidFill>
                <a:effectLst/>
                <a:uLnTx/>
                <a:uFillTx/>
                <a:latin typeface="Proxima Nova"/>
                <a:ea typeface="+mn-ea"/>
                <a:cs typeface="+mn-cs"/>
              </a:rPr>
              <a:t> de </a:t>
            </a:r>
            <a:r>
              <a:rPr kumimoji="0" lang="en-US" sz="3600" b="0" i="0" u="none" strike="noStrike" kern="1200" cap="none" spc="0" normalizeH="0" baseline="0" noProof="0" dirty="0" err="1">
                <a:ln>
                  <a:noFill/>
                </a:ln>
                <a:solidFill>
                  <a:prstClr val="black"/>
                </a:solidFill>
                <a:effectLst/>
                <a:uLnTx/>
                <a:uFillTx/>
                <a:latin typeface="Proxima Nova"/>
                <a:ea typeface="+mn-ea"/>
                <a:cs typeface="+mn-cs"/>
              </a:rPr>
              <a:t>Otoño</a:t>
            </a:r>
            <a:r>
              <a:rPr kumimoji="0" lang="en-US" sz="3600" b="0" i="0" u="none" strike="noStrike" kern="1200" cap="none" spc="0" normalizeH="0" baseline="0" noProof="0" dirty="0">
                <a:ln>
                  <a:noFill/>
                </a:ln>
                <a:solidFill>
                  <a:prstClr val="black"/>
                </a:solidFill>
                <a:effectLst/>
                <a:uLnTx/>
                <a:uFillTx/>
                <a:latin typeface="Proxima Nova"/>
                <a:ea typeface="+mn-ea"/>
                <a:cs typeface="+mn-cs"/>
              </a:rPr>
              <a:t> – </a:t>
            </a:r>
            <a:r>
              <a:rPr kumimoji="0" lang="en-US" sz="3600" b="0" i="0" u="none" strike="noStrike" kern="1200" cap="none" spc="0" normalizeH="0" baseline="0" noProof="0" dirty="0" err="1">
                <a:ln>
                  <a:noFill/>
                </a:ln>
                <a:solidFill>
                  <a:prstClr val="black"/>
                </a:solidFill>
                <a:effectLst/>
                <a:uLnTx/>
                <a:uFillTx/>
                <a:latin typeface="Proxima Nova"/>
                <a:ea typeface="+mn-ea"/>
                <a:cs typeface="+mn-cs"/>
              </a:rPr>
              <a:t>Qué</a:t>
            </a:r>
            <a:r>
              <a:rPr kumimoji="0" lang="en-US" sz="3600" b="0" i="0" u="none" strike="noStrike" kern="1200" cap="none" spc="0" normalizeH="0" baseline="0" noProof="0" dirty="0">
                <a:ln>
                  <a:noFill/>
                </a:ln>
                <a:solidFill>
                  <a:prstClr val="black"/>
                </a:solidFill>
                <a:effectLst/>
                <a:uLnTx/>
                <a:uFillTx/>
                <a:latin typeface="Proxima Nova"/>
                <a:ea typeface="+mn-ea"/>
                <a:cs typeface="+mn-cs"/>
              </a:rPr>
              <a:t> </a:t>
            </a:r>
            <a:r>
              <a:rPr kumimoji="0" lang="en-US" sz="3600" b="0" i="0" u="none" strike="noStrike" kern="1200" cap="none" spc="0" normalizeH="0" baseline="0" noProof="0" dirty="0" err="1">
                <a:ln>
                  <a:noFill/>
                </a:ln>
                <a:solidFill>
                  <a:prstClr val="black"/>
                </a:solidFill>
                <a:effectLst/>
                <a:uLnTx/>
                <a:uFillTx/>
                <a:latin typeface="Proxima Nova"/>
                <a:ea typeface="+mn-ea"/>
                <a:cs typeface="+mn-cs"/>
              </a:rPr>
              <a:t>esperar</a:t>
            </a:r>
            <a:endParaRPr kumimoji="0" lang="en-US" sz="3600" b="0" i="0" u="none" strike="noStrike" kern="1200" cap="none" spc="0" normalizeH="0" baseline="0" noProof="0" dirty="0">
              <a:ln>
                <a:noFill/>
              </a:ln>
              <a:solidFill>
                <a:prstClr val="black"/>
              </a:solidFill>
              <a:effectLst/>
              <a:uLnTx/>
              <a:uFillTx/>
              <a:latin typeface="Proxima Nova"/>
              <a:ea typeface="+mn-ea"/>
              <a:cs typeface="+mn-cs"/>
            </a:endParaRPr>
          </a:p>
          <a:p>
            <a:pPr marL="457200" lvl="0" indent="-457200">
              <a:buFont typeface="Arial" panose="020B0604020202020204" pitchFamily="34" charset="0"/>
              <a:buChar char="•"/>
              <a:defRPr/>
            </a:pPr>
            <a:r>
              <a:rPr lang="en-US" sz="3600" dirty="0" err="1">
                <a:solidFill>
                  <a:prstClr val="black"/>
                </a:solidFill>
                <a:latin typeface="Proxima Nova"/>
              </a:rPr>
              <a:t>Protocolos</a:t>
            </a:r>
            <a:r>
              <a:rPr lang="en-US" sz="3600" dirty="0">
                <a:solidFill>
                  <a:prstClr val="black"/>
                </a:solidFill>
                <a:latin typeface="Proxima Nova"/>
              </a:rPr>
              <a:t> de COVID </a:t>
            </a:r>
          </a:p>
          <a:p>
            <a:pPr marL="457200" indent="-457200">
              <a:buFont typeface="Arial" panose="020B0604020202020204" pitchFamily="34" charset="0"/>
              <a:buChar char="•"/>
              <a:defRPr/>
            </a:pPr>
            <a:r>
              <a:rPr lang="en-US" sz="3600" dirty="0" err="1">
                <a:solidFill>
                  <a:prstClr val="black"/>
                </a:solidFill>
                <a:latin typeface="Proxima Nova"/>
              </a:rPr>
              <a:t>Trimestre</a:t>
            </a:r>
            <a:r>
              <a:rPr lang="en-US" sz="3600" dirty="0">
                <a:solidFill>
                  <a:prstClr val="black"/>
                </a:solidFill>
                <a:latin typeface="Proxima Nova"/>
              </a:rPr>
              <a:t> de </a:t>
            </a:r>
            <a:r>
              <a:rPr lang="en-US" sz="3600" dirty="0" err="1">
                <a:solidFill>
                  <a:prstClr val="black"/>
                </a:solidFill>
                <a:latin typeface="Proxima Nova"/>
              </a:rPr>
              <a:t>Invierno</a:t>
            </a:r>
            <a:r>
              <a:rPr lang="en-US" sz="3600" dirty="0">
                <a:solidFill>
                  <a:prstClr val="black"/>
                </a:solidFill>
                <a:latin typeface="Proxima Nova"/>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p:txBody>
      </p:sp>
    </p:spTree>
    <p:extLst>
      <p:ext uri="{BB962C8B-B14F-4D97-AF65-F5344CB8AC3E}">
        <p14:creationId xmlns:p14="http://schemas.microsoft.com/office/powerpoint/2010/main" val="2316343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24" y="305359"/>
            <a:ext cx="88952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Preguntas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60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respuestas</a:t>
            </a:r>
            <a:r>
              <a:rPr kumimoji="0" lang="en-US" sz="60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
        <p:nvSpPr>
          <p:cNvPr id="5" name="TextBox 4"/>
          <p:cNvSpPr txBox="1"/>
          <p:nvPr/>
        </p:nvSpPr>
        <p:spPr>
          <a:xfrm>
            <a:off x="454524" y="1321022"/>
            <a:ext cx="7876676" cy="892552"/>
          </a:xfrm>
          <a:prstGeom prst="rect">
            <a:avLst/>
          </a:prstGeom>
          <a:solidFill>
            <a:schemeClr val="accent1">
              <a:alpha val="70000"/>
            </a:schemeClr>
          </a:solidFill>
        </p:spPr>
        <p:txBody>
          <a:bodyPr wrap="square" rtlCol="0">
            <a:spAutoFit/>
          </a:bodyPr>
          <a:lstStyle/>
          <a:p>
            <a:pPr lvl="0">
              <a:defRPr/>
            </a:pP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Servicios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Vivienda y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Comedor</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para </a:t>
            </a:r>
            <a:r>
              <a:rPr kumimoji="0" lang="en-US" sz="2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Estudiantes</a:t>
            </a:r>
            <a:r>
              <a:rPr kumimoji="0" lang="en-US" sz="2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lang="en-US" sz="2600" dirty="0">
                <a:solidFill>
                  <a:prstClr val="white"/>
                </a:solidFill>
                <a:latin typeface="Proxima Nova Extrabold" panose="02000506030000020004" pitchFamily="50" charset="0"/>
              </a:rPr>
              <a:t>studenthousing@ucdavis.edu</a:t>
            </a:r>
            <a:endParaRPr kumimoji="0" lang="en-US" sz="24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endParaRPr>
          </a:p>
        </p:txBody>
      </p:sp>
    </p:spTree>
    <p:extLst>
      <p:ext uri="{BB962C8B-B14F-4D97-AF65-F5344CB8AC3E}">
        <p14:creationId xmlns:p14="http://schemas.microsoft.com/office/powerpoint/2010/main" val="38624365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046" y="1680031"/>
            <a:ext cx="64091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Servicios</a:t>
            </a:r>
            <a:r>
              <a:rPr kumimoji="0" lang="en-US" sz="3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de </a:t>
            </a:r>
            <a:r>
              <a:rPr kumimoji="0" lang="en-US" sz="3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Salud</a:t>
            </a:r>
            <a:r>
              <a:rPr kumimoji="0" lang="en-US" sz="3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y </a:t>
            </a:r>
            <a:r>
              <a:rPr kumimoji="0" lang="en-US" sz="3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Consejería</a:t>
            </a:r>
            <a:r>
              <a:rPr kumimoji="0" lang="en-US" sz="3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Proxima Nova Extrabold" panose="02000506030000020004" pitchFamily="50" charset="0"/>
                <a:ea typeface="+mn-ea"/>
                <a:cs typeface="+mn-cs"/>
              </a:rPr>
              <a:t>Estudiantil</a:t>
            </a:r>
            <a:r>
              <a:rPr kumimoji="0" lang="en-US" sz="3600" b="0" i="0" u="none" strike="noStrike" kern="1200" cap="none" spc="0" normalizeH="0" baseline="0" noProof="0" dirty="0">
                <a:ln>
                  <a:noFill/>
                </a:ln>
                <a:solidFill>
                  <a:prstClr val="white"/>
                </a:solidFill>
                <a:effectLst/>
                <a:uLnTx/>
                <a:uFillTx/>
                <a:latin typeface="Proxima Nova Extrabold" panose="02000506030000020004" pitchFamily="50" charset="0"/>
                <a:ea typeface="+mn-ea"/>
                <a:cs typeface="+mn-cs"/>
              </a:rPr>
              <a:t> </a:t>
            </a:r>
          </a:p>
        </p:txBody>
      </p:sp>
      <p:sp>
        <p:nvSpPr>
          <p:cNvPr id="6" name="TextBox 5"/>
          <p:cNvSpPr txBox="1"/>
          <p:nvPr/>
        </p:nvSpPr>
        <p:spPr>
          <a:xfrm>
            <a:off x="468046" y="2880360"/>
            <a:ext cx="6409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white"/>
                </a:solidFill>
                <a:effectLst/>
                <a:uLnTx/>
                <a:uFillTx/>
                <a:latin typeface="Proxima Nova" panose="02000506030000020004" pitchFamily="50" charset="0"/>
              </a:rPr>
              <a:t>Lina Mendez</a:t>
            </a:r>
          </a:p>
        </p:txBody>
      </p:sp>
    </p:spTree>
    <p:extLst>
      <p:ext uri="{BB962C8B-B14F-4D97-AF65-F5344CB8AC3E}">
        <p14:creationId xmlns:p14="http://schemas.microsoft.com/office/powerpoint/2010/main" val="312433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EE1E4-AAC7-9743-9863-8A45E5CB01B5}"/>
              </a:ext>
            </a:extLst>
          </p:cNvPr>
          <p:cNvPicPr>
            <a:picLocks noChangeAspect="1"/>
          </p:cNvPicPr>
          <p:nvPr/>
        </p:nvPicPr>
        <p:blipFill>
          <a:blip r:embed="rId3"/>
          <a:stretch>
            <a:fillRect/>
          </a:stretch>
        </p:blipFill>
        <p:spPr>
          <a:xfrm>
            <a:off x="291289" y="427217"/>
            <a:ext cx="6382132" cy="4514327"/>
          </a:xfrm>
          <a:prstGeom prst="rect">
            <a:avLst/>
          </a:prstGeom>
        </p:spPr>
      </p:pic>
      <p:sp>
        <p:nvSpPr>
          <p:cNvPr id="5" name="Shape 495">
            <a:extLst>
              <a:ext uri="{FF2B5EF4-FFF2-40B4-BE49-F238E27FC236}">
                <a16:creationId xmlns:a16="http://schemas.microsoft.com/office/drawing/2014/main" id="{E0EFC2D1-7C39-4C47-834B-89BD4B9F7838}"/>
              </a:ext>
            </a:extLst>
          </p:cNvPr>
          <p:cNvSpPr/>
          <p:nvPr/>
        </p:nvSpPr>
        <p:spPr>
          <a:xfrm>
            <a:off x="7539300" y="3967942"/>
            <a:ext cx="3190421" cy="85324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nSpc>
                <a:spcPct val="90000"/>
              </a:lnSpc>
              <a:defRPr sz="40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12" b="0" i="0" u="none" strike="noStrike" kern="1200" cap="none" spc="0" normalizeH="0" baseline="0" noProof="0" dirty="0" err="1">
                <a:ln>
                  <a:noFill/>
                </a:ln>
                <a:solidFill>
                  <a:srgbClr val="012851"/>
                </a:solidFill>
                <a:effectLst/>
                <a:uLnTx/>
                <a:uFillTx/>
                <a:latin typeface="Helvetica" pitchFamily="2" charset="0"/>
                <a:cs typeface="Proxima Nova"/>
                <a:sym typeface="Futura"/>
              </a:rPr>
              <a:t>Temas</a:t>
            </a:r>
            <a:r>
              <a:rPr kumimoji="0" lang="en-US" sz="2812" b="0" i="0" u="none" strike="noStrike" kern="1200" cap="none" spc="0" normalizeH="0" baseline="0" noProof="0" dirty="0">
                <a:ln>
                  <a:noFill/>
                </a:ln>
                <a:solidFill>
                  <a:srgbClr val="012851"/>
                </a:solidFill>
                <a:effectLst/>
                <a:uLnTx/>
                <a:uFillTx/>
                <a:latin typeface="Helvetica" pitchFamily="2" charset="0"/>
                <a:cs typeface="Proxima Nova"/>
                <a:sym typeface="Futura"/>
              </a:rPr>
              <a:t> de </a:t>
            </a:r>
            <a:r>
              <a:rPr kumimoji="0" lang="en-US" sz="2812" b="0" i="0" u="none" strike="noStrike" kern="1200" cap="none" spc="0" normalizeH="0" baseline="0" noProof="0" dirty="0" err="1">
                <a:ln>
                  <a:noFill/>
                </a:ln>
                <a:solidFill>
                  <a:srgbClr val="012851"/>
                </a:solidFill>
                <a:effectLst/>
                <a:uLnTx/>
                <a:uFillTx/>
                <a:latin typeface="Helvetica" pitchFamily="2" charset="0"/>
                <a:cs typeface="Proxima Nova"/>
                <a:sym typeface="Futura"/>
              </a:rPr>
              <a:t>salud</a:t>
            </a:r>
            <a:r>
              <a:rPr kumimoji="0" lang="en-US" sz="2812" b="0" i="0" u="none" strike="noStrike" kern="1200" cap="none" spc="0" normalizeH="0" baseline="0" noProof="0" dirty="0">
                <a:ln>
                  <a:noFill/>
                </a:ln>
                <a:solidFill>
                  <a:srgbClr val="012851"/>
                </a:solidFill>
                <a:effectLst/>
                <a:uLnTx/>
                <a:uFillTx/>
                <a:latin typeface="Helvetica" pitchFamily="2" charset="0"/>
                <a:cs typeface="Proxima Nova"/>
                <a:sym typeface="Futura"/>
              </a:rPr>
              <a:t>
</a:t>
            </a:r>
            <a:endParaRPr kumimoji="0" sz="2812" b="0" i="0" u="none" strike="noStrike" kern="1200" cap="none" spc="0" normalizeH="0" baseline="0" noProof="0" dirty="0">
              <a:ln>
                <a:noFill/>
              </a:ln>
              <a:solidFill>
                <a:srgbClr val="012851"/>
              </a:solidFill>
              <a:effectLst/>
              <a:uLnTx/>
              <a:uFillTx/>
              <a:latin typeface="Helvetica" pitchFamily="2" charset="0"/>
              <a:cs typeface="Proxima Nova"/>
              <a:sym typeface="Futura"/>
            </a:endParaRPr>
          </a:p>
        </p:txBody>
      </p:sp>
      <p:sp>
        <p:nvSpPr>
          <p:cNvPr id="6" name="Shape 494">
            <a:extLst>
              <a:ext uri="{FF2B5EF4-FFF2-40B4-BE49-F238E27FC236}">
                <a16:creationId xmlns:a16="http://schemas.microsoft.com/office/drawing/2014/main" id="{941FCC96-2516-FA48-953D-52BDE343465D}"/>
              </a:ext>
            </a:extLst>
          </p:cNvPr>
          <p:cNvSpPr/>
          <p:nvPr/>
        </p:nvSpPr>
        <p:spPr>
          <a:xfrm>
            <a:off x="7539301" y="3114695"/>
            <a:ext cx="3190421" cy="85324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nSpc>
                <a:spcPct val="90000"/>
              </a:lnSpc>
              <a:defRPr sz="40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12" b="0" i="0" u="none" strike="noStrike" kern="1200" cap="none" spc="0" normalizeH="0" baseline="0" noProof="0" dirty="0" err="1">
                <a:ln>
                  <a:noFill/>
                </a:ln>
                <a:solidFill>
                  <a:srgbClr val="012851"/>
                </a:solidFill>
                <a:effectLst/>
                <a:uLnTx/>
                <a:uFillTx/>
                <a:latin typeface="Helvetica" pitchFamily="2" charset="0"/>
                <a:cs typeface="Proxima Nova"/>
                <a:sym typeface="Futura"/>
              </a:rPr>
              <a:t>Recursos</a:t>
            </a:r>
            <a:r>
              <a:rPr kumimoji="0" lang="en-US" sz="2812" b="0" i="0" u="none" strike="noStrike" kern="1200" cap="none" spc="0" normalizeH="0" baseline="0" noProof="0" dirty="0">
                <a:ln>
                  <a:noFill/>
                </a:ln>
                <a:solidFill>
                  <a:srgbClr val="012851"/>
                </a:solidFill>
                <a:effectLst/>
                <a:uLnTx/>
                <a:uFillTx/>
                <a:latin typeface="Helvetica" pitchFamily="2" charset="0"/>
                <a:cs typeface="Proxima Nova"/>
                <a:sym typeface="Futura"/>
              </a:rPr>
              <a:t>
</a:t>
            </a:r>
            <a:endParaRPr kumimoji="0" sz="2812" b="0" i="0" u="none" strike="noStrike" kern="1200" cap="none" spc="0" normalizeH="0" baseline="0" noProof="0" dirty="0">
              <a:ln>
                <a:noFill/>
              </a:ln>
              <a:solidFill>
                <a:srgbClr val="012851"/>
              </a:solidFill>
              <a:effectLst/>
              <a:uLnTx/>
              <a:uFillTx/>
              <a:latin typeface="Helvetica" pitchFamily="2" charset="0"/>
              <a:cs typeface="Proxima Nova"/>
              <a:sym typeface="Futura"/>
            </a:endParaRPr>
          </a:p>
        </p:txBody>
      </p:sp>
      <p:sp>
        <p:nvSpPr>
          <p:cNvPr id="7" name="Shape 493">
            <a:extLst>
              <a:ext uri="{FF2B5EF4-FFF2-40B4-BE49-F238E27FC236}">
                <a16:creationId xmlns:a16="http://schemas.microsoft.com/office/drawing/2014/main" id="{8AF70F1D-2828-9A47-9BAF-AE2340957D8E}"/>
              </a:ext>
            </a:extLst>
          </p:cNvPr>
          <p:cNvSpPr/>
          <p:nvPr/>
        </p:nvSpPr>
        <p:spPr>
          <a:xfrm>
            <a:off x="7188512" y="2339820"/>
            <a:ext cx="3930552" cy="85324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nSpc>
                <a:spcPct val="90000"/>
              </a:lnSpc>
              <a:defRPr sz="4000" cap="small">
                <a:solidFill>
                  <a:srgbClr val="043667"/>
                </a:solidFill>
                <a:latin typeface="Futura"/>
                <a:ea typeface="Futura"/>
                <a:cs typeface="Futura"/>
                <a:sym typeface="Futura"/>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cap="none">
                <a:solidFill>
                  <a:srgbClr val="000000"/>
                </a:solidFill>
              </a:defRPr>
            </a:pPr>
            <a:r>
              <a:rPr kumimoji="0" lang="en-US" sz="2812" b="0" i="0" u="none" strike="noStrike" kern="1200" cap="none" spc="0" normalizeH="0" baseline="0" noProof="0" dirty="0" err="1">
                <a:ln>
                  <a:noFill/>
                </a:ln>
                <a:solidFill>
                  <a:srgbClr val="012851"/>
                </a:solidFill>
                <a:effectLst/>
                <a:uLnTx/>
                <a:uFillTx/>
                <a:latin typeface="Helvetica" pitchFamily="2" charset="0"/>
                <a:cs typeface="Proxima Nova"/>
                <a:sym typeface="Futura"/>
              </a:rPr>
              <a:t>Información</a:t>
            </a:r>
            <a:r>
              <a:rPr kumimoji="0" lang="en-US" sz="2812" b="0" i="0" u="none" strike="noStrike" kern="1200" cap="none" spc="0" normalizeH="0" baseline="0" noProof="0" dirty="0">
                <a:ln>
                  <a:noFill/>
                </a:ln>
                <a:solidFill>
                  <a:srgbClr val="012851"/>
                </a:solidFill>
                <a:effectLst/>
                <a:uLnTx/>
                <a:uFillTx/>
                <a:latin typeface="Helvetica" pitchFamily="2" charset="0"/>
                <a:cs typeface="Proxima Nova"/>
                <a:sym typeface="Futura"/>
              </a:rPr>
              <a:t> de </a:t>
            </a:r>
            <a:r>
              <a:rPr kumimoji="0" lang="en-US" sz="2812" b="0" i="0" u="none" strike="noStrike" kern="1200" cap="none" spc="0" normalizeH="0" baseline="0" noProof="0" dirty="0" err="1">
                <a:ln>
                  <a:noFill/>
                </a:ln>
                <a:solidFill>
                  <a:srgbClr val="012851"/>
                </a:solidFill>
                <a:effectLst/>
                <a:uLnTx/>
                <a:uFillTx/>
                <a:latin typeface="Helvetica" pitchFamily="2" charset="0"/>
                <a:cs typeface="Proxima Nova"/>
                <a:sym typeface="Futura"/>
              </a:rPr>
              <a:t>servicio</a:t>
            </a:r>
            <a:r>
              <a:rPr kumimoji="0" lang="en-US" sz="2812" b="0" i="0" u="none" strike="noStrike" kern="1200" cap="none" spc="0" normalizeH="0" baseline="0" noProof="0" dirty="0">
                <a:ln>
                  <a:noFill/>
                </a:ln>
                <a:solidFill>
                  <a:srgbClr val="012851"/>
                </a:solidFill>
                <a:effectLst/>
                <a:uLnTx/>
                <a:uFillTx/>
                <a:latin typeface="Helvetica" pitchFamily="2" charset="0"/>
                <a:cs typeface="Proxima Nova"/>
                <a:sym typeface="Futura"/>
              </a:rPr>
              <a:t>
</a:t>
            </a:r>
            <a:endParaRPr kumimoji="0" sz="2812" b="0" i="0" u="none" strike="noStrike" kern="1200" cap="none" spc="0" normalizeH="0" baseline="0" noProof="0" dirty="0">
              <a:ln>
                <a:noFill/>
              </a:ln>
              <a:solidFill>
                <a:srgbClr val="012851"/>
              </a:solidFill>
              <a:effectLst/>
              <a:uLnTx/>
              <a:uFillTx/>
              <a:latin typeface="Helvetica" pitchFamily="2" charset="0"/>
              <a:cs typeface="Proxima Nova"/>
              <a:sym typeface="Futura"/>
            </a:endParaRPr>
          </a:p>
        </p:txBody>
      </p:sp>
      <p:sp>
        <p:nvSpPr>
          <p:cNvPr id="8" name="TextBox 7">
            <a:extLst>
              <a:ext uri="{FF2B5EF4-FFF2-40B4-BE49-F238E27FC236}">
                <a16:creationId xmlns:a16="http://schemas.microsoft.com/office/drawing/2014/main" id="{96CD6D84-F090-5C46-A449-BA2F2D8B32ED}"/>
              </a:ext>
            </a:extLst>
          </p:cNvPr>
          <p:cNvSpPr txBox="1"/>
          <p:nvPr/>
        </p:nvSpPr>
        <p:spPr>
          <a:xfrm>
            <a:off x="7426782" y="1564945"/>
            <a:ext cx="3415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https://shcs.ucdavis.edu/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EA88224-F963-764F-ACE2-6B4847483DFB}"/>
              </a:ext>
            </a:extLst>
          </p:cNvPr>
          <p:cNvSpPr txBox="1"/>
          <p:nvPr/>
        </p:nvSpPr>
        <p:spPr>
          <a:xfrm>
            <a:off x="7539301" y="751196"/>
            <a:ext cx="32289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12851"/>
                </a:solidFill>
                <a:effectLst/>
                <a:uLnTx/>
                <a:uFillTx/>
                <a:latin typeface="Helvetica" pitchFamily="2" charset="0"/>
                <a:ea typeface="+mn-ea"/>
                <a:cs typeface="+mn-cs"/>
              </a:rPr>
              <a:t>Recursos</a:t>
            </a:r>
            <a:r>
              <a:rPr kumimoji="0" lang="en-US" sz="2800" b="0" i="0" u="none" strike="noStrike" kern="1200" cap="none" spc="0" normalizeH="0" baseline="0" noProof="0" dirty="0">
                <a:ln>
                  <a:noFill/>
                </a:ln>
                <a:solidFill>
                  <a:srgbClr val="012851"/>
                </a:solidFill>
                <a:effectLst/>
                <a:uLnTx/>
                <a:uFillTx/>
                <a:latin typeface="Helvetica" pitchFamily="2" charset="0"/>
                <a:ea typeface="+mn-ea"/>
                <a:cs typeface="+mn-cs"/>
              </a:rPr>
              <a:t> </a:t>
            </a:r>
            <a:r>
              <a:rPr kumimoji="0" lang="en-US" sz="2800" b="0" i="0" u="none" strike="noStrike" kern="1200" cap="none" spc="0" normalizeH="0" baseline="0" noProof="0" dirty="0" err="1">
                <a:ln>
                  <a:noFill/>
                </a:ln>
                <a:solidFill>
                  <a:srgbClr val="012851"/>
                </a:solidFill>
                <a:effectLst/>
                <a:uLnTx/>
                <a:uFillTx/>
                <a:latin typeface="Helvetica" pitchFamily="2" charset="0"/>
                <a:ea typeface="+mn-ea"/>
                <a:cs typeface="+mn-cs"/>
              </a:rPr>
              <a:t>en</a:t>
            </a:r>
            <a:r>
              <a:rPr kumimoji="0" lang="en-US" sz="2800" b="0" i="0" u="none" strike="noStrike" kern="1200" cap="none" spc="0" normalizeH="0" baseline="0" noProof="0" dirty="0">
                <a:ln>
                  <a:noFill/>
                </a:ln>
                <a:solidFill>
                  <a:srgbClr val="012851"/>
                </a:solidFill>
                <a:effectLst/>
                <a:uLnTx/>
                <a:uFillTx/>
                <a:latin typeface="Helvetica" pitchFamily="2" charset="0"/>
                <a:ea typeface="+mn-ea"/>
                <a:cs typeface="+mn-cs"/>
              </a:rPr>
              <a:t> </a:t>
            </a:r>
            <a:r>
              <a:rPr kumimoji="0" lang="en-US" sz="2800" b="0" i="0" u="none" strike="noStrike" kern="1200" cap="none" spc="0" normalizeH="0" baseline="0" noProof="0" dirty="0" err="1">
                <a:ln>
                  <a:noFill/>
                </a:ln>
                <a:solidFill>
                  <a:srgbClr val="012851"/>
                </a:solidFill>
                <a:effectLst/>
                <a:uLnTx/>
                <a:uFillTx/>
                <a:latin typeface="Helvetica" pitchFamily="2" charset="0"/>
                <a:ea typeface="+mn-ea"/>
                <a:cs typeface="+mn-cs"/>
              </a:rPr>
              <a:t>línea</a:t>
            </a:r>
            <a:r>
              <a:rPr kumimoji="0" lang="en-US" sz="2800" b="0" i="0" u="none" strike="noStrike" kern="1200" cap="none" spc="0" normalizeH="0" baseline="0" noProof="0" dirty="0">
                <a:ln>
                  <a:noFill/>
                </a:ln>
                <a:solidFill>
                  <a:srgbClr val="012851"/>
                </a:solidFill>
                <a:effectLst/>
                <a:uLnTx/>
                <a:uFillTx/>
                <a:latin typeface="Helvetica" pitchFamily="2" charset="0"/>
                <a:ea typeface="+mn-ea"/>
                <a:cs typeface="+mn-cs"/>
              </a:rPr>
              <a:t>
</a:t>
            </a:r>
            <a:endParaRPr kumimoji="0" lang="en-US" sz="2800" b="0" i="0" u="none" strike="noStrike" kern="1200" cap="none" spc="0" normalizeH="0" baseline="0" noProof="0" dirty="0">
              <a:ln>
                <a:noFill/>
              </a:ln>
              <a:solidFill>
                <a:srgbClr val="44546A"/>
              </a:solidFill>
              <a:effectLst/>
              <a:uLnTx/>
              <a:uFillTx/>
              <a:latin typeface="Helvetica" pitchFamily="2" charset="0"/>
              <a:ea typeface="+mn-ea"/>
              <a:cs typeface="+mn-cs"/>
            </a:endParaRPr>
          </a:p>
        </p:txBody>
      </p:sp>
    </p:spTree>
    <p:extLst>
      <p:ext uri="{BB962C8B-B14F-4D97-AF65-F5344CB8AC3E}">
        <p14:creationId xmlns:p14="http://schemas.microsoft.com/office/powerpoint/2010/main" val="696114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FBA92B1-16F1-FE44-899C-E5C9E9F6FBAC}"/>
              </a:ext>
            </a:extLst>
          </p:cNvPr>
          <p:cNvSpPr txBox="1">
            <a:spLocks/>
          </p:cNvSpPr>
          <p:nvPr/>
        </p:nvSpPr>
        <p:spPr>
          <a:xfrm>
            <a:off x="625992" y="496698"/>
            <a:ext cx="10515600" cy="8763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Costos</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de los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servicios</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6" name="TextBox 5">
            <a:extLst>
              <a:ext uri="{FF2B5EF4-FFF2-40B4-BE49-F238E27FC236}">
                <a16:creationId xmlns:a16="http://schemas.microsoft.com/office/drawing/2014/main" id="{CEC0A3A4-7255-5548-9C43-BBA80DBCB589}"/>
              </a:ext>
            </a:extLst>
          </p:cNvPr>
          <p:cNvSpPr txBox="1"/>
          <p:nvPr/>
        </p:nvSpPr>
        <p:spPr>
          <a:xfrm>
            <a:off x="961310" y="1372998"/>
            <a:ext cx="40697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Visitas</a:t>
            </a:r>
            <a:r>
              <a:rPr kumimoji="0" lang="en-US" sz="3200" b="1" i="0" u="sng"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3200" b="1" i="0" u="sng"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médicas</a:t>
            </a:r>
            <a:r>
              <a:rPr kumimoji="0" lang="en-US" sz="3200" b="1" i="0" u="sng"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p>
        </p:txBody>
      </p:sp>
      <p:sp>
        <p:nvSpPr>
          <p:cNvPr id="7" name="Shape 100">
            <a:extLst>
              <a:ext uri="{FF2B5EF4-FFF2-40B4-BE49-F238E27FC236}">
                <a16:creationId xmlns:a16="http://schemas.microsoft.com/office/drawing/2014/main" id="{BF326486-461A-DE4F-8D89-4020ADA6A40D}"/>
              </a:ext>
            </a:extLst>
          </p:cNvPr>
          <p:cNvSpPr txBox="1">
            <a:spLocks/>
          </p:cNvSpPr>
          <p:nvPr/>
        </p:nvSpPr>
        <p:spPr>
          <a:xfrm>
            <a:off x="786012" y="2217805"/>
            <a:ext cx="4740339" cy="2715597"/>
          </a:xfrm>
          <a:prstGeom prst="roundRect">
            <a:avLst>
              <a:gd name="adj" fmla="val 4722"/>
            </a:avLst>
          </a:prstGeom>
          <a:solidFill>
            <a:srgbClr val="D5A81E"/>
          </a:solidFill>
          <a:ln w="12700">
            <a:miter lim="400000"/>
          </a:ln>
          <a:effectLst>
            <a:outerShdw blurRad="177800" dist="101600" dir="5400000" rotWithShape="0">
              <a:srgbClr val="000000">
                <a:alpha val="60000"/>
              </a:srgbClr>
            </a:outerShdw>
            <a:reflection stA="30000" endPos="40000" dir="5400000" sy="-100000" algn="bl" rotWithShape="0"/>
          </a:effectLst>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0000"/>
                </a:solidFill>
              </a:defRPr>
            </a:pP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Atención</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Primaria:  $15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0000"/>
                </a:solidFill>
              </a:defRPr>
            </a:pP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Atención</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a:t>
            </a: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especializada</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0000"/>
                </a:solidFill>
              </a:defRPr>
            </a:pP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Cuidados</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a:t>
            </a: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agudos</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0000"/>
                </a:solidFill>
              </a:defRPr>
            </a:pP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Pruebas</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de </a:t>
            </a: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laboratorio</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0000"/>
                </a:solidFill>
              </a:defRPr>
            </a:pPr>
            <a:r>
              <a:rPr kumimoji="0" lang="en-US" sz="2400" b="0" i="0" u="none" strike="noStrike" kern="1200" cap="small" spc="0" normalizeH="0" baseline="0" noProof="0" dirty="0" err="1">
                <a:ln>
                  <a:noFill/>
                </a:ln>
                <a:solidFill>
                  <a:prstClr val="white"/>
                </a:solidFill>
                <a:effectLst/>
                <a:uLnTx/>
                <a:uFillTx/>
                <a:latin typeface="Helvetica" panose="020B0604020202020204" pitchFamily="34" charset="0"/>
                <a:ea typeface="Futura"/>
                <a:cs typeface="Helvetica" panose="020B0604020202020204" pitchFamily="34" charset="0"/>
                <a:sym typeface="Futura"/>
              </a:rPr>
              <a:t>Radiografía</a:t>
            </a:r>
            <a:r>
              <a:rPr kumimoji="0" lang="en-US" sz="2400" b="0" i="0" u="none" strike="noStrike" kern="1200" cap="small" spc="0" normalizeH="0" baseline="0" noProof="0" dirty="0">
                <a:ln>
                  <a:noFill/>
                </a:ln>
                <a:solidFill>
                  <a:prstClr val="white"/>
                </a:solidFill>
                <a:effectLst/>
                <a:uLnTx/>
                <a:uFillTx/>
                <a:latin typeface="Helvetica" panose="020B0604020202020204" pitchFamily="34" charset="0"/>
                <a:ea typeface="Futura"/>
                <a:cs typeface="Helvetica" panose="020B0604020202020204" pitchFamily="34" charset="0"/>
                <a:sym typeface="Futura"/>
              </a:rPr>
              <a:t>:  $50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C4DD4-1C5F-6F49-B6F2-2A03E990473F}"/>
              </a:ext>
            </a:extLst>
          </p:cNvPr>
          <p:cNvSpPr txBox="1"/>
          <p:nvPr/>
        </p:nvSpPr>
        <p:spPr>
          <a:xfrm>
            <a:off x="6490979" y="1410085"/>
            <a:ext cx="42252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Facturado</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directamente</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 la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cuenta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del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estudiante</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Los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estudiantes</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inscritos</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en</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UC SHIP no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tienen</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costos</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fuera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su</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bolsillo</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para la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mayoría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los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servicios</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en</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SHCS 
* Este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precio</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puede</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variar</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dependiendo</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la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prueba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de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laboratorio</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err="1">
                <a:ln>
                  <a:noFill/>
                </a:ln>
                <a:solidFill>
                  <a:srgbClr val="012851"/>
                </a:solidFill>
                <a:effectLst/>
                <a:uLnTx/>
                <a:uFillTx/>
                <a:latin typeface="Helvetica" panose="020B0604020202020204" pitchFamily="34" charset="0"/>
                <a:ea typeface="+mn-ea"/>
                <a:cs typeface="Helvetica" panose="020B0604020202020204" pitchFamily="34" charset="0"/>
              </a:rPr>
              <a:t>realizada</a:t>
            </a:r>
            <a:r>
              <a:rPr kumimoji="0" lang="en-US" sz="20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a:t>
            </a:r>
            <a:r>
              <a:rPr kumimoji="0" lang="en-US" sz="1800" b="0" i="0" u="none" strike="noStrike" kern="1200" cap="none" spc="0" normalizeH="0" baseline="0" noProof="0" dirty="0">
                <a:ln>
                  <a:noFill/>
                </a:ln>
                <a:solidFill>
                  <a:srgbClr val="012851"/>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3150435361"/>
      </p:ext>
    </p:extLst>
  </p:cSld>
  <p:clrMapOvr>
    <a:masterClrMapping/>
  </p:clrMapOvr>
</p:sld>
</file>

<file path=ppt/theme/theme1.xml><?xml version="1.0" encoding="utf-8"?>
<a:theme xmlns:a="http://schemas.openxmlformats.org/drawingml/2006/main" name="Powerpoint SlideTemplate_2016-17">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Template" id="{F196B526-9ADA-4F02-B281-C89BDA4AA564}" vid="{18B44892-D61F-4EB7-97DA-77F50D094EA2}"/>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9-6-17.potx" id="{C6BEA861-233D-3E41-91A1-9AD5FFC9B48C}" vid="{28594B9C-FEEB-7F4F-9F80-D52FBE4EE634}"/>
    </a:ext>
  </a:extLst>
</a:theme>
</file>

<file path=ppt/theme/theme11.xml><?xml version="1.0" encoding="utf-8"?>
<a:theme xmlns:a="http://schemas.openxmlformats.org/drawingml/2006/main" name="5_Office Theme">
  <a:themeElements>
    <a:clrScheme name="Custom 2">
      <a:dk1>
        <a:srgbClr val="002855"/>
      </a:dk1>
      <a:lt1>
        <a:srgbClr val="FFFFFF"/>
      </a:lt1>
      <a:dk2>
        <a:srgbClr val="5B7F95"/>
      </a:dk2>
      <a:lt2>
        <a:srgbClr val="E7E6E6"/>
      </a:lt2>
      <a:accent1>
        <a:srgbClr val="5B7F95"/>
      </a:accent1>
      <a:accent2>
        <a:srgbClr val="DAAA00"/>
      </a:accent2>
      <a:accent3>
        <a:srgbClr val="A5A5A5"/>
      </a:accent3>
      <a:accent4>
        <a:srgbClr val="E6A65D"/>
      </a:accent4>
      <a:accent5>
        <a:srgbClr val="9CAF88"/>
      </a:accent5>
      <a:accent6>
        <a:srgbClr val="00573F"/>
      </a:accent6>
      <a:hlink>
        <a:srgbClr val="008EAA"/>
      </a:hlink>
      <a:folHlink>
        <a:srgbClr val="64266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9-6-17.potx" id="{C6BEA861-233D-3E41-91A1-9AD5FFC9B48C}" vid="{5A76A7B9-E00D-F941-9A4E-14BF54E0B1EC}"/>
    </a:ext>
  </a:extLst>
</a:theme>
</file>

<file path=ppt/theme/theme12.xml><?xml version="1.0" encoding="utf-8"?>
<a:theme xmlns:a="http://schemas.openxmlformats.org/drawingml/2006/main" name="OnePresentation-StudentAffairs">
  <a:themeElements>
    <a:clrScheme name="OnePresentation-StudentAffairs">
      <a:dk1>
        <a:srgbClr val="000000"/>
      </a:dk1>
      <a:lt1>
        <a:srgbClr val="FFFFFF"/>
      </a:lt1>
      <a:dk2>
        <a:srgbClr val="A7A7A7"/>
      </a:dk2>
      <a:lt2>
        <a:srgbClr val="535353"/>
      </a:lt2>
      <a:accent1>
        <a:srgbClr val="8F8F8F"/>
      </a:accent1>
      <a:accent2>
        <a:srgbClr val="6E6E6E"/>
      </a:accent2>
      <a:accent3>
        <a:srgbClr val="AAAAB2"/>
      </a:accent3>
      <a:accent4>
        <a:srgbClr val="DADADA"/>
      </a:accent4>
      <a:accent5>
        <a:srgbClr val="4D4D4D"/>
      </a:accent5>
      <a:accent6>
        <a:srgbClr val="E7E7E7"/>
      </a:accent6>
      <a:hlink>
        <a:srgbClr val="0000FF"/>
      </a:hlink>
      <a:folHlink>
        <a:srgbClr val="FF00FF"/>
      </a:folHlink>
    </a:clrScheme>
    <a:fontScheme name="OnePresentation-StudentAffairs">
      <a:majorFont>
        <a:latin typeface="Helvetica"/>
        <a:ea typeface="Helvetica"/>
        <a:cs typeface="Helvetica"/>
      </a:majorFont>
      <a:minorFont>
        <a:latin typeface="Times"/>
        <a:ea typeface="Times"/>
        <a:cs typeface="Times"/>
      </a:minorFont>
    </a:fontScheme>
    <a:fmtScheme name="OnePresentation-StudentAffai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44000"/>
          </a:schemeClr>
        </a:solidFill>
        <a:ln w="50800" cap="flat">
          <a:solidFill>
            <a:schemeClr val="accent1">
              <a:lumOff val="44000"/>
            </a:schemeClr>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lumOff val="44000"/>
            </a:schemeClr>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nance">
  <a:themeElements>
    <a:clrScheme name="Custom 7">
      <a:dk1>
        <a:srgbClr val="002855"/>
      </a:dk1>
      <a:lt1>
        <a:sysClr val="window" lastClr="FFFFFF"/>
      </a:lt1>
      <a:dk2>
        <a:srgbClr val="002855"/>
      </a:dk2>
      <a:lt2>
        <a:srgbClr val="CBDFF4"/>
      </a:lt2>
      <a:accent1>
        <a:srgbClr val="002855"/>
      </a:accent1>
      <a:accent2>
        <a:srgbClr val="276DB8"/>
      </a:accent2>
      <a:accent3>
        <a:srgbClr val="6EA6E0"/>
      </a:accent3>
      <a:accent4>
        <a:srgbClr val="A6C8EC"/>
      </a:accent4>
      <a:accent5>
        <a:srgbClr val="CBDFF4"/>
      </a:accent5>
      <a:accent6>
        <a:srgbClr val="0A658C"/>
      </a:accent6>
      <a:hlink>
        <a:srgbClr val="00B0F0"/>
      </a:hlink>
      <a:folHlink>
        <a:srgbClr val="9297CF"/>
      </a:folHlink>
    </a:clrScheme>
    <a:fontScheme name="proxima nova">
      <a:majorFont>
        <a:latin typeface="Proxima Nova Light"/>
        <a:ea typeface=""/>
        <a:cs typeface=""/>
      </a:majorFont>
      <a:minorFont>
        <a:latin typeface="Proxima Nova"/>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inance" id="{D176AAC0-DEB6-4DC3-85F0-EED7A58BD786}" vid="{4F87738D-D79E-44E2-A94B-E7909739629C}"/>
    </a:ext>
  </a:extLst>
</a:theme>
</file>

<file path=ppt/theme/theme3.xml><?xml version="1.0" encoding="utf-8"?>
<a:theme xmlns:a="http://schemas.openxmlformats.org/drawingml/2006/main" name="1_Powerpoint SlideTemplate_2016-17">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Template" id="{F196B526-9ADA-4F02-B281-C89BDA4AA564}" vid="{18B44892-D61F-4EB7-97DA-77F50D094EA2}"/>
    </a:ext>
  </a:extLst>
</a:theme>
</file>

<file path=ppt/theme/theme4.xml><?xml version="1.0" encoding="utf-8"?>
<a:theme xmlns:a="http://schemas.openxmlformats.org/drawingml/2006/main" name="1_Office Theme">
  <a:themeElements>
    <a:clrScheme name="Custom 2">
      <a:dk1>
        <a:srgbClr val="002855"/>
      </a:dk1>
      <a:lt1>
        <a:srgbClr val="FFFFFF"/>
      </a:lt1>
      <a:dk2>
        <a:srgbClr val="5B7F95"/>
      </a:dk2>
      <a:lt2>
        <a:srgbClr val="E7E6E6"/>
      </a:lt2>
      <a:accent1>
        <a:srgbClr val="5B7F95"/>
      </a:accent1>
      <a:accent2>
        <a:srgbClr val="DAAA00"/>
      </a:accent2>
      <a:accent3>
        <a:srgbClr val="A5A5A5"/>
      </a:accent3>
      <a:accent4>
        <a:srgbClr val="E6A65D"/>
      </a:accent4>
      <a:accent5>
        <a:srgbClr val="9CAF88"/>
      </a:accent5>
      <a:accent6>
        <a:srgbClr val="00573F"/>
      </a:accent6>
      <a:hlink>
        <a:srgbClr val="008EAA"/>
      </a:hlink>
      <a:folHlink>
        <a:srgbClr val="64266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9-6-17.potx" id="{C6BEA861-233D-3E41-91A1-9AD5FFC9B48C}" vid="{5A76A7B9-E00D-F941-9A4E-14BF54E0B1EC}"/>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Finance">
  <a:themeElements>
    <a:clrScheme name="Custom 7">
      <a:dk1>
        <a:srgbClr val="002855"/>
      </a:dk1>
      <a:lt1>
        <a:sysClr val="window" lastClr="FFFFFF"/>
      </a:lt1>
      <a:dk2>
        <a:srgbClr val="002855"/>
      </a:dk2>
      <a:lt2>
        <a:srgbClr val="CBDFF4"/>
      </a:lt2>
      <a:accent1>
        <a:srgbClr val="002855"/>
      </a:accent1>
      <a:accent2>
        <a:srgbClr val="276DB8"/>
      </a:accent2>
      <a:accent3>
        <a:srgbClr val="6EA6E0"/>
      </a:accent3>
      <a:accent4>
        <a:srgbClr val="A6C8EC"/>
      </a:accent4>
      <a:accent5>
        <a:srgbClr val="CBDFF4"/>
      </a:accent5>
      <a:accent6>
        <a:srgbClr val="0A658C"/>
      </a:accent6>
      <a:hlink>
        <a:srgbClr val="00B0F0"/>
      </a:hlink>
      <a:folHlink>
        <a:srgbClr val="9297CF"/>
      </a:folHlink>
    </a:clrScheme>
    <a:fontScheme name="proxima nova">
      <a:majorFont>
        <a:latin typeface="Proxima Nova Light"/>
        <a:ea typeface=""/>
        <a:cs typeface=""/>
      </a:majorFont>
      <a:minorFont>
        <a:latin typeface="Proxima Nova"/>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inance" id="{D176AAC0-DEB6-4DC3-85F0-EED7A58BD786}" vid="{4F87738D-D79E-44E2-A94B-E7909739629C}"/>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3391</TotalTime>
  <Words>9263</Words>
  <Application>Microsoft Office PowerPoint</Application>
  <PresentationFormat>Widescreen</PresentationFormat>
  <Paragraphs>970</Paragraphs>
  <Slides>126</Slides>
  <Notes>58</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126</vt:i4>
      </vt:variant>
    </vt:vector>
  </HeadingPairs>
  <TitlesOfParts>
    <vt:vector size="155" baseType="lpstr">
      <vt:lpstr>Adobe Fan Heiti Std B</vt:lpstr>
      <vt:lpstr>Arial</vt:lpstr>
      <vt:lpstr>Arial Black</vt:lpstr>
      <vt:lpstr>Arial Narrow</vt:lpstr>
      <vt:lpstr>Calibri</vt:lpstr>
      <vt:lpstr>Calibri Light</vt:lpstr>
      <vt:lpstr>Courier New</vt:lpstr>
      <vt:lpstr>Franklin Gothic Book</vt:lpstr>
      <vt:lpstr>Helvetica</vt:lpstr>
      <vt:lpstr>Lucida Sans</vt:lpstr>
      <vt:lpstr>Proxima Nova</vt:lpstr>
      <vt:lpstr>Proxima Nova Extrabold</vt:lpstr>
      <vt:lpstr>Times</vt:lpstr>
      <vt:lpstr>Trebuchet MS</vt:lpstr>
      <vt:lpstr>Verdana</vt:lpstr>
      <vt:lpstr>Wingdings</vt:lpstr>
      <vt:lpstr>Wingdings 3</vt:lpstr>
      <vt:lpstr>Powerpoint SlideTemplate_2016-17</vt:lpstr>
      <vt:lpstr>Finance</vt:lpstr>
      <vt:lpstr>1_Powerpoint SlideTemplate_2016-17</vt:lpstr>
      <vt:lpstr>1_Office Theme</vt:lpstr>
      <vt:lpstr>Office Theme</vt:lpstr>
      <vt:lpstr>2_Office Theme</vt:lpstr>
      <vt:lpstr>3_Office Theme</vt:lpstr>
      <vt:lpstr>1_Finance</vt:lpstr>
      <vt:lpstr>6_Office Theme</vt:lpstr>
      <vt:lpstr>Custom Design</vt:lpstr>
      <vt:lpstr>5_Office Theme</vt:lpstr>
      <vt:lpstr>OnePresentation-StudentAffairs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 transición a Davis 
</vt:lpstr>
      <vt:lpstr>  Recursos que me ayudaron
</vt:lpstr>
      <vt:lpstr>Comunidad 
</vt:lpstr>
      <vt:lpstr>Mis consejos PARA SUS ESTUDIANTES 
</vt:lpstr>
      <vt:lpstr>El Primer Año de su Estudiante: Trabajando Juntos para Apoyar el Éxito Estudiantil en una Universidad de Investigación</vt:lpstr>
      <vt:lpstr>Esta presentación es para platicar de cómo nosotros trabajamos juntos para incentivar el éxito estudiantil aquí en UC Davis </vt:lpstr>
      <vt:lpstr>Los Deberes de su  Estudiante</vt:lpstr>
      <vt:lpstr>1. Aprender Activamente en la Clase </vt:lpstr>
      <vt:lpstr>1. Aprender Activamente en la Clase   Qué puede hacer usted para apoyar a su estudiante? </vt:lpstr>
      <vt:lpstr>Que Preguntarle a su Estudiante</vt:lpstr>
      <vt:lpstr>2. Usar Recursos Académicos </vt:lpstr>
      <vt:lpstr>2. Usar Recursos Académicos : Recordatorios</vt:lpstr>
      <vt:lpstr>Qué Preguntarle a su Estudiante?</vt:lpstr>
      <vt:lpstr>3. Participar en Oportunidades Co-Curriculares </vt:lpstr>
      <vt:lpstr>Investigación…Creador de Conocimiento!</vt:lpstr>
      <vt:lpstr>3: Adoptar las Oportunidades Co-Curriculares : Recordatorios</vt:lpstr>
      <vt:lpstr>Qué Preguntarle a su Estudiante?</vt:lpstr>
      <vt:lpstr>Ultimos Consejos </vt:lpstr>
      <vt:lpstr>Gracias!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Oficina de Cuentas Estudiantiles Orientación 2020</vt:lpstr>
      <vt:lpstr>Quines somos….</vt:lpstr>
      <vt:lpstr>Página de Internet </vt:lpstr>
      <vt:lpstr>PowerPoint Presentation</vt:lpstr>
      <vt:lpstr>PowerPoint Presentation</vt:lpstr>
      <vt:lpstr>Cuenta Electronica - MyBill </vt:lpstr>
      <vt:lpstr>PowerPoint Presentation</vt:lpstr>
      <vt:lpstr>Personas Autorizadas “Authorized User” </vt:lpstr>
      <vt:lpstr>UC Davis Acuerdo de Responsabilidad Financiera  </vt:lpstr>
      <vt:lpstr>MyBill</vt:lpstr>
      <vt:lpstr>MyBill</vt:lpstr>
      <vt:lpstr>MyBill</vt:lpstr>
      <vt:lpstr>Deferred Payment Plan (DPP)</vt:lpstr>
      <vt:lpstr>Plan de Pago Diferido(DPP)</vt:lpstr>
      <vt:lpstr>Plan de Pagos Diferidos(DPP)</vt:lpstr>
      <vt:lpstr>Cargos eligibles para el Plan de Pago Diferidos:  </vt:lpstr>
      <vt:lpstr>Cargos no eligibles para el Plan de Pagos Diferido: </vt:lpstr>
      <vt:lpstr>PowerPoint Presentation</vt:lpstr>
      <vt:lpstr>Rembolsos de Ayuda Financiera</vt:lpstr>
      <vt:lpstr>Pagina de Depósito Directo  https://afsapps.ucdavis.edu/direct-deposit/  </vt:lpstr>
      <vt:lpstr>1098 – T’s </vt:lpstr>
      <vt:lpstr>AVOID Theft Link     </vt:lpstr>
      <vt:lpstr>Oficina de Pagos</vt:lpstr>
      <vt:lpstr>Opciones de Pago Todas las facturas vencen el dia 15 de cada mes </vt:lpstr>
      <vt:lpstr>Opciones de Pago para sus cuentas</vt:lpstr>
      <vt:lpstr>Contáctos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DEPARTAMENTO DE POLICIA  UC DAVIS</vt:lpstr>
      <vt:lpstr>Bienvenidos a la Universidad de California, Davis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SIGUENOS EN REDES SOCIALES</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CAAA Board Meeting</dc:title>
  <dc:creator>Brittany N King</dc:creator>
  <cp:lastModifiedBy>Lian M Boos</cp:lastModifiedBy>
  <cp:revision>172</cp:revision>
  <dcterms:created xsi:type="dcterms:W3CDTF">2019-05-29T15:29:39Z</dcterms:created>
  <dcterms:modified xsi:type="dcterms:W3CDTF">2020-09-21T03:08:12Z</dcterms:modified>
</cp:coreProperties>
</file>